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60" r:id="rId3"/>
    <p:sldId id="279" r:id="rId4"/>
    <p:sldId id="280" r:id="rId5"/>
    <p:sldId id="281" r:id="rId6"/>
    <p:sldId id="282" r:id="rId7"/>
    <p:sldId id="283" r:id="rId8"/>
    <p:sldId id="284" r:id="rId9"/>
    <p:sldId id="291" r:id="rId10"/>
    <p:sldId id="290" r:id="rId11"/>
    <p:sldId id="285" r:id="rId12"/>
    <p:sldId id="288" r:id="rId13"/>
    <p:sldId id="286" r:id="rId14"/>
    <p:sldId id="287" r:id="rId15"/>
    <p:sldId id="289" r:id="rId16"/>
    <p:sldId id="293" r:id="rId17"/>
    <p:sldId id="292" r:id="rId18"/>
    <p:sldId id="27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42DC8E58-FFF4-4EEC-8781-469A5014166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0809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94046D6-70C4-4152-92FD-0AE9739422D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80537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9AA9D2-41CE-4B4B-909D-40467B35FA43}" type="slidenum">
              <a:rPr lang="en-US" altLang="en-US"/>
              <a:pPr>
                <a:defRPr/>
              </a:pPr>
              <a:t>‹Nr.›</a:t>
            </a:fld>
            <a:endParaRPr lang="en-US" altLang="en-US"/>
          </a:p>
        </p:txBody>
      </p:sp>
    </p:spTree>
    <p:extLst>
      <p:ext uri="{BB962C8B-B14F-4D97-AF65-F5344CB8AC3E}">
        <p14:creationId xmlns:p14="http://schemas.microsoft.com/office/powerpoint/2010/main" val="181025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9469CC-1C90-4210-A056-1D2F8092020D}" type="slidenum">
              <a:rPr lang="en-US" altLang="en-US"/>
              <a:pPr>
                <a:defRPr/>
              </a:pPr>
              <a:t>‹Nr.›</a:t>
            </a:fld>
            <a:endParaRPr lang="en-US" altLang="en-US"/>
          </a:p>
        </p:txBody>
      </p:sp>
    </p:spTree>
    <p:extLst>
      <p:ext uri="{BB962C8B-B14F-4D97-AF65-F5344CB8AC3E}">
        <p14:creationId xmlns:p14="http://schemas.microsoft.com/office/powerpoint/2010/main" val="237089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3F3C02E-4C86-42F6-AC23-3F266FFFD871}" type="slidenum">
              <a:rPr lang="en-US" altLang="en-US"/>
              <a:pPr>
                <a:defRPr/>
              </a:pPr>
              <a:t>‹Nr.›</a:t>
            </a:fld>
            <a:endParaRPr lang="en-US" altLang="en-US"/>
          </a:p>
        </p:txBody>
      </p:sp>
    </p:spTree>
    <p:extLst>
      <p:ext uri="{BB962C8B-B14F-4D97-AF65-F5344CB8AC3E}">
        <p14:creationId xmlns:p14="http://schemas.microsoft.com/office/powerpoint/2010/main" val="132569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C8AC42-E2B3-43F8-8F1A-6E8810E10169}" type="slidenum">
              <a:rPr lang="en-US" altLang="en-US"/>
              <a:pPr>
                <a:defRPr/>
              </a:pPr>
              <a:t>‹Nr.›</a:t>
            </a:fld>
            <a:endParaRPr lang="en-US" altLang="en-US"/>
          </a:p>
        </p:txBody>
      </p:sp>
    </p:spTree>
    <p:extLst>
      <p:ext uri="{BB962C8B-B14F-4D97-AF65-F5344CB8AC3E}">
        <p14:creationId xmlns:p14="http://schemas.microsoft.com/office/powerpoint/2010/main" val="183465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9B3F5DD-CB6E-4DB1-9475-5A9680BEDD39}" type="slidenum">
              <a:rPr lang="en-US" altLang="en-US"/>
              <a:pPr>
                <a:defRPr/>
              </a:pPr>
              <a:t>‹Nr.›</a:t>
            </a:fld>
            <a:endParaRPr lang="en-US" altLang="en-US"/>
          </a:p>
        </p:txBody>
      </p:sp>
    </p:spTree>
    <p:extLst>
      <p:ext uri="{BB962C8B-B14F-4D97-AF65-F5344CB8AC3E}">
        <p14:creationId xmlns:p14="http://schemas.microsoft.com/office/powerpoint/2010/main" val="15330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C0EFE650-563F-4B00-B7ED-5543D7D6338A}" type="slidenum">
              <a:rPr lang="en-US" altLang="en-US"/>
              <a:pPr>
                <a:defRPr/>
              </a:pPr>
              <a:t>‹Nr.›</a:t>
            </a:fld>
            <a:endParaRPr lang="en-US" altLang="en-US"/>
          </a:p>
        </p:txBody>
      </p:sp>
    </p:spTree>
    <p:extLst>
      <p:ext uri="{BB962C8B-B14F-4D97-AF65-F5344CB8AC3E}">
        <p14:creationId xmlns:p14="http://schemas.microsoft.com/office/powerpoint/2010/main" val="3957463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018C852-F771-43CE-BBDB-9AD0BE88CFC8}" type="slidenum">
              <a:rPr lang="en-US" altLang="en-US"/>
              <a:pPr>
                <a:defRPr/>
              </a:pPr>
              <a:t>‹Nr.›</a:t>
            </a:fld>
            <a:endParaRPr lang="en-US" altLang="en-US"/>
          </a:p>
        </p:txBody>
      </p:sp>
    </p:spTree>
    <p:extLst>
      <p:ext uri="{BB962C8B-B14F-4D97-AF65-F5344CB8AC3E}">
        <p14:creationId xmlns:p14="http://schemas.microsoft.com/office/powerpoint/2010/main" val="372779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B868A40-E745-4C32-90C1-418E30770EE0}" type="slidenum">
              <a:rPr lang="en-US" altLang="en-US"/>
              <a:pPr>
                <a:defRPr/>
              </a:pPr>
              <a:t>‹Nr.›</a:t>
            </a:fld>
            <a:endParaRPr lang="en-US" altLang="en-US"/>
          </a:p>
        </p:txBody>
      </p:sp>
    </p:spTree>
    <p:extLst>
      <p:ext uri="{BB962C8B-B14F-4D97-AF65-F5344CB8AC3E}">
        <p14:creationId xmlns:p14="http://schemas.microsoft.com/office/powerpoint/2010/main" val="41119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0ECDD83-9177-45D1-A7CC-1433BD6427CF}" type="slidenum">
              <a:rPr lang="en-US" altLang="en-US"/>
              <a:pPr>
                <a:defRPr/>
              </a:pPr>
              <a:t>‹Nr.›</a:t>
            </a:fld>
            <a:endParaRPr lang="en-US" altLang="en-US"/>
          </a:p>
        </p:txBody>
      </p:sp>
    </p:spTree>
    <p:extLst>
      <p:ext uri="{BB962C8B-B14F-4D97-AF65-F5344CB8AC3E}">
        <p14:creationId xmlns:p14="http://schemas.microsoft.com/office/powerpoint/2010/main" val="201412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A09933-FCB6-47A1-A255-A2FA2BD35C00}" type="slidenum">
              <a:rPr lang="en-US" altLang="en-US"/>
              <a:pPr>
                <a:defRPr/>
              </a:pPr>
              <a:t>‹Nr.›</a:t>
            </a:fld>
            <a:endParaRPr lang="en-US" altLang="en-US"/>
          </a:p>
        </p:txBody>
      </p:sp>
    </p:spTree>
    <p:extLst>
      <p:ext uri="{BB962C8B-B14F-4D97-AF65-F5344CB8AC3E}">
        <p14:creationId xmlns:p14="http://schemas.microsoft.com/office/powerpoint/2010/main" val="400091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0FC61B-6888-4AA7-9382-BAAFC7A5496E}" type="slidenum">
              <a:rPr lang="en-US" altLang="en-US"/>
              <a:pPr>
                <a:defRPr/>
              </a:pPr>
              <a:t>‹Nr.›</a:t>
            </a:fld>
            <a:endParaRPr lang="en-US" altLang="en-US"/>
          </a:p>
        </p:txBody>
      </p:sp>
    </p:spTree>
    <p:extLst>
      <p:ext uri="{BB962C8B-B14F-4D97-AF65-F5344CB8AC3E}">
        <p14:creationId xmlns:p14="http://schemas.microsoft.com/office/powerpoint/2010/main" val="29481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D90A554E-3B29-45E2-9F62-47F20343AB1F}"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dirty="0" smtClean="0"/>
              <a:t>15-18-0238-01-004w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atatracker.ietf.org/doc/draft-ietf-lpwan-ipv6-static-context-hc/" TargetMode="External"/><Relationship Id="rId2" Type="http://schemas.openxmlformats.org/officeDocument/2006/relationships/hyperlink" Target="https://mailarchive.ietf.org/arch/msg/lp-wan/SexnleQwBTL7XZ9-hC2h7tp79K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6/15-16-0770-05-lpwa-lpwa-use-cases.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6BD54E-7B4A-4CBB-8C8C-F7C7425095D5}" type="slidenum">
              <a:rPr lang="en-US" altLang="en-US"/>
              <a:pPr/>
              <a:t>1</a:t>
            </a:fld>
            <a:endParaRPr lang="en-US" altLang="en-US"/>
          </a:p>
        </p:txBody>
      </p:sp>
      <p:sp>
        <p:nvSpPr>
          <p:cNvPr id="27651" name="Rectangle 3"/>
          <p:cNvSpPr>
            <a:spLocks noChangeArrowheads="1"/>
          </p:cNvSpPr>
          <p:nvPr/>
        </p:nvSpPr>
        <p:spPr bwMode="auto">
          <a:xfrm>
            <a:off x="152400" y="609600"/>
            <a:ext cx="8991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[Discussion on Suitable Parameters for SCHC]</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a:t>
            </a:r>
            <a:r>
              <a:rPr lang="en-US" altLang="en-US" sz="1600" dirty="0">
                <a:solidFill>
                  <a:schemeClr val="tx2"/>
                </a:solidFill>
              </a:rPr>
              <a:t>March, 2018</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[Presentation of SCHC for discussion within TG]</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TG </a:t>
            </a:r>
            <a:r>
              <a:rPr lang="en-US" altLang="en-US" sz="1600" dirty="0" smtClean="0">
                <a:solidFill>
                  <a:schemeClr val="tx2"/>
                </a:solidFill>
              </a:rPr>
              <a:t>802.15.4w]</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Potentially Used IPv6 Protocols</a:t>
            </a:r>
            <a:endParaRPr lang="en-US" dirty="0"/>
          </a:p>
        </p:txBody>
      </p:sp>
      <p:sp>
        <p:nvSpPr>
          <p:cNvPr id="3" name="Inhaltsplatzhalter 2"/>
          <p:cNvSpPr>
            <a:spLocks noGrp="1"/>
          </p:cNvSpPr>
          <p:nvPr>
            <p:ph idx="1"/>
          </p:nvPr>
        </p:nvSpPr>
        <p:spPr/>
        <p:txBody>
          <a:bodyPr/>
          <a:lstStyle/>
          <a:p>
            <a:r>
              <a:rPr lang="en-US" sz="2800" dirty="0" smtClean="0"/>
              <a:t>LPWAN sensor nodes may have to be able to support multiple protocols, e.g.</a:t>
            </a:r>
          </a:p>
          <a:p>
            <a:pPr lvl="1"/>
            <a:r>
              <a:rPr lang="en-US" sz="2400" dirty="0" err="1" smtClean="0"/>
              <a:t>CoAP</a:t>
            </a:r>
            <a:r>
              <a:rPr lang="en-US" sz="2400" dirty="0" smtClean="0"/>
              <a:t>, MQTT</a:t>
            </a:r>
          </a:p>
          <a:p>
            <a:r>
              <a:rPr lang="en-US" sz="2800" dirty="0" smtClean="0"/>
              <a:t>The protocols typically operate using UDP</a:t>
            </a:r>
          </a:p>
          <a:p>
            <a:r>
              <a:rPr lang="en-US" sz="2800" dirty="0" smtClean="0"/>
              <a:t>Also REST models should be supported</a:t>
            </a:r>
            <a:endParaRPr lang="en-US" sz="28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10</a:t>
            </a:fld>
            <a:endParaRPr lang="en-US" altLang="en-US"/>
          </a:p>
        </p:txBody>
      </p:sp>
    </p:spTree>
    <p:extLst>
      <p:ext uri="{BB962C8B-B14F-4D97-AF65-F5344CB8AC3E}">
        <p14:creationId xmlns:p14="http://schemas.microsoft.com/office/powerpoint/2010/main" val="1093516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Number of Different Rule ID</a:t>
            </a:r>
            <a:endParaRPr lang="en-US" dirty="0"/>
          </a:p>
        </p:txBody>
      </p:sp>
      <p:sp>
        <p:nvSpPr>
          <p:cNvPr id="3" name="Inhaltsplatzhalter 2"/>
          <p:cNvSpPr>
            <a:spLocks noGrp="1"/>
          </p:cNvSpPr>
          <p:nvPr>
            <p:ph idx="1"/>
          </p:nvPr>
        </p:nvSpPr>
        <p:spPr/>
        <p:txBody>
          <a:bodyPr/>
          <a:lstStyle/>
          <a:p>
            <a:r>
              <a:rPr lang="en-US" dirty="0" smtClean="0"/>
              <a:t>LPWAN devices may have to support different protocols (e.g. </a:t>
            </a:r>
            <a:r>
              <a:rPr lang="en-US" dirty="0" err="1" smtClean="0"/>
              <a:t>CoAP</a:t>
            </a:r>
            <a:r>
              <a:rPr lang="en-US" dirty="0" smtClean="0"/>
              <a:t>, MQTT)</a:t>
            </a:r>
          </a:p>
          <a:p>
            <a:r>
              <a:rPr lang="en-US" dirty="0" smtClean="0"/>
              <a:t>Typical LPWAN devices may have to be able to contact several IPv6 addresses</a:t>
            </a:r>
          </a:p>
          <a:p>
            <a:endParaRPr lang="en-US" dirty="0"/>
          </a:p>
          <a:p>
            <a:pPr>
              <a:buFont typeface="Wingdings"/>
              <a:buChar char="è"/>
            </a:pPr>
            <a:r>
              <a:rPr lang="en-US" dirty="0" smtClean="0">
                <a:sym typeface="Wingdings" panose="05000000000000000000" pitchFamily="2" charset="2"/>
              </a:rPr>
              <a:t>Typical configuration may require up to 8 different Rule ID  3 bits</a:t>
            </a:r>
          </a:p>
          <a:p>
            <a:pPr>
              <a:buFont typeface="Wingdings"/>
              <a:buChar char="è"/>
            </a:pPr>
            <a:endParaRPr lang="en-US" dirty="0" smtClean="0"/>
          </a:p>
          <a:p>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11</a:t>
            </a:fld>
            <a:endParaRPr lang="en-US" altLang="en-US"/>
          </a:p>
        </p:txBody>
      </p:sp>
    </p:spTree>
    <p:extLst>
      <p:ext uri="{BB962C8B-B14F-4D97-AF65-F5344CB8AC3E}">
        <p14:creationId xmlns:p14="http://schemas.microsoft.com/office/powerpoint/2010/main" val="185799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a:t>
            </a:r>
            <a:endParaRPr lang="en-US" dirty="0"/>
          </a:p>
        </p:txBody>
      </p:sp>
      <p:sp>
        <p:nvSpPr>
          <p:cNvPr id="3" name="Inhaltsplatzhalter 2"/>
          <p:cNvSpPr>
            <a:spLocks noGrp="1"/>
          </p:cNvSpPr>
          <p:nvPr>
            <p:ph idx="1"/>
          </p:nvPr>
        </p:nvSpPr>
        <p:spPr/>
        <p:txBody>
          <a:bodyPr/>
          <a:lstStyle/>
          <a:p>
            <a:r>
              <a:rPr lang="en-US" sz="2400" dirty="0" smtClean="0"/>
              <a:t>Only LECIM </a:t>
            </a:r>
            <a:r>
              <a:rPr lang="en-US" sz="2400" dirty="0"/>
              <a:t>DSSS PHY offers </a:t>
            </a:r>
            <a:r>
              <a:rPr lang="en-US" sz="2400" dirty="0" smtClean="0"/>
              <a:t>PHY fragmentation</a:t>
            </a:r>
          </a:p>
          <a:p>
            <a:endParaRPr lang="en-US" sz="2400" dirty="0" smtClean="0"/>
          </a:p>
          <a:p>
            <a:pPr>
              <a:buFont typeface="Wingdings"/>
              <a:buChar char="è"/>
            </a:pPr>
            <a:r>
              <a:rPr lang="en-US" sz="2400" dirty="0" smtClean="0">
                <a:sym typeface="Wingdings" panose="05000000000000000000" pitchFamily="2" charset="2"/>
              </a:rPr>
              <a:t>SCHC fragmentation has to be used for current 802.15.4 systems (exception LECIM DSSS)</a:t>
            </a:r>
            <a:endParaRPr lang="en-US" sz="2400" dirty="0">
              <a:sym typeface="Wingdings" panose="05000000000000000000" pitchFamily="2" charset="2"/>
            </a:endParaRP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12</a:t>
            </a:fld>
            <a:endParaRPr lang="en-US" altLang="en-US"/>
          </a:p>
        </p:txBody>
      </p:sp>
    </p:spTree>
    <p:extLst>
      <p:ext uri="{BB962C8B-B14F-4D97-AF65-F5344CB8AC3E}">
        <p14:creationId xmlns:p14="http://schemas.microsoft.com/office/powerpoint/2010/main" val="2393768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 Acknowledgement Mode</a:t>
            </a:r>
            <a:endParaRPr lang="en-US" dirty="0"/>
          </a:p>
        </p:txBody>
      </p:sp>
      <p:sp>
        <p:nvSpPr>
          <p:cNvPr id="3" name="Inhaltsplatzhalter 2"/>
          <p:cNvSpPr>
            <a:spLocks noGrp="1"/>
          </p:cNvSpPr>
          <p:nvPr>
            <p:ph idx="1"/>
          </p:nvPr>
        </p:nvSpPr>
        <p:spPr/>
        <p:txBody>
          <a:bodyPr/>
          <a:lstStyle/>
          <a:p>
            <a:r>
              <a:rPr lang="en-US" sz="2400" dirty="0" smtClean="0"/>
              <a:t>Layer 2 should do the acknowledgment because it offers higher energy efficiency</a:t>
            </a:r>
          </a:p>
          <a:p>
            <a:r>
              <a:rPr lang="en-US" sz="2400" dirty="0" smtClean="0"/>
              <a:t>Use of No-ACK mode in addition to L2 acknowledgement should ensure the require reliability</a:t>
            </a:r>
          </a:p>
          <a:p>
            <a:endParaRPr lang="en-US" sz="2400" dirty="0" smtClean="0"/>
          </a:p>
          <a:p>
            <a:pPr>
              <a:buFont typeface="Wingdings"/>
              <a:buChar char="è"/>
            </a:pPr>
            <a:r>
              <a:rPr lang="en-US" sz="2400" dirty="0" smtClean="0">
                <a:sym typeface="Wingdings" panose="05000000000000000000" pitchFamily="2" charset="2"/>
              </a:rPr>
              <a:t>Only use of No-ACK mode</a:t>
            </a:r>
          </a:p>
          <a:p>
            <a:pPr>
              <a:buFont typeface="Wingdings"/>
              <a:buChar char="è"/>
            </a:pPr>
            <a:r>
              <a:rPr lang="en-US" sz="2400" dirty="0" smtClean="0">
                <a:sym typeface="Wingdings" panose="05000000000000000000" pitchFamily="2" charset="2"/>
              </a:rPr>
              <a:t>No SCHC ACK packets required</a:t>
            </a:r>
          </a:p>
          <a:p>
            <a:pPr>
              <a:buFont typeface="Wingdings"/>
              <a:buChar char="è"/>
            </a:pP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13</a:t>
            </a:fld>
            <a:endParaRPr lang="en-US" altLang="en-US"/>
          </a:p>
        </p:txBody>
      </p:sp>
    </p:spTree>
    <p:extLst>
      <p:ext uri="{BB962C8B-B14F-4D97-AF65-F5344CB8AC3E}">
        <p14:creationId xmlns:p14="http://schemas.microsoft.com/office/powerpoint/2010/main" val="1661253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DTAG (</a:t>
            </a:r>
            <a:r>
              <a:rPr lang="en-US" dirty="0"/>
              <a:t>Datagram </a:t>
            </a:r>
            <a:r>
              <a:rPr lang="en-US" dirty="0" smtClean="0"/>
              <a:t>Tag)</a:t>
            </a:r>
            <a:endParaRPr lang="en-US" dirty="0"/>
          </a:p>
        </p:txBody>
      </p:sp>
      <p:sp>
        <p:nvSpPr>
          <p:cNvPr id="3" name="Inhaltsplatzhalter 2"/>
          <p:cNvSpPr>
            <a:spLocks noGrp="1"/>
          </p:cNvSpPr>
          <p:nvPr>
            <p:ph idx="1"/>
          </p:nvPr>
        </p:nvSpPr>
        <p:spPr/>
        <p:txBody>
          <a:bodyPr/>
          <a:lstStyle/>
          <a:p>
            <a:r>
              <a:rPr lang="en-US" sz="2400" dirty="0" smtClean="0"/>
              <a:t>DTAG enables interleaving of multiple IPv6 fragments</a:t>
            </a:r>
          </a:p>
          <a:p>
            <a:r>
              <a:rPr lang="en-US" sz="2400" dirty="0" smtClean="0"/>
              <a:t>Use of DTAG increases LPWAN sensor node complexity</a:t>
            </a:r>
          </a:p>
          <a:p>
            <a:r>
              <a:rPr lang="en-US" sz="2400" dirty="0" smtClean="0"/>
              <a:t>No clear use-case found</a:t>
            </a:r>
          </a:p>
          <a:p>
            <a:endParaRPr lang="en-US" sz="2400" dirty="0"/>
          </a:p>
          <a:p>
            <a:pPr>
              <a:buFont typeface="Wingdings"/>
              <a:buChar char="è"/>
            </a:pPr>
            <a:r>
              <a:rPr lang="en-US" sz="2400" dirty="0" smtClean="0">
                <a:sym typeface="Wingdings" panose="05000000000000000000" pitchFamily="2" charset="2"/>
              </a:rPr>
              <a:t>No use of DTAG, i.e. DTAG is encoded with 0 bits</a:t>
            </a:r>
          </a:p>
          <a:p>
            <a:pPr>
              <a:buFont typeface="Wingdings"/>
              <a:buChar char="è"/>
            </a:pPr>
            <a:r>
              <a:rPr lang="en-US" sz="2400" dirty="0" smtClean="0">
                <a:sym typeface="Wingdings" panose="05000000000000000000" pitchFamily="2" charset="2"/>
              </a:rPr>
              <a:t>Similar functionality can be achieved by frame aborts</a:t>
            </a:r>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14</a:t>
            </a:fld>
            <a:endParaRPr lang="en-US" altLang="en-US"/>
          </a:p>
        </p:txBody>
      </p:sp>
    </p:spTree>
    <p:extLst>
      <p:ext uri="{BB962C8B-B14F-4D97-AF65-F5344CB8AC3E}">
        <p14:creationId xmlns:p14="http://schemas.microsoft.com/office/powerpoint/2010/main" val="3143724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Device IPv6 Address Mapping</a:t>
            </a:r>
            <a:endParaRPr lang="en-US" dirty="0"/>
          </a:p>
        </p:txBody>
      </p:sp>
      <p:sp>
        <p:nvSpPr>
          <p:cNvPr id="3" name="Inhaltsplatzhalter 2"/>
          <p:cNvSpPr>
            <a:spLocks noGrp="1"/>
          </p:cNvSpPr>
          <p:nvPr>
            <p:ph idx="1"/>
          </p:nvPr>
        </p:nvSpPr>
        <p:spPr/>
        <p:txBody>
          <a:bodyPr/>
          <a:lstStyle/>
          <a:p>
            <a:r>
              <a:rPr lang="en-US" sz="2400" dirty="0" smtClean="0"/>
              <a:t>The group agreed that the mapping between IPv6 and MAC addresses should be left to the network operator</a:t>
            </a:r>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15</a:t>
            </a:fld>
            <a:endParaRPr lang="en-US" altLang="en-US"/>
          </a:p>
        </p:txBody>
      </p:sp>
    </p:spTree>
    <p:extLst>
      <p:ext uri="{BB962C8B-B14F-4D97-AF65-F5344CB8AC3E}">
        <p14:creationId xmlns:p14="http://schemas.microsoft.com/office/powerpoint/2010/main" val="2080877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MIC (</a:t>
            </a:r>
            <a:r>
              <a:rPr lang="en-US" dirty="0"/>
              <a:t>Message Integrity </a:t>
            </a:r>
            <a:r>
              <a:rPr lang="en-US" dirty="0" smtClean="0"/>
              <a:t>Check)</a:t>
            </a:r>
            <a:endParaRPr lang="en-US" dirty="0"/>
          </a:p>
        </p:txBody>
      </p:sp>
      <p:sp>
        <p:nvSpPr>
          <p:cNvPr id="3" name="Inhaltsplatzhalter 2"/>
          <p:cNvSpPr>
            <a:spLocks noGrp="1"/>
          </p:cNvSpPr>
          <p:nvPr>
            <p:ph idx="1"/>
          </p:nvPr>
        </p:nvSpPr>
        <p:spPr/>
        <p:txBody>
          <a:bodyPr/>
          <a:lstStyle/>
          <a:p>
            <a:r>
              <a:rPr lang="en-US" sz="2400" dirty="0" smtClean="0"/>
              <a:t>In case of SCHC fragmentation a MIC is required</a:t>
            </a:r>
          </a:p>
          <a:p>
            <a:endParaRPr lang="en-US" sz="2400" dirty="0" smtClean="0"/>
          </a:p>
          <a:p>
            <a:r>
              <a:rPr lang="en-US" sz="2400" dirty="0" smtClean="0"/>
              <a:t>CRC-16 or CRC-32 as defined in 802.15.4 could be used</a:t>
            </a:r>
          </a:p>
          <a:p>
            <a:endParaRPr lang="en-US" sz="2400" dirty="0"/>
          </a:p>
          <a:p>
            <a:r>
              <a:rPr lang="en-US" sz="2400" dirty="0" smtClean="0"/>
              <a:t>Any suggestion?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16</a:t>
            </a:fld>
            <a:endParaRPr lang="en-US" altLang="en-US"/>
          </a:p>
        </p:txBody>
      </p:sp>
    </p:spTree>
    <p:extLst>
      <p:ext uri="{BB962C8B-B14F-4D97-AF65-F5344CB8AC3E}">
        <p14:creationId xmlns:p14="http://schemas.microsoft.com/office/powerpoint/2010/main" val="3084777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Resulting SCHC Parameters (Working Assumption)</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13259906"/>
              </p:ext>
            </p:extLst>
          </p:nvPr>
        </p:nvGraphicFramePr>
        <p:xfrm>
          <a:off x="685800" y="1981200"/>
          <a:ext cx="7772400" cy="370840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en-US" dirty="0" smtClean="0"/>
                        <a:t>Parameter</a:t>
                      </a:r>
                      <a:endParaRPr lang="en-US" dirty="0"/>
                    </a:p>
                  </a:txBody>
                  <a:tcPr/>
                </a:tc>
                <a:tc>
                  <a:txBody>
                    <a:bodyPr/>
                    <a:lstStyle/>
                    <a:p>
                      <a:r>
                        <a:rPr lang="en-US" dirty="0" smtClean="0"/>
                        <a:t>Value</a:t>
                      </a:r>
                      <a:endParaRPr lang="en-US" dirty="0"/>
                    </a:p>
                  </a:txBody>
                  <a:tcPr/>
                </a:tc>
              </a:tr>
              <a:tr h="370840">
                <a:tc>
                  <a:txBody>
                    <a:bodyPr/>
                    <a:lstStyle/>
                    <a:p>
                      <a:r>
                        <a:rPr lang="en-US" dirty="0" smtClean="0"/>
                        <a:t>Size of Rule ID</a:t>
                      </a:r>
                      <a:endParaRPr lang="en-US" dirty="0"/>
                    </a:p>
                  </a:txBody>
                  <a:tcPr/>
                </a:tc>
                <a:tc>
                  <a:txBody>
                    <a:bodyPr/>
                    <a:lstStyle/>
                    <a:p>
                      <a:r>
                        <a:rPr lang="en-US" dirty="0" smtClean="0"/>
                        <a:t>3</a:t>
                      </a:r>
                      <a:r>
                        <a:rPr lang="en-US" baseline="0" dirty="0" smtClean="0"/>
                        <a:t> bits</a:t>
                      </a:r>
                      <a:endParaRPr lang="en-US" dirty="0"/>
                    </a:p>
                  </a:txBody>
                  <a:tcPr/>
                </a:tc>
              </a:tr>
              <a:tr h="370840">
                <a:tc>
                  <a:txBody>
                    <a:bodyPr/>
                    <a:lstStyle/>
                    <a:p>
                      <a:r>
                        <a:rPr lang="en-US" sz="1800" dirty="0" smtClean="0"/>
                        <a:t>Fragmentation delivery reliability </a:t>
                      </a:r>
                      <a:endParaRPr lang="en-US" dirty="0"/>
                    </a:p>
                  </a:txBody>
                  <a:tcPr/>
                </a:tc>
                <a:tc>
                  <a:txBody>
                    <a:bodyPr/>
                    <a:lstStyle/>
                    <a:p>
                      <a:r>
                        <a:rPr lang="en-US" dirty="0" smtClean="0"/>
                        <a:t>No-ACK </a:t>
                      </a:r>
                      <a:r>
                        <a:rPr lang="en-US" baseline="0" dirty="0" smtClean="0"/>
                        <a:t>mode</a:t>
                      </a:r>
                      <a:endParaRPr lang="en-US" dirty="0"/>
                    </a:p>
                  </a:txBody>
                  <a:tcPr/>
                </a:tc>
              </a:tr>
              <a:tr h="370840">
                <a:tc>
                  <a:txBody>
                    <a:bodyPr/>
                    <a:lstStyle/>
                    <a:p>
                      <a:r>
                        <a:rPr lang="en-US" dirty="0" smtClean="0"/>
                        <a:t>DTAG</a:t>
                      </a:r>
                      <a:endParaRPr lang="en-US" dirty="0"/>
                    </a:p>
                  </a:txBody>
                  <a:tcPr/>
                </a:tc>
                <a:tc>
                  <a:txBody>
                    <a:bodyPr/>
                    <a:lstStyle/>
                    <a:p>
                      <a:r>
                        <a:rPr lang="en-US" dirty="0" smtClean="0"/>
                        <a:t>0 bits (not</a:t>
                      </a:r>
                      <a:r>
                        <a:rPr lang="en-US" baseline="0" dirty="0" smtClean="0"/>
                        <a:t> used)</a:t>
                      </a:r>
                      <a:endParaRPr lang="en-US" dirty="0"/>
                    </a:p>
                  </a:txBody>
                  <a:tcPr/>
                </a:tc>
              </a:tr>
              <a:tr h="370840">
                <a:tc>
                  <a:txBody>
                    <a:bodyPr/>
                    <a:lstStyle/>
                    <a:p>
                      <a:r>
                        <a:rPr lang="en-US" dirty="0" smtClean="0"/>
                        <a:t>FCN</a:t>
                      </a:r>
                      <a:endParaRPr lang="en-US" dirty="0"/>
                    </a:p>
                  </a:txBody>
                  <a:tcPr/>
                </a:tc>
                <a:tc>
                  <a:txBody>
                    <a:bodyPr/>
                    <a:lstStyle/>
                    <a:p>
                      <a:r>
                        <a:rPr lang="en-US" dirty="0" smtClean="0"/>
                        <a:t>1 bit</a:t>
                      </a:r>
                      <a:endParaRPr lang="en-US" dirty="0"/>
                    </a:p>
                  </a:txBody>
                  <a:tcPr/>
                </a:tc>
              </a:tr>
              <a:tr h="370840">
                <a:tc>
                  <a:txBody>
                    <a:bodyPr/>
                    <a:lstStyle/>
                    <a:p>
                      <a:r>
                        <a:rPr lang="en-US" dirty="0" smtClean="0"/>
                        <a:t>MIC</a:t>
                      </a:r>
                      <a:endParaRPr lang="en-US" dirty="0"/>
                    </a:p>
                  </a:txBody>
                  <a:tcPr/>
                </a:tc>
                <a:tc>
                  <a:txBody>
                    <a:bodyPr/>
                    <a:lstStyle/>
                    <a:p>
                      <a:r>
                        <a:rPr lang="en-US" dirty="0" smtClean="0"/>
                        <a:t>CRC-16/CRC-32</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Retransmission Timer</a:t>
                      </a:r>
                      <a:endParaRPr lang="en-US" dirty="0"/>
                    </a:p>
                  </a:txBody>
                  <a:tcPr/>
                </a:tc>
                <a:tc>
                  <a:txBody>
                    <a:bodyPr/>
                    <a:lstStyle/>
                    <a:p>
                      <a:r>
                        <a:rPr lang="en-US" dirty="0" smtClean="0"/>
                        <a:t>N/A</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Inactivity Timer</a:t>
                      </a:r>
                      <a:endParaRPr lang="en-US" dirty="0"/>
                    </a:p>
                  </a:txBody>
                  <a:tcPr/>
                </a:tc>
                <a:tc>
                  <a:txBody>
                    <a:bodyPr/>
                    <a:lstStyle/>
                    <a:p>
                      <a:r>
                        <a:rPr lang="en-US" dirty="0" smtClean="0"/>
                        <a:t>N/A</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MAX_ACK_REQUESTS</a:t>
                      </a:r>
                      <a:endParaRPr lang="en-US" dirty="0"/>
                    </a:p>
                  </a:txBody>
                  <a:tcPr/>
                </a:tc>
                <a:tc>
                  <a:txBody>
                    <a:bodyPr/>
                    <a:lstStyle/>
                    <a:p>
                      <a:r>
                        <a:rPr lang="en-US" dirty="0" smtClean="0"/>
                        <a:t>N/A</a:t>
                      </a:r>
                      <a:endParaRPr lang="en-US" dirty="0"/>
                    </a:p>
                  </a:txBody>
                  <a:tcPr/>
                </a:tc>
              </a:tr>
              <a:tr h="370840">
                <a:tc>
                  <a:txBody>
                    <a:bodyPr/>
                    <a:lstStyle/>
                    <a:p>
                      <a:r>
                        <a:rPr lang="en-US" sz="1800" b="0" i="0" u="none" strike="noStrike" kern="1200" baseline="0" dirty="0" smtClean="0">
                          <a:solidFill>
                            <a:schemeClr val="dk1"/>
                          </a:solidFill>
                          <a:latin typeface="+mn-lt"/>
                          <a:ea typeface="+mn-ea"/>
                          <a:cs typeface="+mn-cs"/>
                        </a:rPr>
                        <a:t>MAX_WIND_FCN</a:t>
                      </a:r>
                      <a:endParaRPr lang="en-US" dirty="0"/>
                    </a:p>
                  </a:txBody>
                  <a:tcPr/>
                </a:tc>
                <a:tc>
                  <a:txBody>
                    <a:bodyPr/>
                    <a:lstStyle/>
                    <a:p>
                      <a:r>
                        <a:rPr lang="en-US" dirty="0" smtClean="0"/>
                        <a:t>N/A</a:t>
                      </a:r>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17</a:t>
            </a:fld>
            <a:endParaRPr lang="en-US" altLang="en-US"/>
          </a:p>
        </p:txBody>
      </p:sp>
    </p:spTree>
    <p:extLst>
      <p:ext uri="{BB962C8B-B14F-4D97-AF65-F5344CB8AC3E}">
        <p14:creationId xmlns:p14="http://schemas.microsoft.com/office/powerpoint/2010/main" val="3389030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18</a:t>
            </a:fld>
            <a:endParaRPr lang="en-US" altLang="en-US"/>
          </a:p>
        </p:txBody>
      </p:sp>
    </p:spTree>
    <p:extLst>
      <p:ext uri="{BB962C8B-B14F-4D97-AF65-F5344CB8AC3E}">
        <p14:creationId xmlns:p14="http://schemas.microsoft.com/office/powerpoint/2010/main" val="1693102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Discussion on Suitable Parameters for SCHC</a:t>
            </a:r>
          </a:p>
        </p:txBody>
      </p:sp>
      <p:sp>
        <p:nvSpPr>
          <p:cNvPr id="3" name="Untertitel 2"/>
          <p:cNvSpPr>
            <a:spLocks noGrp="1"/>
          </p:cNvSpPr>
          <p:nvPr>
            <p:ph type="subTitle" idx="1"/>
          </p:nvPr>
        </p:nvSpPr>
        <p:spPr/>
        <p:txBody>
          <a:bodyPr/>
          <a:lstStyle/>
          <a:p>
            <a:r>
              <a:rPr lang="en-US" dirty="0" smtClean="0"/>
              <a:t>Joerg Robert (University Erlangen-</a:t>
            </a:r>
            <a:r>
              <a:rPr lang="en-US" dirty="0" err="1" smtClean="0"/>
              <a:t>Nuernberg</a:t>
            </a:r>
            <a:r>
              <a:rPr lang="en-US" dirty="0" smtClean="0"/>
              <a:t>)</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C2F1BCF-D7FD-40FC-A500-BC9F43B21C0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Discussion of technology specific SCHC parameters, as SCHC itself only defines a framework</a:t>
            </a:r>
          </a:p>
          <a:p>
            <a:endParaRPr lang="en-US" sz="2400" dirty="0" smtClean="0"/>
          </a:p>
          <a:p>
            <a:r>
              <a:rPr lang="en-US" sz="2400" dirty="0" smtClean="0"/>
              <a:t>Technology specific parameters are listed on the IETF LPWAN e-mail reflector (listed on next slides) </a:t>
            </a:r>
            <a:r>
              <a:rPr lang="en-US" sz="2400" dirty="0" smtClean="0">
                <a:hlinkClick r:id="rId2"/>
              </a:rPr>
              <a:t>https</a:t>
            </a:r>
            <a:r>
              <a:rPr lang="en-US" sz="2400" dirty="0">
                <a:hlinkClick r:id="rId2"/>
              </a:rPr>
              <a:t>://</a:t>
            </a:r>
            <a:r>
              <a:rPr lang="en-US" sz="2400" dirty="0" smtClean="0">
                <a:hlinkClick r:id="rId2"/>
              </a:rPr>
              <a:t>mailarchive.ietf.org/arch/msg/lp-wan/SexnleQwBTL7XZ9-hC2h7tp79KU</a:t>
            </a:r>
            <a:r>
              <a:rPr lang="en-US" sz="2400" dirty="0" smtClean="0"/>
              <a:t/>
            </a:r>
            <a:br>
              <a:rPr lang="en-US" sz="2400" dirty="0" smtClean="0"/>
            </a:br>
            <a:endParaRPr lang="en-US" sz="2400" dirty="0" smtClean="0"/>
          </a:p>
          <a:p>
            <a:r>
              <a:rPr lang="en-US" sz="2400" dirty="0" smtClean="0"/>
              <a:t>Latest version of SCHC draft is available on the </a:t>
            </a:r>
            <a:r>
              <a:rPr lang="en-US" sz="2400" dirty="0"/>
              <a:t>IETF website </a:t>
            </a:r>
            <a:r>
              <a:rPr lang="en-US" sz="2400" dirty="0">
                <a:hlinkClick r:id="rId3"/>
              </a:rPr>
              <a:t>https://datatracker.ietf.org/doc/draft-ietf-lpwan-ipv6-static-context-hc</a:t>
            </a:r>
            <a:r>
              <a:rPr lang="en-US" sz="2400" dirty="0" smtClean="0">
                <a:hlinkClick r:id="rId3"/>
              </a:rPr>
              <a: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3</a:t>
            </a:fld>
            <a:endParaRPr lang="en-US" altLang="en-US"/>
          </a:p>
        </p:txBody>
      </p:sp>
    </p:spTree>
    <p:extLst>
      <p:ext uri="{BB962C8B-B14F-4D97-AF65-F5344CB8AC3E}">
        <p14:creationId xmlns:p14="http://schemas.microsoft.com/office/powerpoint/2010/main" val="2631902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List of Technology Specific Parameters</a:t>
            </a:r>
            <a:endParaRPr lang="en-US" dirty="0"/>
          </a:p>
        </p:txBody>
      </p:sp>
      <p:sp>
        <p:nvSpPr>
          <p:cNvPr id="3" name="Inhaltsplatzhalter 2"/>
          <p:cNvSpPr>
            <a:spLocks noGrp="1"/>
          </p:cNvSpPr>
          <p:nvPr>
            <p:ph idx="1"/>
          </p:nvPr>
        </p:nvSpPr>
        <p:spPr/>
        <p:txBody>
          <a:bodyPr/>
          <a:lstStyle/>
          <a:p>
            <a:r>
              <a:rPr lang="en-US" sz="2000" dirty="0" smtClean="0"/>
              <a:t>In </a:t>
            </a:r>
            <a:r>
              <a:rPr lang="en-US" sz="2000" dirty="0"/>
              <a:t>the architecture explain the SCHC entities, how they will </a:t>
            </a:r>
            <a:r>
              <a:rPr lang="en-US" sz="2000" dirty="0" smtClean="0"/>
              <a:t>be   </a:t>
            </a:r>
            <a:r>
              <a:rPr lang="en-US" sz="2000" dirty="0"/>
              <a:t>represented in the corresponding technology architecture.</a:t>
            </a:r>
          </a:p>
          <a:p>
            <a:r>
              <a:rPr lang="en-US" sz="2000" dirty="0" smtClean="0"/>
              <a:t>How </a:t>
            </a:r>
            <a:r>
              <a:rPr lang="en-US" sz="2000" dirty="0"/>
              <a:t>to learn the context</a:t>
            </a:r>
          </a:p>
          <a:p>
            <a:r>
              <a:rPr lang="en-US" sz="2000" dirty="0" smtClean="0"/>
              <a:t>Size </a:t>
            </a:r>
            <a:r>
              <a:rPr lang="en-US" sz="2000" dirty="0"/>
              <a:t>of the Rule id</a:t>
            </a:r>
          </a:p>
          <a:p>
            <a:r>
              <a:rPr lang="en-US" sz="2000" dirty="0" smtClean="0"/>
              <a:t>The </a:t>
            </a:r>
            <a:r>
              <a:rPr lang="en-US" sz="2000" dirty="0"/>
              <a:t>way the Rule id is sent (L2 or L3) and how (describe)</a:t>
            </a:r>
          </a:p>
          <a:p>
            <a:r>
              <a:rPr lang="en-US" sz="2000" dirty="0" smtClean="0"/>
              <a:t>Use </a:t>
            </a:r>
            <a:r>
              <a:rPr lang="en-US" sz="2000" dirty="0"/>
              <a:t>of padding and how and when to use </a:t>
            </a:r>
            <a:r>
              <a:rPr lang="en-US" sz="2000" dirty="0" smtClean="0"/>
              <a:t>it</a:t>
            </a:r>
          </a:p>
          <a:p>
            <a:r>
              <a:rPr lang="en-US" sz="2000" dirty="0"/>
              <a:t>Fragmentation delivery reliability option used over your </a:t>
            </a:r>
            <a:r>
              <a:rPr lang="en-US" sz="2000" dirty="0" smtClean="0"/>
              <a:t>technology and why   </a:t>
            </a:r>
          </a:p>
          <a:p>
            <a:r>
              <a:rPr lang="en-US" sz="2000" dirty="0" smtClean="0"/>
              <a:t>Define </a:t>
            </a:r>
            <a:r>
              <a:rPr lang="en-US" sz="2000" dirty="0"/>
              <a:t>the MAX_ACK_REQUEST</a:t>
            </a:r>
          </a:p>
          <a:p>
            <a:r>
              <a:rPr lang="en-US" sz="2000" dirty="0" smtClean="0"/>
              <a:t>Define </a:t>
            </a:r>
            <a:r>
              <a:rPr lang="en-US" sz="2000" dirty="0"/>
              <a:t>the number of bits needed for Rule-id, FCN (N) </a:t>
            </a:r>
            <a:r>
              <a:rPr lang="en-US" sz="2000" dirty="0" smtClean="0"/>
              <a:t>and </a:t>
            </a:r>
            <a:r>
              <a:rPr lang="en-US" sz="2000" dirty="0" err="1" smtClean="0"/>
              <a:t>DTag</a:t>
            </a:r>
            <a:r>
              <a:rPr lang="en-US" sz="2000" dirty="0" smtClean="0"/>
              <a:t> </a:t>
            </a:r>
            <a:r>
              <a:rPr lang="en-US" sz="2000" dirty="0"/>
              <a:t>(T)</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4</a:t>
            </a:fld>
            <a:endParaRPr lang="en-US" altLang="en-US"/>
          </a:p>
        </p:txBody>
      </p:sp>
    </p:spTree>
    <p:extLst>
      <p:ext uri="{BB962C8B-B14F-4D97-AF65-F5344CB8AC3E}">
        <p14:creationId xmlns:p14="http://schemas.microsoft.com/office/powerpoint/2010/main" val="178940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List of Technology Specific </a:t>
            </a:r>
            <a:r>
              <a:rPr lang="en-US" dirty="0" smtClean="0"/>
              <a:t>Parameters (Cont’d)</a:t>
            </a:r>
            <a:endParaRPr lang="en-US" dirty="0"/>
          </a:p>
        </p:txBody>
      </p:sp>
      <p:sp>
        <p:nvSpPr>
          <p:cNvPr id="3" name="Inhaltsplatzhalter 2"/>
          <p:cNvSpPr>
            <a:spLocks noGrp="1"/>
          </p:cNvSpPr>
          <p:nvPr>
            <p:ph idx="1"/>
          </p:nvPr>
        </p:nvSpPr>
        <p:spPr/>
        <p:txBody>
          <a:bodyPr/>
          <a:lstStyle/>
          <a:p>
            <a:r>
              <a:rPr lang="en-US" sz="2000" dirty="0"/>
              <a:t>The algorithm to be used for the MIC if it is different from </a:t>
            </a:r>
            <a:r>
              <a:rPr lang="en-US" sz="2000" dirty="0" smtClean="0"/>
              <a:t>the default</a:t>
            </a:r>
            <a:endParaRPr lang="en-US" sz="2000" dirty="0"/>
          </a:p>
          <a:p>
            <a:r>
              <a:rPr lang="en-US" sz="2000" dirty="0" smtClean="0"/>
              <a:t>The </a:t>
            </a:r>
            <a:r>
              <a:rPr lang="en-US" sz="2000" dirty="0"/>
              <a:t>timer size for Fragmentation ACK always</a:t>
            </a:r>
          </a:p>
          <a:p>
            <a:r>
              <a:rPr lang="en-US" sz="2000" dirty="0" smtClean="0"/>
              <a:t>When </a:t>
            </a:r>
            <a:r>
              <a:rPr lang="en-US" sz="2000" dirty="0"/>
              <a:t>to abort in ACK always</a:t>
            </a:r>
          </a:p>
          <a:p>
            <a:r>
              <a:rPr lang="en-US" sz="2000" dirty="0" smtClean="0"/>
              <a:t>MAX_ATTEMPS </a:t>
            </a:r>
            <a:r>
              <a:rPr lang="en-US" sz="2000" dirty="0"/>
              <a:t>counter size</a:t>
            </a:r>
          </a:p>
          <a:p>
            <a:r>
              <a:rPr lang="en-US" sz="2000" dirty="0" smtClean="0"/>
              <a:t>In </a:t>
            </a:r>
            <a:r>
              <a:rPr lang="en-US" sz="2000" dirty="0"/>
              <a:t>ACK on error the timer size between windows</a:t>
            </a:r>
          </a:p>
          <a:p>
            <a:r>
              <a:rPr lang="en-US" sz="2000" dirty="0" smtClean="0"/>
              <a:t>The </a:t>
            </a:r>
            <a:r>
              <a:rPr lang="en-US" sz="2000" dirty="0"/>
              <a:t>L2 CRC used to increase reliability</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5</a:t>
            </a:fld>
            <a:endParaRPr lang="en-US" altLang="en-US"/>
          </a:p>
        </p:txBody>
      </p:sp>
    </p:spTree>
    <p:extLst>
      <p:ext uri="{BB962C8B-B14F-4D97-AF65-F5344CB8AC3E}">
        <p14:creationId xmlns:p14="http://schemas.microsoft.com/office/powerpoint/2010/main" val="1814711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Use-Cases</a:t>
            </a:r>
            <a:endParaRPr lang="en-US" dirty="0"/>
          </a:p>
        </p:txBody>
      </p:sp>
      <p:sp>
        <p:nvSpPr>
          <p:cNvPr id="3" name="Inhaltsplatzhalter 2"/>
          <p:cNvSpPr>
            <a:spLocks noGrp="1"/>
          </p:cNvSpPr>
          <p:nvPr>
            <p:ph idx="1"/>
          </p:nvPr>
        </p:nvSpPr>
        <p:spPr>
          <a:xfrm>
            <a:off x="685800" y="1844824"/>
            <a:ext cx="7772400" cy="4114800"/>
          </a:xfrm>
        </p:spPr>
        <p:txBody>
          <a:bodyPr/>
          <a:lstStyle/>
          <a:p>
            <a:r>
              <a:rPr lang="en-US" sz="2000" dirty="0" smtClean="0"/>
              <a:t>The Interest Group LPWA listed different use-cases that may be relevant for LPWAN in 15-16/770r5 </a:t>
            </a:r>
            <a:r>
              <a:rPr lang="en-US" sz="2000" dirty="0" smtClean="0">
                <a:hlinkClick r:id="rId2"/>
              </a:rPr>
              <a:t>https</a:t>
            </a:r>
            <a:r>
              <a:rPr lang="en-US" sz="2000" dirty="0">
                <a:hlinkClick r:id="rId2"/>
              </a:rPr>
              <a:t>://</a:t>
            </a:r>
            <a:r>
              <a:rPr lang="en-US" sz="2000" dirty="0" smtClean="0">
                <a:hlinkClick r:id="rId2"/>
              </a:rPr>
              <a:t>mentor.ieee.org/802.15/dcn/16/15-16-0770-05-lpwa-lpwa-use-cases.xlsx</a:t>
            </a:r>
            <a:endParaRPr lang="en-US" sz="2000" dirty="0" smtClean="0"/>
          </a:p>
          <a:p>
            <a:endParaRPr lang="en-US" sz="2000" dirty="0" smtClean="0"/>
          </a:p>
          <a:p>
            <a:r>
              <a:rPr lang="en-US" sz="2000" dirty="0" smtClean="0"/>
              <a:t>According to the discussed use-cases the typical LPWAN use-case has the following parameters</a:t>
            </a:r>
          </a:p>
          <a:p>
            <a:pPr lvl="1"/>
            <a:r>
              <a:rPr lang="en-US" sz="1800" dirty="0" smtClean="0"/>
              <a:t>Focusing on </a:t>
            </a:r>
            <a:r>
              <a:rPr lang="en-US" sz="1800" dirty="0"/>
              <a:t>u</a:t>
            </a:r>
            <a:r>
              <a:rPr lang="en-US" sz="1800" dirty="0" smtClean="0"/>
              <a:t>plink data</a:t>
            </a:r>
          </a:p>
          <a:p>
            <a:pPr lvl="1"/>
            <a:r>
              <a:rPr lang="en-US" sz="1800" dirty="0" smtClean="0"/>
              <a:t>Typical Payload data length &lt;= 16 bytes</a:t>
            </a:r>
          </a:p>
          <a:p>
            <a:pPr lvl="1"/>
            <a:r>
              <a:rPr lang="en-US" sz="1800" dirty="0" smtClean="0"/>
              <a:t>No strict latency requirements</a:t>
            </a:r>
          </a:p>
          <a:p>
            <a:pPr lvl="1"/>
            <a:endParaRPr lang="en-US" sz="1800" dirty="0" smtClean="0"/>
          </a:p>
          <a:p>
            <a:r>
              <a:rPr lang="en-US" sz="2000" dirty="0" smtClean="0"/>
              <a:t>Use-cases with longer payload data an higher bit-rate requirements may employ existing header compression schemes</a:t>
            </a:r>
          </a:p>
          <a:p>
            <a:pPr lvl="1"/>
            <a:endParaRPr lang="en-US" sz="16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6</a:t>
            </a:fld>
            <a:endParaRPr lang="en-US" altLang="en-US"/>
          </a:p>
        </p:txBody>
      </p:sp>
    </p:spTree>
    <p:extLst>
      <p:ext uri="{BB962C8B-B14F-4D97-AF65-F5344CB8AC3E}">
        <p14:creationId xmlns:p14="http://schemas.microsoft.com/office/powerpoint/2010/main" val="3914496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Open Questions</a:t>
            </a:r>
            <a:endParaRPr lang="en-US" dirty="0"/>
          </a:p>
        </p:txBody>
      </p:sp>
      <p:sp>
        <p:nvSpPr>
          <p:cNvPr id="3" name="Inhaltsplatzhalter 2"/>
          <p:cNvSpPr>
            <a:spLocks noGrp="1"/>
          </p:cNvSpPr>
          <p:nvPr>
            <p:ph idx="1"/>
          </p:nvPr>
        </p:nvSpPr>
        <p:spPr/>
        <p:txBody>
          <a:bodyPr/>
          <a:lstStyle/>
          <a:p>
            <a:r>
              <a:rPr lang="en-US" sz="1800" dirty="0" smtClean="0"/>
              <a:t>Who triggers the data transmission</a:t>
            </a:r>
          </a:p>
          <a:p>
            <a:pPr lvl="1"/>
            <a:r>
              <a:rPr lang="en-US" sz="1600" dirty="0" smtClean="0"/>
              <a:t>Initiated by LPWAN sensor node?</a:t>
            </a:r>
          </a:p>
          <a:p>
            <a:pPr lvl="1"/>
            <a:r>
              <a:rPr lang="en-US" sz="1600" dirty="0" smtClean="0"/>
              <a:t>REST model? (e.g. </a:t>
            </a:r>
            <a:r>
              <a:rPr lang="en-US" sz="1600" dirty="0" err="1" smtClean="0"/>
              <a:t>CoAP</a:t>
            </a:r>
            <a:r>
              <a:rPr lang="en-US" sz="1600" dirty="0" smtClean="0"/>
              <a:t>)</a:t>
            </a:r>
          </a:p>
          <a:p>
            <a:r>
              <a:rPr lang="en-US" sz="1800" dirty="0" smtClean="0"/>
              <a:t>Do we assume uplink-only devices?</a:t>
            </a:r>
          </a:p>
          <a:p>
            <a:endParaRPr lang="en-US" sz="1800" dirty="0"/>
          </a:p>
          <a:p>
            <a:r>
              <a:rPr lang="en-US" sz="1800" dirty="0" smtClean="0"/>
              <a:t>How many different IPv6 addresses are contacted by a LPWAN sensor node?</a:t>
            </a:r>
          </a:p>
          <a:p>
            <a:pPr lvl="1"/>
            <a:r>
              <a:rPr lang="en-US" sz="1600" dirty="0"/>
              <a:t>Do we use different UDP ports?</a:t>
            </a:r>
          </a:p>
          <a:p>
            <a:pPr lvl="1"/>
            <a:r>
              <a:rPr lang="en-US" sz="1600" dirty="0"/>
              <a:t>Do we use different protocols</a:t>
            </a:r>
            <a:r>
              <a:rPr lang="en-US" sz="1600" dirty="0" smtClean="0"/>
              <a:t>? What kind of protocols?</a:t>
            </a:r>
            <a:endParaRPr lang="en-US" sz="1600" dirty="0"/>
          </a:p>
          <a:p>
            <a:endParaRPr lang="en-US" sz="1800" dirty="0"/>
          </a:p>
          <a:p>
            <a:r>
              <a:rPr lang="en-US" sz="1800" dirty="0" smtClean="0"/>
              <a:t>What is the maximum PSDU length</a:t>
            </a:r>
            <a:r>
              <a:rPr lang="en-US" sz="1800" dirty="0" smtClean="0"/>
              <a:t>?</a:t>
            </a:r>
          </a:p>
          <a:p>
            <a:endParaRPr lang="en-US" sz="1800" dirty="0"/>
          </a:p>
          <a:p>
            <a:r>
              <a:rPr lang="en-US" sz="1800" dirty="0" smtClean="0"/>
              <a:t>Can we identify fields in the MAC header that we do not require?</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7</a:t>
            </a:fld>
            <a:endParaRPr lang="en-US" altLang="en-US"/>
          </a:p>
        </p:txBody>
      </p:sp>
    </p:spTree>
    <p:extLst>
      <p:ext uri="{BB962C8B-B14F-4D97-AF65-F5344CB8AC3E}">
        <p14:creationId xmlns:p14="http://schemas.microsoft.com/office/powerpoint/2010/main" val="4001483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Working Assumptions</a:t>
            </a:r>
            <a:endParaRPr lang="en-US" dirty="0"/>
          </a:p>
        </p:txBody>
      </p:sp>
      <p:sp>
        <p:nvSpPr>
          <p:cNvPr id="3" name="Inhaltsplatzhalter 2"/>
          <p:cNvSpPr>
            <a:spLocks noGrp="1"/>
          </p:cNvSpPr>
          <p:nvPr>
            <p:ph idx="1"/>
          </p:nvPr>
        </p:nvSpPr>
        <p:spPr/>
        <p:txBody>
          <a:bodyPr/>
          <a:lstStyle/>
          <a:p>
            <a:r>
              <a:rPr lang="en-US" sz="2800" dirty="0" smtClean="0"/>
              <a:t>The following slides will define working assumptions for the different parameters in order to reflect the TG discussions</a:t>
            </a:r>
          </a:p>
          <a:p>
            <a:r>
              <a:rPr lang="en-US" sz="2800" dirty="0" smtClean="0"/>
              <a:t>The idea is to be able to specify the requirements for the technology specific parameters</a:t>
            </a:r>
            <a:endParaRPr lang="en-US" sz="2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8</a:t>
            </a:fld>
            <a:endParaRPr lang="en-US" altLang="en-US"/>
          </a:p>
        </p:txBody>
      </p:sp>
    </p:spTree>
    <p:extLst>
      <p:ext uri="{BB962C8B-B14F-4D97-AF65-F5344CB8AC3E}">
        <p14:creationId xmlns:p14="http://schemas.microsoft.com/office/powerpoint/2010/main" val="1005222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MAC Header Compression</a:t>
            </a:r>
            <a:endParaRPr lang="en-US" dirty="0"/>
          </a:p>
        </p:txBody>
      </p:sp>
      <p:sp>
        <p:nvSpPr>
          <p:cNvPr id="3" name="Inhaltsplatzhalter 2"/>
          <p:cNvSpPr>
            <a:spLocks noGrp="1"/>
          </p:cNvSpPr>
          <p:nvPr>
            <p:ph idx="1"/>
          </p:nvPr>
        </p:nvSpPr>
        <p:spPr/>
        <p:txBody>
          <a:bodyPr/>
          <a:lstStyle/>
          <a:p>
            <a:r>
              <a:rPr lang="en-US" sz="2400" dirty="0" smtClean="0"/>
              <a:t>All parameters that are identical could be compressed, e.g.</a:t>
            </a:r>
          </a:p>
          <a:p>
            <a:pPr lvl="1"/>
            <a:r>
              <a:rPr lang="en-US" sz="2000" dirty="0" smtClean="0"/>
              <a:t>MAC address (TX or RX)</a:t>
            </a:r>
          </a:p>
          <a:p>
            <a:endParaRPr lang="en-US" sz="2400" dirty="0" smtClean="0"/>
          </a:p>
          <a:p>
            <a:r>
              <a:rPr lang="en-US" sz="2400" dirty="0" smtClean="0"/>
              <a:t>Parameters such as the time, frequency, or spreading code in case of DSSS could be used to identify the device</a:t>
            </a:r>
          </a:p>
          <a:p>
            <a:endParaRPr lang="en-US" sz="2400" dirty="0"/>
          </a:p>
          <a:p>
            <a:r>
              <a:rPr lang="en-US" sz="2400" dirty="0" smtClean="0"/>
              <a:t>Additional work is needed to indicate how MAC parameters could be compressed in real applications</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9</a:t>
            </a:fld>
            <a:endParaRPr lang="en-US" altLang="en-US"/>
          </a:p>
        </p:txBody>
      </p:sp>
    </p:spTree>
    <p:extLst>
      <p:ext uri="{BB962C8B-B14F-4D97-AF65-F5344CB8AC3E}">
        <p14:creationId xmlns:p14="http://schemas.microsoft.com/office/powerpoint/2010/main" val="3441435199"/>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902</Words>
  <Application>Microsoft Office PowerPoint</Application>
  <PresentationFormat>Bildschirmpräsentation (4:3)</PresentationFormat>
  <Paragraphs>178</Paragraphs>
  <Slides>18</Slides>
  <Notes>0</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IEEE-P802_15_Rbt</vt:lpstr>
      <vt:lpstr>PowerPoint-Präsentation</vt:lpstr>
      <vt:lpstr>Discussion on Suitable Parameters for SCHC</vt:lpstr>
      <vt:lpstr>Motivation</vt:lpstr>
      <vt:lpstr>List of Technology Specific Parameters</vt:lpstr>
      <vt:lpstr>List of Technology Specific Parameters (Cont’d)</vt:lpstr>
      <vt:lpstr>IG LPWA Use-Cases</vt:lpstr>
      <vt:lpstr>Open Questions</vt:lpstr>
      <vt:lpstr>Working Assumptions</vt:lpstr>
      <vt:lpstr>MAC Header Compression</vt:lpstr>
      <vt:lpstr>Potentially Used IPv6 Protocols</vt:lpstr>
      <vt:lpstr>Number of Different Rule ID</vt:lpstr>
      <vt:lpstr>Fragmentation</vt:lpstr>
      <vt:lpstr>Fragmentation Acknowledgement Mode</vt:lpstr>
      <vt:lpstr>DTAG (Datagram Tag)</vt:lpstr>
      <vt:lpstr>Device IPv6 Address Mapping</vt:lpstr>
      <vt:lpstr>MIC (Message Integrity Check)</vt:lpstr>
      <vt:lpstr>Resulting SCHC Parameters (Working Assumption)</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100</cp:revision>
  <cp:lastPrinted>1998-02-10T13:28:06Z</cp:lastPrinted>
  <dcterms:created xsi:type="dcterms:W3CDTF">2018-05-06T14:22:49Z</dcterms:created>
  <dcterms:modified xsi:type="dcterms:W3CDTF">2018-05-10T10:27:02Z</dcterms:modified>
</cp:coreProperties>
</file>