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331" r:id="rId2"/>
    <p:sldId id="317" r:id="rId3"/>
    <p:sldId id="342" r:id="rId4"/>
    <p:sldId id="334" r:id="rId5"/>
    <p:sldId id="343" r:id="rId6"/>
    <p:sldId id="340" r:id="rId7"/>
    <p:sldId id="33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07D47F9F-1758-D94B-9879-BDD3C8A8A06A}" type="slidenum">
              <a:rPr lang="en-US" smtClean="0"/>
              <a:pPr/>
              <a:t>1</a:t>
            </a:fld>
            <a:endParaRPr lang="en-US"/>
          </a:p>
        </p:txBody>
      </p:sp>
    </p:spTree>
    <p:extLst>
      <p:ext uri="{BB962C8B-B14F-4D97-AF65-F5344CB8AC3E}">
        <p14:creationId xmlns:p14="http://schemas.microsoft.com/office/powerpoint/2010/main" val="3897111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4049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89272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87265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93837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92134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4639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smtClean="0"/>
              <a:t>&lt;May 2018&gt;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&lt;September 2017&gt;</a:t>
            </a:r>
            <a:endParaRPr lang="en-US" dirty="0"/>
          </a:p>
        </p:txBody>
      </p:sp>
      <p:sp>
        <p:nvSpPr>
          <p:cNvPr id="8" name="Footer Placeholder 7"/>
          <p:cNvSpPr>
            <a:spLocks noGrp="1"/>
          </p:cNvSpPr>
          <p:nvPr>
            <p:ph type="ftr" sz="quarter" idx="11"/>
          </p:nvPr>
        </p:nvSpPr>
        <p:spPr/>
        <p:txBody>
          <a:bodyPr/>
          <a:lstStyle>
            <a:lvl1pPr>
              <a:defRPr/>
            </a:lvl1pPr>
          </a:lstStyle>
          <a:p>
            <a:r>
              <a:rPr lang="en-US"/>
              <a:t>Hidetoshi Yokota, Ruben Salazar, Randy Turner (Landis+Gyr)</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&lt;September 2017&gt;</a:t>
            </a:r>
            <a:endParaRPr lang="en-US" dirty="0"/>
          </a:p>
        </p:txBody>
      </p:sp>
      <p:sp>
        <p:nvSpPr>
          <p:cNvPr id="4" name="Footer Placeholder 3"/>
          <p:cNvSpPr>
            <a:spLocks noGrp="1"/>
          </p:cNvSpPr>
          <p:nvPr>
            <p:ph type="ftr" sz="quarter" idx="11"/>
          </p:nvPr>
        </p:nvSpPr>
        <p:spPr/>
        <p:txBody>
          <a:bodyPr/>
          <a:lstStyle>
            <a:lvl1pPr>
              <a:defRPr/>
            </a:lvl1p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&lt;May 2018&gt;</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a:t>&lt;September 2017&gt;</a:t>
            </a:r>
            <a:endParaRPr lang="en-US" dirty="0"/>
          </a:p>
        </p:txBody>
      </p:sp>
      <p:sp>
        <p:nvSpPr>
          <p:cNvPr id="1029" name="Rectangle 5"/>
          <p:cNvSpPr>
            <a:spLocks noGrp="1" noChangeArrowheads="1"/>
          </p:cNvSpPr>
          <p:nvPr>
            <p:ph type="ftr" sz="quarter" idx="3"/>
          </p:nvPr>
        </p:nvSpPr>
        <p:spPr bwMode="auto">
          <a:xfrm>
            <a:off x="4983480" y="6475413"/>
            <a:ext cx="393192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l">
              <a:defRPr/>
            </a:lvl1pPr>
          </a:lstStyle>
          <a:p>
            <a:r>
              <a:rPr lang="en-US" dirty="0" smtClean="0"/>
              <a:t>Ruben Salazar, Chris Calvert (</a:t>
            </a:r>
            <a:r>
              <a:rPr lang="en-US" dirty="0" err="1" smtClean="0"/>
              <a:t>Landis+Gyr</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a:t>
            </a:r>
            <a:r>
              <a:rPr lang="en-US" sz="1400" b="1" dirty="0" smtClean="0">
                <a:effectLst/>
              </a:rPr>
              <a:t>15-18-0237-00-004x</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220D18D-D1D3-4A66-A9F9-2F8AEB788C79}"/>
              </a:ext>
            </a:extLst>
          </p:cNvPr>
          <p:cNvSpPr>
            <a:spLocks noGrp="1"/>
          </p:cNvSpPr>
          <p:nvPr>
            <p:ph type="dt" sz="half" idx="10"/>
          </p:nvPr>
        </p:nvSpPr>
        <p:spPr/>
        <p:txBody>
          <a:bodyPr/>
          <a:lstStyle/>
          <a:p>
            <a:r>
              <a:rPr lang="en-US" dirty="0" smtClean="0"/>
              <a:t>&lt;May 2018&gt;</a:t>
            </a:r>
            <a:endParaRPr lang="en-US" dirty="0"/>
          </a:p>
        </p:txBody>
      </p:sp>
      <p:sp>
        <p:nvSpPr>
          <p:cNvPr id="3" name="Footer Placeholder 2">
            <a:extLst>
              <a:ext uri="{FF2B5EF4-FFF2-40B4-BE49-F238E27FC236}">
                <a16:creationId xmlns:a16="http://schemas.microsoft.com/office/drawing/2014/main" xmlns="" id="{683671C2-4209-45DF-8F7C-DD31FE002CE3}"/>
              </a:ext>
            </a:extLst>
          </p:cNvPr>
          <p:cNvSpPr>
            <a:spLocks noGrp="1"/>
          </p:cNvSpPr>
          <p:nvPr>
            <p:ph type="ftr" sz="quarter" idx="11"/>
          </p:nvPr>
        </p:nvSpPr>
        <p:spPr/>
        <p:txBody>
          <a:bodyPr/>
          <a:lstStyle/>
          <a:p>
            <a:r>
              <a:rPr lang="fr-FR" smtClean="0"/>
              <a:t>Chris Calvert &amp; Ruben Salazar (Landis+Gyr)</a:t>
            </a:r>
            <a:endParaRPr lang="en-US" dirty="0"/>
          </a:p>
        </p:txBody>
      </p:sp>
      <p:sp>
        <p:nvSpPr>
          <p:cNvPr id="4" name="Slide Number Placeholder 3">
            <a:extLst>
              <a:ext uri="{FF2B5EF4-FFF2-40B4-BE49-F238E27FC236}">
                <a16:creationId xmlns:a16="http://schemas.microsoft.com/office/drawing/2014/main" xmlns="" id="{46356D7A-B59E-4050-8A16-315B4357E507}"/>
              </a:ext>
            </a:extLst>
          </p:cNvPr>
          <p:cNvSpPr>
            <a:spLocks noGrp="1"/>
          </p:cNvSpPr>
          <p:nvPr>
            <p:ph type="sldNum" sz="quarter" idx="12"/>
          </p:nvPr>
        </p:nvSpPr>
        <p:spPr/>
        <p:txBody>
          <a:bodyPr/>
          <a:lstStyle/>
          <a:p>
            <a:r>
              <a:rPr lang="en-US"/>
              <a:t>Slide </a:t>
            </a:r>
            <a:fld id="{B203204F-18E1-E243-BC77-5EC53382E152}" type="slidenum">
              <a:rPr lang="en-US" smtClean="0"/>
              <a:pPr/>
              <a:t>1</a:t>
            </a:fld>
            <a:endParaRPr lang="en-US"/>
          </a:p>
        </p:txBody>
      </p:sp>
      <p:sp>
        <p:nvSpPr>
          <p:cNvPr id="5" name="Rectangle 2">
            <a:extLst>
              <a:ext uri="{FF2B5EF4-FFF2-40B4-BE49-F238E27FC236}">
                <a16:creationId xmlns:a16="http://schemas.microsoft.com/office/drawing/2014/main" xmlns=""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a16="http://schemas.microsoft.com/office/drawing/2014/main" xmlns=""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chemeClr val="tx2"/>
                </a:solidFill>
              </a:rPr>
              <a:t>FSK</a:t>
            </a:r>
            <a:r>
              <a:rPr lang="en-US" sz="1600" dirty="0" smtClean="0">
                <a:solidFill>
                  <a:schemeClr val="tx2"/>
                </a:solidFill>
              </a:rPr>
              <a:t> </a:t>
            </a:r>
            <a:r>
              <a:rPr lang="en-US" sz="1600" dirty="0" smtClean="0">
                <a:solidFill>
                  <a:schemeClr val="tx2"/>
                </a:solidFill>
              </a:rPr>
              <a:t>extension to lower data rates]</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a:solidFill>
                  <a:srgbClr val="FF0000"/>
                </a:solidFill>
              </a:rPr>
              <a:t>9</a:t>
            </a:r>
            <a:r>
              <a:rPr lang="en-US" sz="1600" dirty="0" smtClean="0">
                <a:solidFill>
                  <a:srgbClr val="FF0000"/>
                </a:solidFill>
              </a:rPr>
              <a:t> </a:t>
            </a:r>
            <a:r>
              <a:rPr lang="en-US" sz="1600" dirty="0" smtClean="0">
                <a:solidFill>
                  <a:srgbClr val="FF0000"/>
                </a:solidFill>
              </a:rPr>
              <a:t>MAY 2018</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Chris Calvert &amp; Ruben Salazar</a:t>
            </a:r>
            <a:r>
              <a:rPr lang="en-US" sz="1600" dirty="0" smtClean="0">
                <a:solidFill>
                  <a:schemeClr val="tx2"/>
                </a:solidFill>
              </a:rPr>
              <a:t>] </a:t>
            </a:r>
            <a:r>
              <a:rPr lang="en-US" sz="1600" dirty="0">
                <a:solidFill>
                  <a:schemeClr val="tx2"/>
                </a:solidFill>
              </a:rPr>
              <a:t>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30000 </a:t>
            </a:r>
            <a:r>
              <a:rPr lang="en-US" sz="1600" dirty="0">
                <a:solidFill>
                  <a:srgbClr val="FF0000"/>
                </a:solidFill>
              </a:rPr>
              <a:t>M</a:t>
            </a:r>
            <a:r>
              <a:rPr lang="en-US" sz="1600" dirty="0" smtClean="0">
                <a:solidFill>
                  <a:srgbClr val="FF0000"/>
                </a:solidFill>
              </a:rPr>
              <a:t>ill </a:t>
            </a:r>
            <a:r>
              <a:rPr lang="en-US" sz="1600" dirty="0">
                <a:solidFill>
                  <a:srgbClr val="FF0000"/>
                </a:solidFill>
              </a:rPr>
              <a:t>C</a:t>
            </a:r>
            <a:r>
              <a:rPr lang="en-US" sz="1600" dirty="0" smtClean="0">
                <a:solidFill>
                  <a:srgbClr val="FF0000"/>
                </a:solidFill>
              </a:rPr>
              <a:t>reek </a:t>
            </a:r>
            <a:r>
              <a:rPr lang="en-US" sz="1600" dirty="0" smtClean="0">
                <a:solidFill>
                  <a:srgbClr val="FF0000"/>
                </a:solidFill>
              </a:rPr>
              <a:t>Ave</a:t>
            </a:r>
            <a:r>
              <a:rPr lang="en-US" sz="1600" dirty="0" smtClean="0">
                <a:solidFill>
                  <a:srgbClr val="FF0000"/>
                </a:solidFill>
              </a:rPr>
              <a:t>, </a:t>
            </a:r>
            <a:r>
              <a:rPr lang="en-US" sz="1600" dirty="0" smtClean="0">
                <a:solidFill>
                  <a:srgbClr val="FF0000"/>
                </a:solidFill>
              </a:rPr>
              <a:t>Alpharetta GA 30022</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+1678 258 3165</a:t>
            </a:r>
            <a:r>
              <a:rPr lang="en-US" sz="1600" dirty="0" smtClean="0">
                <a:solidFill>
                  <a:schemeClr val="tx2"/>
                </a:solidFill>
              </a:rPr>
              <a:t>], </a:t>
            </a:r>
            <a:r>
              <a:rPr lang="en-US" sz="1600" dirty="0">
                <a:solidFill>
                  <a:schemeClr val="tx2"/>
                </a:solidFill>
              </a:rPr>
              <a:t>FAX: </a:t>
            </a:r>
            <a:r>
              <a:rPr lang="en-US" sz="1600" dirty="0" smtClean="0">
                <a:solidFill>
                  <a:schemeClr val="tx2"/>
                </a:solidFill>
              </a:rPr>
              <a:t>[+</a:t>
            </a:r>
            <a:r>
              <a:rPr lang="en-US" sz="1600" dirty="0" smtClean="0">
                <a:solidFill>
                  <a:srgbClr val="FF0000"/>
                </a:solidFill>
              </a:rPr>
              <a:t>1 866 219 4410</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smtClean="0">
                <a:solidFill>
                  <a:srgbClr val="FF0000"/>
                </a:solidFill>
              </a:rPr>
              <a:t>chris.calvert</a:t>
            </a:r>
            <a:r>
              <a:rPr lang="en-US" sz="1600" dirty="0" smtClean="0">
                <a:solidFill>
                  <a:srgbClr val="FF0000"/>
                </a:solidFill>
              </a:rPr>
              <a:t>@landisgyr.com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ja-JP" sz="1600" dirty="0" smtClean="0">
                <a:ea typeface="ＭＳ Ｐゴシック" panose="020B0600070205080204" pitchFamily="34" charset="-128"/>
              </a:rPr>
              <a:t>Proposed extending </a:t>
            </a:r>
            <a:r>
              <a:rPr lang="en-US" altLang="ja-JP" sz="1600" dirty="0" smtClean="0">
                <a:ea typeface="ＭＳ Ｐゴシック" panose="020B0600070205080204" pitchFamily="34" charset="-128"/>
              </a:rPr>
              <a:t>SUN FSK PHY specification </a:t>
            </a:r>
            <a:r>
              <a:rPr lang="en-US" altLang="ja-JP" sz="1600" dirty="0" smtClean="0">
                <a:ea typeface="ＭＳ Ｐゴシック" panose="020B0600070205080204" pitchFamily="34" charset="-128"/>
              </a:rPr>
              <a:t>to lower data </a:t>
            </a:r>
            <a:r>
              <a:rPr lang="en-US" altLang="ja-JP" sz="1600" dirty="0" smtClean="0">
                <a:ea typeface="ＭＳ Ｐゴシック" panose="020B0600070205080204" pitchFamily="34" charset="-128"/>
              </a:rPr>
              <a:t>rates in certain bands.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rgbClr val="FF0000"/>
                </a:solidFill>
              </a:rPr>
              <a:t>Discussion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13481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Overview – 802.15.4x PAR</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Content Placeholder 1"/>
          <p:cNvSpPr>
            <a:spLocks noGrp="1"/>
          </p:cNvSpPr>
          <p:nvPr>
            <p:ph idx="1"/>
          </p:nvPr>
        </p:nvSpPr>
        <p:spPr>
          <a:xfrm>
            <a:off x="838200" y="1981200"/>
            <a:ext cx="7772400" cy="4114800"/>
          </a:xfrm>
        </p:spPr>
        <p:txBody>
          <a:bodyPr/>
          <a:lstStyle/>
          <a:p>
            <a:pPr marL="0" indent="0">
              <a:buNone/>
            </a:pPr>
            <a:r>
              <a:rPr lang="en-US" dirty="0" smtClean="0"/>
              <a:t>“This </a:t>
            </a:r>
            <a:r>
              <a:rPr lang="en-US" dirty="0"/>
              <a:t>amendment also defines additional channel plans to support emerging </a:t>
            </a:r>
            <a:r>
              <a:rPr lang="en-US" dirty="0" smtClean="0"/>
              <a:t>applications.  Typical </a:t>
            </a:r>
            <a:r>
              <a:rPr lang="en-US" dirty="0"/>
              <a:t>range of the radio is up to 5 kilometers with line of sight using omnidirectional antennas</a:t>
            </a:r>
            <a:r>
              <a:rPr lang="en-US" dirty="0" smtClean="0"/>
              <a:t>.”</a:t>
            </a:r>
            <a:endParaRPr lang="en-US" dirty="0"/>
          </a:p>
        </p:txBody>
      </p:sp>
    </p:spTree>
    <p:extLst>
      <p:ext uri="{BB962C8B-B14F-4D97-AF65-F5344CB8AC3E}">
        <p14:creationId xmlns:p14="http://schemas.microsoft.com/office/powerpoint/2010/main" val="393641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a:t>Overview of proposal</a:t>
            </a:r>
            <a:endParaRPr lang="en-US" dirty="0"/>
          </a:p>
        </p:txBody>
      </p:sp>
      <p:sp>
        <p:nvSpPr>
          <p:cNvPr id="8" name="Content Placeholder 7">
            <a:extLst>
              <a:ext uri="{FF2B5EF4-FFF2-40B4-BE49-F238E27FC236}">
                <a16:creationId xmlns:a16="http://schemas.microsoft.com/office/drawing/2014/main" xmlns="" id="{218BFF98-09E7-4D0E-8139-59A3EC8465B6}"/>
              </a:ext>
            </a:extLst>
          </p:cNvPr>
          <p:cNvSpPr>
            <a:spLocks noGrp="1"/>
          </p:cNvSpPr>
          <p:nvPr>
            <p:ph idx="1"/>
          </p:nvPr>
        </p:nvSpPr>
        <p:spPr>
          <a:xfrm>
            <a:off x="762000" y="1600200"/>
            <a:ext cx="7772400" cy="4114800"/>
          </a:xfrm>
        </p:spPr>
        <p:txBody>
          <a:bodyPr/>
          <a:lstStyle/>
          <a:p>
            <a:r>
              <a:rPr lang="en-US" dirty="0" smtClean="0"/>
              <a:t>Proposed addition</a:t>
            </a:r>
          </a:p>
          <a:p>
            <a:pPr lvl="1"/>
            <a:r>
              <a:rPr lang="en-US" sz="2000" dirty="0" smtClean="0"/>
              <a:t>Define </a:t>
            </a:r>
            <a:r>
              <a:rPr lang="en-US" sz="2000" dirty="0" smtClean="0"/>
              <a:t>lower data rates in </a:t>
            </a:r>
            <a:r>
              <a:rPr lang="en-US" sz="2000" dirty="0" smtClean="0"/>
              <a:t>FSK</a:t>
            </a:r>
            <a:r>
              <a:rPr lang="en-US" sz="2000" dirty="0" smtClean="0"/>
              <a:t> </a:t>
            </a:r>
            <a:r>
              <a:rPr lang="en-US" sz="2000" dirty="0" smtClean="0"/>
              <a:t>SUN PHY</a:t>
            </a:r>
          </a:p>
          <a:p>
            <a:pPr lvl="1"/>
            <a:r>
              <a:rPr lang="en-US" sz="2000" dirty="0" smtClean="0"/>
              <a:t>Use lower data rates already defined but add them as options for ISM bands that do not include them today.</a:t>
            </a:r>
            <a:endParaRPr lang="en-US" sz="2000" dirty="0" smtClean="0"/>
          </a:p>
          <a:p>
            <a:pPr marL="342900" lvl="1" indent="-342900">
              <a:buChar char="•"/>
            </a:pPr>
            <a:r>
              <a:rPr lang="en-US" sz="3200" dirty="0" smtClean="0">
                <a:cs typeface="+mn-cs"/>
              </a:rPr>
              <a:t>Rationale</a:t>
            </a:r>
            <a:endParaRPr lang="en-US" sz="2000" dirty="0" smtClean="0">
              <a:cs typeface="+mn-cs"/>
            </a:endParaRPr>
          </a:p>
          <a:p>
            <a:pPr marL="685800" lvl="2" indent="-342900"/>
            <a:r>
              <a:rPr lang="en-US" sz="2000" dirty="0"/>
              <a:t>Many SUN deployments today use transceivers that support FSK.  </a:t>
            </a:r>
          </a:p>
          <a:p>
            <a:pPr marL="685800" lvl="2" indent="-342900"/>
            <a:r>
              <a:rPr lang="en-US" sz="2000" dirty="0" smtClean="0">
                <a:cs typeface="+mn-cs"/>
              </a:rPr>
              <a:t>Lower </a:t>
            </a:r>
            <a:r>
              <a:rPr lang="en-US" sz="2000" dirty="0" smtClean="0">
                <a:cs typeface="+mn-cs"/>
              </a:rPr>
              <a:t>data rates are a very important and needed feature and component for the SUN PHY.</a:t>
            </a:r>
          </a:p>
          <a:p>
            <a:pPr marL="685800" lvl="2" indent="-342900"/>
            <a:r>
              <a:rPr lang="en-US" sz="2000" dirty="0" smtClean="0">
                <a:cs typeface="+mn-cs"/>
              </a:rPr>
              <a:t>Provides another option to increase range and/or penetration for SUN PHYs </a:t>
            </a:r>
          </a:p>
          <a:p>
            <a:pPr marL="685800" lvl="2" indent="-342900"/>
            <a:r>
              <a:rPr lang="en-US" sz="2000" dirty="0" smtClean="0">
                <a:cs typeface="+mn-cs"/>
              </a:rPr>
              <a:t>It is convenient to change data rates without changing modulation schemes</a:t>
            </a:r>
            <a:endParaRPr lang="en-US" sz="2000"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1627760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Current </a:t>
            </a:r>
            <a:r>
              <a:rPr lang="en-US" dirty="0" smtClean="0"/>
              <a:t>Lower </a:t>
            </a:r>
            <a:r>
              <a:rPr lang="en-US" dirty="0" smtClean="0"/>
              <a:t>Data </a:t>
            </a:r>
            <a:r>
              <a:rPr lang="en-US" dirty="0" smtClean="0"/>
              <a:t>Rates in </a:t>
            </a:r>
            <a:r>
              <a:rPr lang="en-US" dirty="0" smtClean="0"/>
              <a:t>FSK SUN</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&lt;Amy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pic>
        <p:nvPicPr>
          <p:cNvPr id="3" name="Picture 2"/>
          <p:cNvPicPr>
            <a:picLocks noChangeAspect="1"/>
          </p:cNvPicPr>
          <p:nvPr/>
        </p:nvPicPr>
        <p:blipFill>
          <a:blip r:embed="rId3"/>
          <a:stretch>
            <a:fillRect/>
          </a:stretch>
        </p:blipFill>
        <p:spPr>
          <a:xfrm>
            <a:off x="304800" y="1730991"/>
            <a:ext cx="8534400" cy="839843"/>
          </a:xfrm>
          <a:prstGeom prst="rect">
            <a:avLst/>
          </a:prstGeom>
        </p:spPr>
      </p:pic>
      <p:pic>
        <p:nvPicPr>
          <p:cNvPr id="5" name="Picture 4"/>
          <p:cNvPicPr>
            <a:picLocks noChangeAspect="1"/>
          </p:cNvPicPr>
          <p:nvPr/>
        </p:nvPicPr>
        <p:blipFill>
          <a:blip r:embed="rId4"/>
          <a:stretch>
            <a:fillRect/>
          </a:stretch>
        </p:blipFill>
        <p:spPr>
          <a:xfrm>
            <a:off x="457200" y="2835275"/>
            <a:ext cx="8267700" cy="1377987"/>
          </a:xfrm>
          <a:prstGeom prst="rect">
            <a:avLst/>
          </a:prstGeom>
        </p:spPr>
      </p:pic>
      <p:sp>
        <p:nvSpPr>
          <p:cNvPr id="6" name="TextBox 5"/>
          <p:cNvSpPr txBox="1"/>
          <p:nvPr/>
        </p:nvSpPr>
        <p:spPr>
          <a:xfrm>
            <a:off x="457200" y="4572000"/>
            <a:ext cx="8267700" cy="1015663"/>
          </a:xfrm>
          <a:prstGeom prst="rect">
            <a:avLst/>
          </a:prstGeom>
          <a:noFill/>
        </p:spPr>
        <p:txBody>
          <a:bodyPr wrap="square" rtlCol="0">
            <a:spAutoFit/>
          </a:bodyPr>
          <a:lstStyle/>
          <a:p>
            <a:r>
              <a:rPr lang="en-US" sz="2000" dirty="0" smtClean="0"/>
              <a:t>The data rates above are defined in Table 20-6.  This proposal will use the same data rates and modulation – but propose wider channels and possibly different modulation index. </a:t>
            </a:r>
            <a:endParaRPr lang="en-US" sz="2000" dirty="0"/>
          </a:p>
        </p:txBody>
      </p:sp>
    </p:spTree>
    <p:extLst>
      <p:ext uri="{BB962C8B-B14F-4D97-AF65-F5344CB8AC3E}">
        <p14:creationId xmlns:p14="http://schemas.microsoft.com/office/powerpoint/2010/main" val="3699833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Current </a:t>
            </a:r>
            <a:r>
              <a:rPr lang="en-US" dirty="0" smtClean="0"/>
              <a:t>Data Rates in </a:t>
            </a:r>
            <a:r>
              <a:rPr lang="en-US" dirty="0" smtClean="0"/>
              <a:t>FSK SUN</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&lt;Amy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6" name="TextBox 5"/>
          <p:cNvSpPr txBox="1"/>
          <p:nvPr/>
        </p:nvSpPr>
        <p:spPr>
          <a:xfrm>
            <a:off x="221207" y="4038600"/>
            <a:ext cx="8267700" cy="1938992"/>
          </a:xfrm>
          <a:prstGeom prst="rect">
            <a:avLst/>
          </a:prstGeom>
          <a:noFill/>
        </p:spPr>
        <p:txBody>
          <a:bodyPr wrap="square" rtlCol="0">
            <a:spAutoFit/>
          </a:bodyPr>
          <a:lstStyle/>
          <a:p>
            <a:r>
              <a:rPr lang="en-US" sz="2000" dirty="0" smtClean="0"/>
              <a:t>As part of 802.15.4v – multiple channel plans were added for common ISM bands around the globe including the one shown above.  Others include 866-869, 870-876, 902-907.5 &amp; 915-928, 915-928, </a:t>
            </a:r>
            <a:r>
              <a:rPr lang="en-US" sz="2000" dirty="0" err="1" smtClean="0"/>
              <a:t>etc</a:t>
            </a:r>
            <a:r>
              <a:rPr lang="en-US" sz="2000" dirty="0" smtClean="0"/>
              <a:t>…</a:t>
            </a:r>
          </a:p>
          <a:p>
            <a:endParaRPr lang="en-US" sz="2000" dirty="0"/>
          </a:p>
          <a:p>
            <a:r>
              <a:rPr lang="en-US" sz="2000" dirty="0" smtClean="0"/>
              <a:t>Proposing to add optional modes 6 – 8 for these bands that define these lower data rate bands.  </a:t>
            </a:r>
            <a:endParaRPr lang="en-US" sz="2000" dirty="0"/>
          </a:p>
        </p:txBody>
      </p:sp>
      <p:pic>
        <p:nvPicPr>
          <p:cNvPr id="7" name="Picture 6"/>
          <p:cNvPicPr>
            <a:picLocks noChangeAspect="1"/>
          </p:cNvPicPr>
          <p:nvPr/>
        </p:nvPicPr>
        <p:blipFill>
          <a:blip r:embed="rId3"/>
          <a:stretch>
            <a:fillRect/>
          </a:stretch>
        </p:blipFill>
        <p:spPr>
          <a:xfrm>
            <a:off x="888193" y="1574512"/>
            <a:ext cx="7367614" cy="2337375"/>
          </a:xfrm>
          <a:prstGeom prst="rect">
            <a:avLst/>
          </a:prstGeom>
        </p:spPr>
      </p:pic>
    </p:spTree>
    <p:extLst>
      <p:ext uri="{BB962C8B-B14F-4D97-AF65-F5344CB8AC3E}">
        <p14:creationId xmlns:p14="http://schemas.microsoft.com/office/powerpoint/2010/main" val="21067121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a:t>
            </a:r>
            <a:endParaRPr lang="en-US" dirty="0"/>
          </a:p>
        </p:txBody>
      </p:sp>
      <p:sp>
        <p:nvSpPr>
          <p:cNvPr id="8" name="Content Placeholder 7">
            <a:extLst>
              <a:ext uri="{FF2B5EF4-FFF2-40B4-BE49-F238E27FC236}">
                <a16:creationId xmlns:a16="http://schemas.microsoft.com/office/drawing/2014/main" xmlns="" id="{218BFF98-09E7-4D0E-8139-59A3EC8465B6}"/>
              </a:ext>
            </a:extLst>
          </p:cNvPr>
          <p:cNvSpPr>
            <a:spLocks noGrp="1"/>
          </p:cNvSpPr>
          <p:nvPr>
            <p:ph idx="1"/>
          </p:nvPr>
        </p:nvSpPr>
        <p:spPr>
          <a:xfrm>
            <a:off x="598227" y="1564991"/>
            <a:ext cx="7772400" cy="4114800"/>
          </a:xfrm>
        </p:spPr>
        <p:txBody>
          <a:bodyPr/>
          <a:lstStyle/>
          <a:p>
            <a:r>
              <a:rPr lang="en-US" dirty="0" smtClean="0"/>
              <a:t>For SUN FSK PHY – add three optional PHYs as defined in table below:</a:t>
            </a:r>
          </a:p>
          <a:p>
            <a:endParaRPr lang="en-US" dirty="0"/>
          </a:p>
          <a:p>
            <a:endParaRPr lang="en-US" dirty="0" smtClean="0"/>
          </a:p>
          <a:p>
            <a:endParaRPr lang="en-US" dirty="0"/>
          </a:p>
          <a:p>
            <a:endParaRPr lang="en-US" dirty="0" smtClean="0"/>
          </a:p>
          <a:p>
            <a:r>
              <a:rPr lang="en-US" dirty="0" smtClean="0"/>
              <a:t>Determine which ISM channel plans in table 20-7 to apply these to – but certainly include 902-928 </a:t>
            </a:r>
            <a:r>
              <a:rPr lang="en-US" dirty="0" err="1" smtClean="0"/>
              <a:t>MHz.</a:t>
            </a:r>
            <a:r>
              <a:rPr lang="en-US" dirty="0" smtClean="0"/>
              <a:t>  </a:t>
            </a:r>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2" name="Table 1"/>
          <p:cNvGraphicFramePr>
            <a:graphicFrameLocks noGrp="1"/>
          </p:cNvGraphicFramePr>
          <p:nvPr>
            <p:extLst>
              <p:ext uri="{D42A27DB-BD31-4B8C-83A1-F6EECF244321}">
                <p14:modId xmlns:p14="http://schemas.microsoft.com/office/powerpoint/2010/main" val="3007665037"/>
              </p:ext>
            </p:extLst>
          </p:nvPr>
        </p:nvGraphicFramePr>
        <p:xfrm>
          <a:off x="723900" y="2631791"/>
          <a:ext cx="7772400" cy="2139251"/>
        </p:xfrm>
        <a:graphic>
          <a:graphicData uri="http://schemas.openxmlformats.org/drawingml/2006/table">
            <a:tbl>
              <a:tblPr firstRow="1" bandRow="1">
                <a:tableStyleId>{5C22544A-7EE6-4342-B048-85BDC9FD1C3A}</a:tableStyleId>
              </a:tblPr>
              <a:tblGrid>
                <a:gridCol w="2819400"/>
                <a:gridCol w="1752600"/>
                <a:gridCol w="1600200"/>
                <a:gridCol w="1600200"/>
              </a:tblGrid>
              <a:tr h="325692">
                <a:tc>
                  <a:txBody>
                    <a:bodyPr/>
                    <a:lstStyle/>
                    <a:p>
                      <a:endParaRPr lang="en-US" dirty="0"/>
                    </a:p>
                  </a:txBody>
                  <a:tcPr/>
                </a:tc>
                <a:tc>
                  <a:txBody>
                    <a:bodyPr/>
                    <a:lstStyle/>
                    <a:p>
                      <a:pPr algn="ctr"/>
                      <a:r>
                        <a:rPr lang="en-US" dirty="0" smtClean="0"/>
                        <a:t>Mode 6</a:t>
                      </a:r>
                      <a:endParaRPr lang="en-US" dirty="0"/>
                    </a:p>
                  </a:txBody>
                  <a:tcPr/>
                </a:tc>
                <a:tc>
                  <a:txBody>
                    <a:bodyPr/>
                    <a:lstStyle/>
                    <a:p>
                      <a:pPr algn="ctr"/>
                      <a:r>
                        <a:rPr lang="en-US" dirty="0" smtClean="0"/>
                        <a:t>Mode 7</a:t>
                      </a:r>
                      <a:endParaRPr lang="en-US" dirty="0"/>
                    </a:p>
                  </a:txBody>
                  <a:tcPr/>
                </a:tc>
                <a:tc>
                  <a:txBody>
                    <a:bodyPr/>
                    <a:lstStyle/>
                    <a:p>
                      <a:pPr algn="ctr"/>
                      <a:r>
                        <a:rPr lang="en-US" dirty="0" smtClean="0"/>
                        <a:t>Mode 8</a:t>
                      </a:r>
                      <a:endParaRPr lang="en-US" dirty="0"/>
                    </a:p>
                  </a:txBody>
                  <a:tcPr/>
                </a:tc>
              </a:tr>
              <a:tr h="360108">
                <a:tc>
                  <a:txBody>
                    <a:bodyPr/>
                    <a:lstStyle/>
                    <a:p>
                      <a:r>
                        <a:rPr lang="en-US" dirty="0" smtClean="0"/>
                        <a:t>Data rate (kb/s)</a:t>
                      </a:r>
                    </a:p>
                  </a:txBody>
                  <a:tcPr/>
                </a:tc>
                <a:tc>
                  <a:txBody>
                    <a:bodyPr/>
                    <a:lstStyle/>
                    <a:p>
                      <a:pPr algn="ctr"/>
                      <a:r>
                        <a:rPr lang="en-US" dirty="0" smtClean="0"/>
                        <a:t>10</a:t>
                      </a:r>
                      <a:endParaRPr lang="en-US" dirty="0"/>
                    </a:p>
                  </a:txBody>
                  <a:tcPr/>
                </a:tc>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r>
              <a:tr h="335281">
                <a:tc>
                  <a:txBody>
                    <a:bodyPr/>
                    <a:lstStyle/>
                    <a:p>
                      <a:r>
                        <a:rPr lang="en-US" dirty="0" smtClean="0"/>
                        <a:t>Modulation</a:t>
                      </a:r>
                      <a:endParaRPr lang="en-US" dirty="0"/>
                    </a:p>
                  </a:txBody>
                  <a:tcPr/>
                </a:tc>
                <a:tc>
                  <a:txBody>
                    <a:bodyPr/>
                    <a:lstStyle/>
                    <a:p>
                      <a:pPr algn="ctr"/>
                      <a:r>
                        <a:rPr lang="en-US" dirty="0" smtClean="0"/>
                        <a:t>2FSK</a:t>
                      </a:r>
                    </a:p>
                  </a:txBody>
                  <a:tcPr/>
                </a:tc>
                <a:tc>
                  <a:txBody>
                    <a:bodyPr/>
                    <a:lstStyle/>
                    <a:p>
                      <a:pPr algn="ctr"/>
                      <a:r>
                        <a:rPr lang="en-US" dirty="0" smtClean="0"/>
                        <a:t>2FSK</a:t>
                      </a:r>
                      <a:endParaRPr lang="en-US" dirty="0" smtClean="0"/>
                    </a:p>
                  </a:txBody>
                  <a:tcPr/>
                </a:tc>
                <a:tc>
                  <a:txBody>
                    <a:bodyPr/>
                    <a:lstStyle/>
                    <a:p>
                      <a:pPr algn="ctr"/>
                      <a:r>
                        <a:rPr lang="en-US" dirty="0" smtClean="0"/>
                        <a:t>2FSK</a:t>
                      </a:r>
                      <a:endParaRPr lang="en-US" dirty="0" smtClean="0"/>
                    </a:p>
                  </a:txBody>
                  <a:tcPr/>
                </a:tc>
              </a:tr>
              <a:tr h="401891">
                <a:tc>
                  <a:txBody>
                    <a:bodyPr/>
                    <a:lstStyle/>
                    <a:p>
                      <a:r>
                        <a:rPr lang="en-US" dirty="0" smtClean="0"/>
                        <a:t>Mod Index</a:t>
                      </a:r>
                      <a:endParaRPr lang="en-US" dirty="0"/>
                    </a:p>
                  </a:txBody>
                  <a:tcPr/>
                </a:tc>
                <a:tc>
                  <a:txBody>
                    <a:bodyPr/>
                    <a:lstStyle/>
                    <a:p>
                      <a:pPr algn="ctr"/>
                      <a:r>
                        <a:rPr lang="en-US" dirty="0" smtClean="0"/>
                        <a:t>0.5</a:t>
                      </a:r>
                      <a:r>
                        <a:rPr lang="en-US" baseline="0" dirty="0" smtClean="0"/>
                        <a:t> or 1.0 (TBD)</a:t>
                      </a:r>
                      <a:endParaRPr lang="en-US"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smtClean="0"/>
                        <a:t>0.5</a:t>
                      </a:r>
                      <a:r>
                        <a:rPr lang="en-US" baseline="0" dirty="0" smtClean="0"/>
                        <a:t> or 1.0 (TBD)</a:t>
                      </a:r>
                      <a:endParaRPr lang="en-US" dirty="0" smtClean="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smtClean="0"/>
                        <a:t>0.5</a:t>
                      </a:r>
                      <a:r>
                        <a:rPr lang="en-US" baseline="0" dirty="0" smtClean="0"/>
                        <a:t> or 1.0 (TBD)</a:t>
                      </a:r>
                      <a:endParaRPr lang="en-US" dirty="0" smtClean="0"/>
                    </a:p>
                  </a:txBody>
                  <a:tcPr/>
                </a:tc>
              </a:tr>
              <a:tr h="401891">
                <a:tc>
                  <a:txBody>
                    <a:bodyPr/>
                    <a:lstStyle/>
                    <a:p>
                      <a:r>
                        <a:rPr lang="en-US" dirty="0" smtClean="0"/>
                        <a:t>Channel spacing (kHz)</a:t>
                      </a:r>
                      <a:endParaRPr lang="en-US" dirty="0"/>
                    </a:p>
                  </a:txBody>
                  <a:tcPr/>
                </a:tc>
                <a:tc>
                  <a:txBody>
                    <a:bodyPr/>
                    <a:lstStyle/>
                    <a:p>
                      <a:pPr algn="ctr"/>
                      <a:r>
                        <a:rPr lang="en-US" dirty="0" smtClean="0"/>
                        <a:t>100</a:t>
                      </a:r>
                      <a:endParaRPr lang="en-US" dirty="0"/>
                    </a:p>
                  </a:txBody>
                  <a:tcPr/>
                </a:tc>
                <a:tc>
                  <a:txBody>
                    <a:bodyPr/>
                    <a:lstStyle/>
                    <a:p>
                      <a:pPr algn="ctr"/>
                      <a:r>
                        <a:rPr lang="en-US" dirty="0" smtClean="0"/>
                        <a:t>100</a:t>
                      </a:r>
                      <a:endParaRPr lang="en-US" dirty="0"/>
                    </a:p>
                  </a:txBody>
                  <a:tcPr/>
                </a:tc>
                <a:tc>
                  <a:txBody>
                    <a:bodyPr/>
                    <a:lstStyle/>
                    <a:p>
                      <a:pPr algn="ctr"/>
                      <a:r>
                        <a:rPr lang="en-US" dirty="0" smtClean="0"/>
                        <a:t>100</a:t>
                      </a:r>
                      <a:endParaRPr lang="en-US" dirty="0"/>
                    </a:p>
                  </a:txBody>
                  <a:tcPr/>
                </a:tc>
              </a:tr>
            </a:tbl>
          </a:graphicData>
        </a:graphic>
      </p:graphicFrame>
    </p:spTree>
    <p:extLst>
      <p:ext uri="{BB962C8B-B14F-4D97-AF65-F5344CB8AC3E}">
        <p14:creationId xmlns:p14="http://schemas.microsoft.com/office/powerpoint/2010/main" val="2941858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Comments</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Rectangle 1"/>
          <p:cNvSpPr/>
          <p:nvPr/>
        </p:nvSpPr>
        <p:spPr>
          <a:xfrm>
            <a:off x="700882" y="1578638"/>
            <a:ext cx="7389812" cy="4278094"/>
          </a:xfrm>
          <a:prstGeom prst="rect">
            <a:avLst/>
          </a:prstGeom>
        </p:spPr>
        <p:txBody>
          <a:bodyPr wrap="square">
            <a:spAutoFit/>
          </a:bodyPr>
          <a:lstStyle/>
          <a:p>
            <a:pPr marL="342900" indent="-342900" eaLnBrk="1" hangingPunct="1">
              <a:spcBef>
                <a:spcPct val="20000"/>
              </a:spcBef>
              <a:buChar char="•"/>
            </a:pPr>
            <a:r>
              <a:rPr lang="en-US" sz="2000" dirty="0">
                <a:latin typeface="+mn-lt"/>
                <a:ea typeface="+mn-ea"/>
              </a:rPr>
              <a:t>The added data rates would be natural extensions </a:t>
            </a:r>
            <a:r>
              <a:rPr lang="en-US" sz="2000" dirty="0" smtClean="0">
                <a:latin typeface="+mn-lt"/>
                <a:ea typeface="+mn-ea"/>
              </a:rPr>
              <a:t>of the current specification and follows a combinations of PHYs already defined.  </a:t>
            </a:r>
            <a:endParaRPr lang="en-US" sz="2000" dirty="0">
              <a:latin typeface="+mn-lt"/>
              <a:ea typeface="+mn-ea"/>
            </a:endParaRPr>
          </a:p>
          <a:p>
            <a:pPr marL="342900" indent="-342900" eaLnBrk="1" hangingPunct="1">
              <a:spcBef>
                <a:spcPct val="20000"/>
              </a:spcBef>
              <a:buChar char="•"/>
            </a:pPr>
            <a:r>
              <a:rPr lang="en-US" sz="2000" dirty="0" smtClean="0">
                <a:latin typeface="+mn-lt"/>
                <a:ea typeface="+mn-ea"/>
              </a:rPr>
              <a:t>Some current </a:t>
            </a:r>
            <a:r>
              <a:rPr lang="en-US" sz="2000" dirty="0">
                <a:latin typeface="+mn-lt"/>
                <a:ea typeface="+mn-ea"/>
              </a:rPr>
              <a:t>silicon has already the elements necessary to cover </a:t>
            </a:r>
            <a:r>
              <a:rPr lang="en-US" sz="2000" dirty="0" smtClean="0">
                <a:latin typeface="+mn-lt"/>
                <a:ea typeface="+mn-ea"/>
              </a:rPr>
              <a:t>these.  This needs further study by interested parties and the silicon vendors.  Suggest this is done prior to July for discussion in San Diego. </a:t>
            </a:r>
          </a:p>
          <a:p>
            <a:pPr marL="342900" indent="-342900" eaLnBrk="1" hangingPunct="1">
              <a:spcBef>
                <a:spcPct val="20000"/>
              </a:spcBef>
              <a:buChar char="•"/>
            </a:pPr>
            <a:r>
              <a:rPr lang="en-US" sz="2000" dirty="0" smtClean="0">
                <a:latin typeface="+mn-lt"/>
                <a:ea typeface="+mn-ea"/>
              </a:rPr>
              <a:t>Sensitivity </a:t>
            </a:r>
            <a:r>
              <a:rPr lang="en-US" sz="2000" dirty="0">
                <a:latin typeface="+mn-lt"/>
                <a:ea typeface="+mn-ea"/>
              </a:rPr>
              <a:t>for the added rates would be significantly better: from current experience one can expect </a:t>
            </a:r>
            <a:r>
              <a:rPr lang="en-US" sz="2000" dirty="0" smtClean="0">
                <a:latin typeface="+mn-lt"/>
                <a:ea typeface="+mn-ea"/>
              </a:rPr>
              <a:t>~</a:t>
            </a:r>
            <a:r>
              <a:rPr lang="en-US" sz="2000" dirty="0">
                <a:latin typeface="+mn-lt"/>
                <a:ea typeface="+mn-ea"/>
              </a:rPr>
              <a:t>8</a:t>
            </a:r>
            <a:r>
              <a:rPr lang="en-US" sz="2000" dirty="0" smtClean="0">
                <a:latin typeface="+mn-lt"/>
                <a:ea typeface="+mn-ea"/>
              </a:rPr>
              <a:t>dB improvement moving </a:t>
            </a:r>
            <a:r>
              <a:rPr lang="en-US" sz="2000" dirty="0" smtClean="0">
                <a:latin typeface="+mn-lt"/>
                <a:ea typeface="+mn-ea"/>
              </a:rPr>
              <a:t>from 50kb/s to 10kb/s – thus allowing longer range options.  </a:t>
            </a:r>
            <a:endParaRPr lang="en-US" sz="2000" dirty="0">
              <a:latin typeface="+mn-lt"/>
              <a:ea typeface="+mn-ea"/>
            </a:endParaRPr>
          </a:p>
          <a:p>
            <a:pPr marL="342900" indent="-342900" eaLnBrk="1" hangingPunct="1">
              <a:spcBef>
                <a:spcPct val="20000"/>
              </a:spcBef>
              <a:buChar char="•"/>
            </a:pPr>
            <a:r>
              <a:rPr lang="en-US" sz="2000" dirty="0">
                <a:latin typeface="+mn-lt"/>
                <a:ea typeface="+mn-ea"/>
              </a:rPr>
              <a:t>It is easier to implement the changes of </a:t>
            </a:r>
            <a:r>
              <a:rPr lang="en-US" sz="2000" dirty="0" smtClean="0">
                <a:latin typeface="+mn-lt"/>
                <a:ea typeface="+mn-ea"/>
              </a:rPr>
              <a:t>Operating modes (speed) </a:t>
            </a:r>
            <a:r>
              <a:rPr lang="en-US" sz="2000" dirty="0">
                <a:latin typeface="+mn-lt"/>
                <a:ea typeface="+mn-ea"/>
              </a:rPr>
              <a:t>rather than M</a:t>
            </a:r>
            <a:r>
              <a:rPr lang="en-US" sz="2000" dirty="0" smtClean="0">
                <a:latin typeface="+mn-lt"/>
                <a:ea typeface="+mn-ea"/>
              </a:rPr>
              <a:t>odulation schemes.</a:t>
            </a:r>
            <a:endParaRPr lang="en-US" sz="2000" dirty="0">
              <a:latin typeface="+mn-lt"/>
              <a:ea typeface="+mn-ea"/>
            </a:endParaRPr>
          </a:p>
        </p:txBody>
      </p:sp>
    </p:spTree>
    <p:extLst>
      <p:ext uri="{BB962C8B-B14F-4D97-AF65-F5344CB8AC3E}">
        <p14:creationId xmlns:p14="http://schemas.microsoft.com/office/powerpoint/2010/main" val="468749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3372</TotalTime>
  <Words>703</Words>
  <Application>Microsoft Office PowerPoint</Application>
  <PresentationFormat>On-screen Show (4:3)</PresentationFormat>
  <Paragraphs>126</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ＭＳ Ｐゴシック</vt:lpstr>
      <vt:lpstr>Arial</vt:lpstr>
      <vt:lpstr>Lucida Grande</vt:lpstr>
      <vt:lpstr>Times New Roman</vt:lpstr>
      <vt:lpstr>IEEE-P802_15</vt:lpstr>
      <vt:lpstr>PowerPoint Presentation</vt:lpstr>
      <vt:lpstr>Overview – 802.15.4x PAR</vt:lpstr>
      <vt:lpstr>Overview of proposal</vt:lpstr>
      <vt:lpstr>Current Lower Data Rates in FSK SUN</vt:lpstr>
      <vt:lpstr>Current Data Rates in FSK SUN</vt:lpstr>
      <vt:lpstr>Extension proposal</vt:lpstr>
      <vt:lpstr>Comments</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15-17-0215-00-0012</dc:description>
  <cp:lastModifiedBy>Calvert, Chris</cp:lastModifiedBy>
  <cp:revision>231</cp:revision>
  <cp:lastPrinted>1998-02-10T13:28:06Z</cp:lastPrinted>
  <dcterms:created xsi:type="dcterms:W3CDTF">1999-11-08T18:59:45Z</dcterms:created>
  <dcterms:modified xsi:type="dcterms:W3CDTF">2018-05-09T09:48:04Z</dcterms:modified>
</cp:coreProperties>
</file>