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0"/>
  </p:notesMasterIdLst>
  <p:handoutMasterIdLst>
    <p:handoutMasterId r:id="rId11"/>
  </p:handoutMasterIdLst>
  <p:sldIdLst>
    <p:sldId id="318" r:id="rId2"/>
    <p:sldId id="319" r:id="rId3"/>
    <p:sldId id="329" r:id="rId4"/>
    <p:sldId id="330" r:id="rId5"/>
    <p:sldId id="328" r:id="rId6"/>
    <p:sldId id="324" r:id="rId7"/>
    <p:sldId id="325" r:id="rId8"/>
    <p:sldId id="326" r:id="rId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185" autoAdjust="0"/>
    <p:restoredTop sz="95179" autoAdjust="0"/>
  </p:normalViewPr>
  <p:slideViewPr>
    <p:cSldViewPr>
      <p:cViewPr varScale="1">
        <p:scale>
          <a:sx n="102" d="100"/>
          <a:sy n="102" d="100"/>
        </p:scale>
        <p:origin x="294"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6" d="100"/>
          <a:sy n="56" d="100"/>
        </p:scale>
        <p:origin x="-2868"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a:t>doc.: 15-13/0083r0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3EA90AA9-3F44-CA43-8734-385D9CB6D159}"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prstTxWarp prst="textNoShape">
              <a:avLst/>
            </a:prstTxWarp>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extLst>
      <p:ext uri="{BB962C8B-B14F-4D97-AF65-F5344CB8AC3E}">
        <p14:creationId xmlns:p14="http://schemas.microsoft.com/office/powerpoint/2010/main" val="3685399614"/>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a:t>doc.: 15-13/0083r0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a:t>Month Year</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2474B621-0683-2C49-85C4-D962E663A1EC}"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prstTxWarp prst="textNoShape">
              <a:avLst/>
            </a:prstTxWarp>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extLst>
      <p:ext uri="{BB962C8B-B14F-4D97-AF65-F5344CB8AC3E}">
        <p14:creationId xmlns:p14="http://schemas.microsoft.com/office/powerpoint/2010/main" val="1825952391"/>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a:t>doc.: 15-13/0083r0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sz="quarter" idx="12"/>
          </p:nvPr>
        </p:nvSpPr>
        <p:spPr/>
        <p:txBody>
          <a:bodyPr/>
          <a:lstStyle/>
          <a:p>
            <a:pPr lvl="4"/>
            <a:r>
              <a:rPr lang="en-US"/>
              <a:t>John Doe, Some Company</a:t>
            </a:r>
          </a:p>
        </p:txBody>
      </p:sp>
      <p:sp>
        <p:nvSpPr>
          <p:cNvPr id="7" name="Slide Number Placeholder 6"/>
          <p:cNvSpPr>
            <a:spLocks noGrp="1"/>
          </p:cNvSpPr>
          <p:nvPr>
            <p:ph type="sldNum" sz="quarter" idx="13"/>
          </p:nvPr>
        </p:nvSpPr>
        <p:spPr/>
        <p:txBody>
          <a:bodyPr/>
          <a:lstStyle/>
          <a:p>
            <a:r>
              <a:rPr lang="en-US"/>
              <a:t>Page </a:t>
            </a:r>
            <a:fld id="{2474B621-0683-2C49-85C4-D962E663A1EC}" type="slidenum">
              <a:rPr lang="en-US" smtClean="0"/>
              <a:pPr/>
              <a:t>2</a:t>
            </a:fld>
            <a:endParaRPr lang="en-US"/>
          </a:p>
        </p:txBody>
      </p:sp>
    </p:spTree>
    <p:extLst>
      <p:ext uri="{BB962C8B-B14F-4D97-AF65-F5344CB8AC3E}">
        <p14:creationId xmlns:p14="http://schemas.microsoft.com/office/powerpoint/2010/main" val="1639636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a:t>doc.: 15-13/0083r0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sz="quarter" idx="12"/>
          </p:nvPr>
        </p:nvSpPr>
        <p:spPr/>
        <p:txBody>
          <a:bodyPr/>
          <a:lstStyle/>
          <a:p>
            <a:pPr lvl="4"/>
            <a:r>
              <a:rPr lang="en-US"/>
              <a:t>John Doe, Some Company</a:t>
            </a:r>
          </a:p>
        </p:txBody>
      </p:sp>
      <p:sp>
        <p:nvSpPr>
          <p:cNvPr id="7" name="Slide Number Placeholder 6"/>
          <p:cNvSpPr>
            <a:spLocks noGrp="1"/>
          </p:cNvSpPr>
          <p:nvPr>
            <p:ph type="sldNum" sz="quarter" idx="13"/>
          </p:nvPr>
        </p:nvSpPr>
        <p:spPr/>
        <p:txBody>
          <a:bodyPr/>
          <a:lstStyle/>
          <a:p>
            <a:r>
              <a:rPr lang="en-US"/>
              <a:t>Page </a:t>
            </a:r>
            <a:fld id="{2474B621-0683-2C49-85C4-D962E663A1EC}" type="slidenum">
              <a:rPr lang="en-US" smtClean="0"/>
              <a:pPr/>
              <a:t>3</a:t>
            </a:fld>
            <a:endParaRPr lang="en-US"/>
          </a:p>
        </p:txBody>
      </p:sp>
    </p:spTree>
    <p:extLst>
      <p:ext uri="{BB962C8B-B14F-4D97-AF65-F5344CB8AC3E}">
        <p14:creationId xmlns:p14="http://schemas.microsoft.com/office/powerpoint/2010/main" val="17531340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a:t>doc.: 15-13/0083r0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sz="quarter" idx="12"/>
          </p:nvPr>
        </p:nvSpPr>
        <p:spPr/>
        <p:txBody>
          <a:bodyPr/>
          <a:lstStyle/>
          <a:p>
            <a:pPr lvl="4"/>
            <a:r>
              <a:rPr lang="en-US"/>
              <a:t>John Doe, Some Company</a:t>
            </a:r>
          </a:p>
        </p:txBody>
      </p:sp>
      <p:sp>
        <p:nvSpPr>
          <p:cNvPr id="7" name="Slide Number Placeholder 6"/>
          <p:cNvSpPr>
            <a:spLocks noGrp="1"/>
          </p:cNvSpPr>
          <p:nvPr>
            <p:ph type="sldNum" sz="quarter" idx="13"/>
          </p:nvPr>
        </p:nvSpPr>
        <p:spPr/>
        <p:txBody>
          <a:bodyPr/>
          <a:lstStyle/>
          <a:p>
            <a:r>
              <a:rPr lang="en-US"/>
              <a:t>Page </a:t>
            </a:r>
            <a:fld id="{2474B621-0683-2C49-85C4-D962E663A1EC}" type="slidenum">
              <a:rPr lang="en-US" smtClean="0"/>
              <a:pPr/>
              <a:t>4</a:t>
            </a:fld>
            <a:endParaRPr lang="en-US"/>
          </a:p>
        </p:txBody>
      </p:sp>
    </p:spTree>
    <p:extLst>
      <p:ext uri="{BB962C8B-B14F-4D97-AF65-F5344CB8AC3E}">
        <p14:creationId xmlns:p14="http://schemas.microsoft.com/office/powerpoint/2010/main" val="22476983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a:t>doc.: 15-13/0083r0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sz="quarter" idx="12"/>
          </p:nvPr>
        </p:nvSpPr>
        <p:spPr/>
        <p:txBody>
          <a:bodyPr/>
          <a:lstStyle/>
          <a:p>
            <a:pPr lvl="4"/>
            <a:r>
              <a:rPr lang="en-US"/>
              <a:t>John Doe, Some Company</a:t>
            </a:r>
          </a:p>
        </p:txBody>
      </p:sp>
      <p:sp>
        <p:nvSpPr>
          <p:cNvPr id="7" name="Slide Number Placeholder 6"/>
          <p:cNvSpPr>
            <a:spLocks noGrp="1"/>
          </p:cNvSpPr>
          <p:nvPr>
            <p:ph type="sldNum" sz="quarter" idx="13"/>
          </p:nvPr>
        </p:nvSpPr>
        <p:spPr/>
        <p:txBody>
          <a:bodyPr/>
          <a:lstStyle/>
          <a:p>
            <a:r>
              <a:rPr lang="en-US"/>
              <a:t>Page </a:t>
            </a:r>
            <a:fld id="{2474B621-0683-2C49-85C4-D962E663A1EC}" type="slidenum">
              <a:rPr lang="en-US" smtClean="0"/>
              <a:pPr/>
              <a:t>5</a:t>
            </a:fld>
            <a:endParaRPr lang="en-US"/>
          </a:p>
        </p:txBody>
      </p:sp>
    </p:spTree>
    <p:extLst>
      <p:ext uri="{BB962C8B-B14F-4D97-AF65-F5344CB8AC3E}">
        <p14:creationId xmlns:p14="http://schemas.microsoft.com/office/powerpoint/2010/main" val="2524988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96913" y="724694"/>
            <a:ext cx="7772400" cy="1066800"/>
          </a:xfrm>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a:xfrm>
            <a:off x="696913" y="332601"/>
            <a:ext cx="916918" cy="276999"/>
          </a:xfrm>
        </p:spPr>
        <p:txBody>
          <a:bodyPr/>
          <a:lstStyle>
            <a:lvl1pPr>
              <a:defRPr/>
            </a:lvl1pPr>
          </a:lstStyle>
          <a:p>
            <a:r>
              <a:rPr lang="en-US"/>
              <a:t>May 2018 Interim</a:t>
            </a:r>
            <a:endParaRPr lang="en-US" dirty="0"/>
          </a:p>
        </p:txBody>
      </p:sp>
      <p:sp>
        <p:nvSpPr>
          <p:cNvPr id="5" name="Footer Placeholder 4"/>
          <p:cNvSpPr>
            <a:spLocks noGrp="1"/>
          </p:cNvSpPr>
          <p:nvPr>
            <p:ph type="ftr" sz="quarter" idx="11"/>
          </p:nvPr>
        </p:nvSpPr>
        <p:spPr>
          <a:xfrm>
            <a:off x="7285567" y="6475413"/>
            <a:ext cx="1258358" cy="184666"/>
          </a:xfrm>
        </p:spPr>
        <p:txBody>
          <a:bodyPr/>
          <a:lstStyle>
            <a:lvl1pPr>
              <a:defRPr/>
            </a:lvl1pPr>
          </a:lstStyle>
          <a:p>
            <a:r>
              <a:rPr lang="en-US" dirty="0"/>
              <a:t>Jay Holcomb (Itron)</a:t>
            </a:r>
          </a:p>
        </p:txBody>
      </p:sp>
      <p:sp>
        <p:nvSpPr>
          <p:cNvPr id="6" name="Slide Number Placeholder 5"/>
          <p:cNvSpPr>
            <a:spLocks noGrp="1"/>
          </p:cNvSpPr>
          <p:nvPr>
            <p:ph type="sldNum" sz="quarter" idx="12"/>
          </p:nvPr>
        </p:nvSpPr>
        <p:spPr/>
        <p:txBody>
          <a:bodyPr/>
          <a:lstStyle>
            <a:lvl1pPr>
              <a:defRPr smtClean="0"/>
            </a:lvl1pPr>
          </a:lstStyle>
          <a:p>
            <a:r>
              <a:rPr lang="en-US"/>
              <a:t>Slide </a:t>
            </a:r>
            <a:fld id="{AA8A01DF-F7FD-444B-8432-819BBAFADCAE}"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96913" y="332601"/>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a:t>May 2018 Interim</a:t>
            </a:r>
            <a:endParaRPr lang="en-US" dirty="0"/>
          </a:p>
        </p:txBody>
      </p:sp>
      <p:sp>
        <p:nvSpPr>
          <p:cNvPr id="1029" name="Rectangle 5"/>
          <p:cNvSpPr>
            <a:spLocks noGrp="1" noChangeArrowheads="1"/>
          </p:cNvSpPr>
          <p:nvPr>
            <p:ph type="ftr" sz="quarter" idx="3"/>
          </p:nvPr>
        </p:nvSpPr>
        <p:spPr bwMode="auto">
          <a:xfrm>
            <a:off x="7285567" y="6475413"/>
            <a:ext cx="125835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r>
              <a:rPr lang="en-US" dirty="0"/>
              <a:t>Jay Holcomb (Itron)</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BC99DE0B-716D-1C46-81CF-44A5EF85A93A}" type="slidenum">
              <a:rPr lang="en-US"/>
              <a:pPr/>
              <a:t>‹#›</a:t>
            </a:fld>
            <a:endParaRPr lang="en-US"/>
          </a:p>
        </p:txBody>
      </p:sp>
      <p:sp>
        <p:nvSpPr>
          <p:cNvPr id="1031" name="Rectangle 7"/>
          <p:cNvSpPr>
            <a:spLocks noChangeArrowheads="1"/>
          </p:cNvSpPr>
          <p:nvPr userDrawn="1"/>
        </p:nvSpPr>
        <p:spPr bwMode="auto">
          <a:xfrm>
            <a:off x="4875213" y="332601"/>
            <a:ext cx="3582987" cy="276999"/>
          </a:xfrm>
          <a:prstGeom prst="rect">
            <a:avLst/>
          </a:prstGeom>
          <a:noFill/>
          <a:ln w="9525">
            <a:noFill/>
            <a:miter lim="800000"/>
            <a:headEnd/>
            <a:tailEnd/>
          </a:ln>
          <a:effectLst/>
        </p:spPr>
        <p:txBody>
          <a:bodyPr wrap="square" lIns="0" tIns="0" rIns="0" bIns="0" anchor="b">
            <a:prstTxWarp prst="textNoShape">
              <a:avLst/>
            </a:prstTxWarp>
            <a:spAutoFit/>
          </a:bodyPr>
          <a:lstStyle/>
          <a:p>
            <a:pPr marL="457200" lvl="4" algn="r"/>
            <a:r>
              <a:rPr lang="en-US" sz="1800" b="1" dirty="0"/>
              <a:t>doc: IEEE 802.15-18/0236r00</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dirty="0"/>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prstTxWarp prst="textNoShape">
              <a:avLst/>
            </a:prstTxWarp>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dirty="0"/>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8" Type="http://schemas.openxmlformats.org/officeDocument/2006/relationships/hyperlink" Target="https://mentor.ieee.org/802.18/dcn/18/18-18-0039-04-0000-ieee-802-comments-fcc-et-18-21-spectrum-horizons-to-3-thz.pdf" TargetMode="External"/><Relationship Id="rId3" Type="http://schemas.openxmlformats.org/officeDocument/2006/relationships/hyperlink" Target="https://mentor.ieee.org/802.18/dcn/17/18-17-0051-01-0000-meeting-minutes-march-2017-vancouver.docx" TargetMode="External"/><Relationship Id="rId7" Type="http://schemas.openxmlformats.org/officeDocument/2006/relationships/hyperlink" Target="https://mentor.ieee.org/802.18/dcn/17/18-17-0073-07-0000-ieee-802-viewpoints-on-wrc-19-agenda-items.pptx" TargetMode="External"/><Relationship Id="rId2" Type="http://schemas.openxmlformats.org/officeDocument/2006/relationships/hyperlink" Target="https://mentor.ieee.org/802.18/dcn/18/18-18-0050-01-0000-agenda-warsaw-interim-8-10-may-2018-rr-tag.pptx" TargetMode="External"/><Relationship Id="rId1" Type="http://schemas.openxmlformats.org/officeDocument/2006/relationships/slideLayout" Target="../slideLayouts/slideLayout1.xml"/><Relationship Id="rId6" Type="http://schemas.openxmlformats.org/officeDocument/2006/relationships/hyperlink" Target="https://mentor.ieee.org/802.18/dcn/18/18-18-0032-05-0000-google-s-waiver-request-ieee-802-comments-motion-sensing-57-64-ghz.pdf" TargetMode="External"/><Relationship Id="rId5" Type="http://schemas.openxmlformats.org/officeDocument/2006/relationships/hyperlink" Target="https://mentor.ieee.org/802.18/dcn/18/18-18-0054-02-0000-ieee-802-comments-fcc-nprm-et-18-22-expedite-rules-section-7.docx" TargetMode="External"/><Relationship Id="rId4" Type="http://schemas.openxmlformats.org/officeDocument/2006/relationships/hyperlink" Target="https://mentor.ieee.org/802.18/dcn/18/18-18-0024-00-0000-meeting-minutes-march-2018-o-hare.docx"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hyperlink" Target="https://mentor.ieee.org/802.18/dcn/18/18-18-0050-02-0000-agenda-warsaw-interim-8-10-may-2018-rr-tag.pptx"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85800" y="361349"/>
            <a:ext cx="916918" cy="276999"/>
          </a:xfrm>
        </p:spPr>
        <p:txBody>
          <a:bodyPr/>
          <a:lstStyle/>
          <a:p>
            <a:r>
              <a:rPr lang="en-US"/>
              <a:t>May 2018 Interim</a:t>
            </a:r>
            <a:endParaRPr lang="en-US" dirty="0"/>
          </a:p>
        </p:txBody>
      </p:sp>
      <p:sp>
        <p:nvSpPr>
          <p:cNvPr id="5" name="Footer Placeholder 4"/>
          <p:cNvSpPr>
            <a:spLocks noGrp="1"/>
          </p:cNvSpPr>
          <p:nvPr>
            <p:ph type="ftr" sz="quarter" idx="11"/>
          </p:nvPr>
        </p:nvSpPr>
        <p:spPr>
          <a:xfrm>
            <a:off x="7247096" y="6475413"/>
            <a:ext cx="1296829" cy="184666"/>
          </a:xfrm>
        </p:spPr>
        <p:txBody>
          <a:bodyPr/>
          <a:lstStyle/>
          <a:p>
            <a:r>
              <a:rPr lang="en-US" dirty="0"/>
              <a:t>Jay Holcomb (Itron)</a:t>
            </a:r>
          </a:p>
        </p:txBody>
      </p:sp>
      <p:sp>
        <p:nvSpPr>
          <p:cNvPr id="6" name="Slide Number Placeholder 5"/>
          <p:cNvSpPr>
            <a:spLocks noGrp="1"/>
          </p:cNvSpPr>
          <p:nvPr>
            <p:ph type="sldNum" sz="quarter" idx="12"/>
          </p:nvPr>
        </p:nvSpPr>
        <p:spPr/>
        <p:txBody>
          <a:bodyPr/>
          <a:lstStyle/>
          <a:p>
            <a:r>
              <a:rPr lang="en-US"/>
              <a:t>Slide </a:t>
            </a:r>
            <a:fld id="{AA8A01DF-F7FD-444B-8432-819BBAFADCAE}" type="slidenum">
              <a:rPr lang="en-US" smtClean="0"/>
              <a:pPr/>
              <a:t>1</a:t>
            </a:fld>
            <a:endParaRPr lang="en-US"/>
          </a:p>
        </p:txBody>
      </p:sp>
      <p:sp>
        <p:nvSpPr>
          <p:cNvPr id="7" name="Title 1"/>
          <p:cNvSpPr>
            <a:spLocks noGrp="1"/>
          </p:cNvSpPr>
          <p:nvPr>
            <p:ph type="title"/>
          </p:nvPr>
        </p:nvSpPr>
        <p:spPr>
          <a:xfrm>
            <a:off x="495300" y="914400"/>
            <a:ext cx="8229600" cy="377825"/>
          </a:xfrm>
        </p:spPr>
        <p:txBody>
          <a:bodyPr/>
          <a:lstStyle/>
          <a:p>
            <a:r>
              <a:rPr lang="en-US" altLang="en-US" sz="1600" u="sng" dirty="0">
                <a:effectLst>
                  <a:outerShdw blurRad="38100" dist="38100" dir="2700000" algn="tl">
                    <a:srgbClr val="C0C0C0"/>
                  </a:outerShdw>
                </a:effectLst>
              </a:rPr>
              <a:t>Project: IEEE P802.15 Working Group for Wireless Specialized Networks (WSNs)</a:t>
            </a:r>
            <a:br>
              <a:rPr lang="en-US" altLang="en-US" dirty="0"/>
            </a:br>
            <a:endParaRPr lang="en-US" dirty="0"/>
          </a:p>
        </p:txBody>
      </p:sp>
      <p:sp>
        <p:nvSpPr>
          <p:cNvPr id="8" name="Content Placeholder 2"/>
          <p:cNvSpPr>
            <a:spLocks noGrp="1"/>
          </p:cNvSpPr>
          <p:nvPr>
            <p:ph idx="1"/>
          </p:nvPr>
        </p:nvSpPr>
        <p:spPr>
          <a:xfrm>
            <a:off x="685800" y="1217216"/>
            <a:ext cx="7772400" cy="5181600"/>
          </a:xfrm>
        </p:spPr>
        <p:txBody>
          <a:bodyPr/>
          <a:lstStyle/>
          <a:p>
            <a:r>
              <a:rPr lang="en-US" altLang="en-US" sz="1600" dirty="0">
                <a:solidFill>
                  <a:schemeClr val="tx2"/>
                </a:solidFill>
              </a:rPr>
              <a:t>Submission Title: [</a:t>
            </a:r>
            <a:r>
              <a:rPr lang="en-US" altLang="en-US" sz="1600" dirty="0">
                <a:solidFill>
                  <a:srgbClr val="FF0000"/>
                </a:solidFill>
              </a:rPr>
              <a:t>Liaison Report on 802.18 for March 2018</a:t>
            </a:r>
            <a:r>
              <a:rPr lang="en-US" altLang="en-US" sz="1600" dirty="0">
                <a:solidFill>
                  <a:schemeClr val="tx2"/>
                </a:solidFill>
              </a:rPr>
              <a:t>]	</a:t>
            </a:r>
          </a:p>
          <a:p>
            <a:r>
              <a:rPr lang="en-US" altLang="en-US" sz="1600" dirty="0">
                <a:solidFill>
                  <a:schemeClr val="tx2"/>
                </a:solidFill>
              </a:rPr>
              <a:t>Date Submitted: 	 [</a:t>
            </a:r>
            <a:r>
              <a:rPr lang="en-US" altLang="en-US" sz="1600" dirty="0">
                <a:solidFill>
                  <a:srgbClr val="FF0000"/>
                </a:solidFill>
              </a:rPr>
              <a:t>10 May 2018</a:t>
            </a:r>
            <a:r>
              <a:rPr lang="en-US" altLang="en-US" sz="1600" dirty="0"/>
              <a:t>]</a:t>
            </a:r>
            <a:r>
              <a:rPr lang="en-US" altLang="en-US" sz="1600" dirty="0">
                <a:solidFill>
                  <a:srgbClr val="FF0000"/>
                </a:solidFill>
              </a:rPr>
              <a:t> </a:t>
            </a:r>
            <a:r>
              <a:rPr lang="en-US" altLang="en-US" sz="1600" dirty="0">
                <a:solidFill>
                  <a:schemeClr val="tx2"/>
                </a:solidFill>
              </a:rPr>
              <a:t>	</a:t>
            </a:r>
          </a:p>
          <a:p>
            <a:r>
              <a:rPr lang="en-US" altLang="en-US" sz="1600" dirty="0">
                <a:solidFill>
                  <a:schemeClr val="tx2"/>
                </a:solidFill>
              </a:rPr>
              <a:t>Source: 	 [</a:t>
            </a:r>
            <a:r>
              <a:rPr lang="en-US" altLang="en-US" sz="1600" dirty="0">
                <a:solidFill>
                  <a:srgbClr val="FF0000"/>
                </a:solidFill>
              </a:rPr>
              <a:t>Jay Holcomb 802.18</a:t>
            </a:r>
            <a:r>
              <a:rPr lang="en-US" altLang="en-US" sz="1600" dirty="0">
                <a:solidFill>
                  <a:schemeClr val="tx2"/>
                </a:solidFill>
              </a:rPr>
              <a:t>] Company [</a:t>
            </a:r>
            <a:r>
              <a:rPr lang="en-US" altLang="en-US" sz="1600" dirty="0">
                <a:solidFill>
                  <a:srgbClr val="FF0000"/>
                </a:solidFill>
              </a:rPr>
              <a:t>Itron, Inc.</a:t>
            </a:r>
            <a:r>
              <a:rPr lang="en-US" altLang="en-US" sz="1600" dirty="0">
                <a:solidFill>
                  <a:schemeClr val="tx2"/>
                </a:solidFill>
              </a:rPr>
              <a:t>]</a:t>
            </a:r>
          </a:p>
          <a:p>
            <a:r>
              <a:rPr lang="en-US" altLang="en-US" sz="1600" dirty="0">
                <a:solidFill>
                  <a:schemeClr val="tx2"/>
                </a:solidFill>
              </a:rPr>
              <a:t>Address 	 [</a:t>
            </a:r>
            <a:r>
              <a:rPr lang="en-US" altLang="en-US" sz="1600" dirty="0">
                <a:solidFill>
                  <a:srgbClr val="FF0000"/>
                </a:solidFill>
              </a:rPr>
              <a:t>Liberty Lake (Spokane), WA 99019</a:t>
            </a:r>
            <a:r>
              <a:rPr lang="en-US" altLang="en-US" sz="1600" dirty="0">
                <a:solidFill>
                  <a:schemeClr val="tx2"/>
                </a:solidFill>
              </a:rPr>
              <a:t>]</a:t>
            </a:r>
          </a:p>
          <a:p>
            <a:r>
              <a:rPr lang="en-US" altLang="en-US" sz="1600" dirty="0">
                <a:solidFill>
                  <a:schemeClr val="tx2"/>
                </a:solidFill>
              </a:rPr>
              <a:t>Voice: 	 [</a:t>
            </a:r>
            <a:r>
              <a:rPr lang="en-US" altLang="en-US" sz="1600" dirty="0">
                <a:solidFill>
                  <a:srgbClr val="FF0000"/>
                </a:solidFill>
              </a:rPr>
              <a:t>+1-509-891-3281</a:t>
            </a:r>
            <a:r>
              <a:rPr lang="en-US" altLang="en-US" sz="1600" dirty="0">
                <a:solidFill>
                  <a:schemeClr val="tx2"/>
                </a:solidFill>
              </a:rPr>
              <a:t>], FAX: [</a:t>
            </a:r>
            <a:r>
              <a:rPr lang="en-US" altLang="en-US" sz="1600" dirty="0">
                <a:solidFill>
                  <a:srgbClr val="FF0000"/>
                </a:solidFill>
              </a:rPr>
              <a:t>509-891-3896</a:t>
            </a:r>
            <a:r>
              <a:rPr lang="en-US" altLang="en-US" sz="1600" dirty="0">
                <a:solidFill>
                  <a:schemeClr val="tx2"/>
                </a:solidFill>
              </a:rPr>
              <a:t>], </a:t>
            </a:r>
          </a:p>
          <a:p>
            <a:r>
              <a:rPr lang="en-US" altLang="en-US" sz="1600" dirty="0">
                <a:solidFill>
                  <a:schemeClr val="tx2"/>
                </a:solidFill>
              </a:rPr>
              <a:t>E-Mail:	 [</a:t>
            </a:r>
            <a:r>
              <a:rPr lang="en-US" altLang="en-US" sz="1600" dirty="0">
                <a:solidFill>
                  <a:srgbClr val="FF0000"/>
                </a:solidFill>
              </a:rPr>
              <a:t>jay.holcomb@itron.com </a:t>
            </a:r>
            <a:r>
              <a:rPr lang="en-US" altLang="en-US" sz="1600" dirty="0">
                <a:solidFill>
                  <a:schemeClr val="tx2"/>
                </a:solidFill>
              </a:rPr>
              <a:t>]	</a:t>
            </a:r>
          </a:p>
          <a:p>
            <a:pPr>
              <a:spcBef>
                <a:spcPts val="600"/>
              </a:spcBef>
              <a:spcAft>
                <a:spcPts val="600"/>
              </a:spcAft>
            </a:pPr>
            <a:r>
              <a:rPr lang="en-US" altLang="en-US" sz="1600" dirty="0">
                <a:solidFill>
                  <a:schemeClr val="tx2"/>
                </a:solidFill>
              </a:rPr>
              <a:t>Re: 		 [</a:t>
            </a:r>
            <a:r>
              <a:rPr lang="en-US" altLang="en-US" sz="1600" dirty="0">
                <a:solidFill>
                  <a:srgbClr val="FF0000"/>
                </a:solidFill>
              </a:rPr>
              <a:t>Liaison Report on 802.18 for May, 2018</a:t>
            </a:r>
            <a:r>
              <a:rPr lang="en-US" altLang="en-US" sz="1600" dirty="0">
                <a:solidFill>
                  <a:schemeClr val="tx2"/>
                </a:solidFill>
              </a:rPr>
              <a:t>]</a:t>
            </a:r>
          </a:p>
          <a:p>
            <a:pPr>
              <a:spcBef>
                <a:spcPts val="600"/>
              </a:spcBef>
              <a:spcAft>
                <a:spcPts val="600"/>
              </a:spcAft>
            </a:pPr>
            <a:r>
              <a:rPr lang="en-US" altLang="en-US" sz="1600" dirty="0">
                <a:solidFill>
                  <a:schemeClr val="tx2"/>
                </a:solidFill>
              </a:rPr>
              <a:t>Abstract:	 [</a:t>
            </a:r>
            <a:r>
              <a:rPr lang="en-US" altLang="en-US" sz="1600" dirty="0">
                <a:solidFill>
                  <a:srgbClr val="FF0000"/>
                </a:solidFill>
              </a:rPr>
              <a:t>Liaison Report on 802.18 for May,  2018</a:t>
            </a:r>
            <a:r>
              <a:rPr lang="en-US" altLang="en-US" sz="1600" dirty="0">
                <a:solidFill>
                  <a:schemeClr val="tx2"/>
                </a:solidFill>
              </a:rPr>
              <a:t>]</a:t>
            </a:r>
          </a:p>
          <a:p>
            <a:pPr>
              <a:spcBef>
                <a:spcPts val="600"/>
              </a:spcBef>
              <a:spcAft>
                <a:spcPts val="600"/>
              </a:spcAft>
            </a:pPr>
            <a:r>
              <a:rPr lang="en-US" altLang="en-US" sz="1600" dirty="0">
                <a:solidFill>
                  <a:schemeClr val="tx2"/>
                </a:solidFill>
              </a:rPr>
              <a:t>Purpose:	 [</a:t>
            </a:r>
            <a:r>
              <a:rPr lang="en-US" altLang="en-US" sz="1600" dirty="0">
                <a:solidFill>
                  <a:srgbClr val="FF0000"/>
                </a:solidFill>
              </a:rPr>
              <a:t>Informative</a:t>
            </a:r>
            <a:r>
              <a:rPr lang="en-US" altLang="en-US" sz="1600" dirty="0">
                <a:solidFill>
                  <a:schemeClr val="tx2"/>
                </a:solidFill>
              </a:rPr>
              <a:t>]</a:t>
            </a:r>
          </a:p>
          <a:p>
            <a:r>
              <a:rPr lang="en-US" altLang="en-US" sz="1600" dirty="0">
                <a:solidFill>
                  <a:schemeClr val="tx2"/>
                </a:solidFill>
              </a:rPr>
              <a:t>Notice: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endParaRPr lang="en-US" altLang="en-US" sz="1600" dirty="0">
              <a:solidFill>
                <a:schemeClr val="tx2"/>
              </a:solidFill>
            </a:endParaRPr>
          </a:p>
          <a:p>
            <a:r>
              <a:rPr lang="en-US" altLang="en-US" sz="1600" dirty="0">
                <a:solidFill>
                  <a:schemeClr val="tx2"/>
                </a:solidFill>
              </a:rPr>
              <a:t>Release:	The contributor acknowledges and accepts that this contribution becomes the property of IEEE and may be made publicly available by P802.15.</a:t>
            </a:r>
            <a:endParaRPr lang="en-US" sz="1600" dirty="0"/>
          </a:p>
        </p:txBody>
      </p:sp>
    </p:spTree>
    <p:extLst>
      <p:ext uri="{BB962C8B-B14F-4D97-AF65-F5344CB8AC3E}">
        <p14:creationId xmlns:p14="http://schemas.microsoft.com/office/powerpoint/2010/main" val="28973792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916918" cy="276999"/>
          </a:xfrm>
        </p:spPr>
        <p:txBody>
          <a:bodyPr/>
          <a:lstStyle/>
          <a:p>
            <a:r>
              <a:rPr lang="en-US"/>
              <a:t>May 2018 Interim</a:t>
            </a:r>
            <a:endParaRPr lang="en-US" dirty="0"/>
          </a:p>
        </p:txBody>
      </p:sp>
      <p:sp>
        <p:nvSpPr>
          <p:cNvPr id="5" name="Footer Placeholder 4"/>
          <p:cNvSpPr>
            <a:spLocks noGrp="1"/>
          </p:cNvSpPr>
          <p:nvPr>
            <p:ph type="ftr" sz="quarter" idx="11"/>
          </p:nvPr>
        </p:nvSpPr>
        <p:spPr>
          <a:xfrm>
            <a:off x="7247095" y="6475413"/>
            <a:ext cx="1296830" cy="184666"/>
          </a:xfrm>
        </p:spPr>
        <p:txBody>
          <a:bodyPr/>
          <a:lstStyle/>
          <a:p>
            <a:r>
              <a:rPr lang="en-US"/>
              <a:t>Jay Holcomb (Itron)</a:t>
            </a:r>
            <a:endParaRPr lang="en-US" dirty="0"/>
          </a:p>
        </p:txBody>
      </p:sp>
      <p:sp>
        <p:nvSpPr>
          <p:cNvPr id="6" name="Slide Number Placeholder 5"/>
          <p:cNvSpPr>
            <a:spLocks noGrp="1"/>
          </p:cNvSpPr>
          <p:nvPr>
            <p:ph type="sldNum" sz="quarter" idx="12"/>
          </p:nvPr>
        </p:nvSpPr>
        <p:spPr/>
        <p:txBody>
          <a:bodyPr/>
          <a:lstStyle/>
          <a:p>
            <a:r>
              <a:rPr lang="en-US"/>
              <a:t>Slide </a:t>
            </a:r>
            <a:fld id="{AA8A01DF-F7FD-444B-8432-819BBAFADCAE}" type="slidenum">
              <a:rPr lang="en-US" smtClean="0"/>
              <a:pPr/>
              <a:t>2</a:t>
            </a:fld>
            <a:endParaRPr lang="en-US"/>
          </a:p>
        </p:txBody>
      </p:sp>
      <p:sp>
        <p:nvSpPr>
          <p:cNvPr id="7" name="Title 1"/>
          <p:cNvSpPr>
            <a:spLocks noGrp="1"/>
          </p:cNvSpPr>
          <p:nvPr>
            <p:ph type="title"/>
          </p:nvPr>
        </p:nvSpPr>
        <p:spPr>
          <a:xfrm>
            <a:off x="696913" y="471100"/>
            <a:ext cx="7772400" cy="1066800"/>
          </a:xfrm>
        </p:spPr>
        <p:txBody>
          <a:bodyPr/>
          <a:lstStyle/>
          <a:p>
            <a:r>
              <a:rPr lang="en-GB" sz="2800" dirty="0"/>
              <a:t>Items Reviewed/Discussed in the RR-TAG -1</a:t>
            </a:r>
            <a:endParaRPr lang="en-US" sz="2800" dirty="0"/>
          </a:p>
        </p:txBody>
      </p:sp>
      <p:sp>
        <p:nvSpPr>
          <p:cNvPr id="8" name="Content Placeholder 2"/>
          <p:cNvSpPr>
            <a:spLocks noGrp="1"/>
          </p:cNvSpPr>
          <p:nvPr>
            <p:ph idx="1"/>
          </p:nvPr>
        </p:nvSpPr>
        <p:spPr>
          <a:xfrm>
            <a:off x="701396" y="1295400"/>
            <a:ext cx="8077200" cy="4114801"/>
          </a:xfrm>
        </p:spPr>
        <p:txBody>
          <a:bodyPr/>
          <a:lstStyle/>
          <a:p>
            <a:pPr>
              <a:buFont typeface="Arial" panose="020B0604020202020204" pitchFamily="34" charset="0"/>
              <a:buChar char="•"/>
            </a:pPr>
            <a:r>
              <a:rPr lang="en-US" sz="2000" b="0" dirty="0"/>
              <a:t>NPRM Revision of Section 7 on expediting access for new technologies, due 21 May</a:t>
            </a:r>
          </a:p>
          <a:p>
            <a:pPr lvl="1">
              <a:buFont typeface="Arial" panose="020B0604020202020204" pitchFamily="34" charset="0"/>
              <a:buChar char="•"/>
            </a:pPr>
            <a:r>
              <a:rPr lang="en-US" sz="1800" dirty="0"/>
              <a:t>The FCC wants to implement guidelines for expediting new rules for new technologies and services. </a:t>
            </a:r>
          </a:p>
          <a:p>
            <a:pPr lvl="1">
              <a:buFont typeface="Arial" panose="020B0604020202020204" pitchFamily="34" charset="0"/>
              <a:buChar char="•"/>
            </a:pPr>
            <a:r>
              <a:rPr lang="en-US" sz="1800" dirty="0"/>
              <a:t>The RR-TAG approved a few comments Thursday and the .18 Chair will work the EC Ballot and uploading to the FCC. </a:t>
            </a:r>
            <a:endParaRPr lang="en-US" sz="1800" b="0" dirty="0"/>
          </a:p>
          <a:p>
            <a:pPr>
              <a:buFont typeface="Arial" panose="020B0604020202020204" pitchFamily="34" charset="0"/>
              <a:buChar char="•"/>
            </a:pPr>
            <a:endParaRPr lang="en-US" altLang="en-US" sz="2000" b="0" dirty="0"/>
          </a:p>
          <a:p>
            <a:pPr>
              <a:buFont typeface="Arial" panose="020B0604020202020204" pitchFamily="34" charset="0"/>
              <a:buChar char="•"/>
            </a:pPr>
            <a:r>
              <a:rPr lang="en-US" altLang="en-US" sz="2000" b="0" dirty="0"/>
              <a:t>FCC NOI/PN – Expanding flexible use of the 3.7 GHz to 4.2 GHz band, due 31 May</a:t>
            </a:r>
          </a:p>
          <a:p>
            <a:pPr lvl="1">
              <a:buFont typeface="Arial" panose="020B0604020202020204" pitchFamily="34" charset="0"/>
              <a:buChar char="•"/>
            </a:pPr>
            <a:r>
              <a:rPr lang="en-US" altLang="en-US" sz="1800" dirty="0"/>
              <a:t>FCC is looking at adding unlicensed to this 500 MHz, though how?</a:t>
            </a:r>
          </a:p>
          <a:p>
            <a:pPr lvl="1">
              <a:buFont typeface="Arial" panose="020B0604020202020204" pitchFamily="34" charset="0"/>
              <a:buChar char="•"/>
            </a:pPr>
            <a:r>
              <a:rPr lang="en-US" altLang="en-US" sz="1800" dirty="0"/>
              <a:t>The RR-TAG decided to hold on comments,</a:t>
            </a:r>
          </a:p>
          <a:p>
            <a:pPr lvl="1">
              <a:buFont typeface="Arial" panose="020B0604020202020204" pitchFamily="34" charset="0"/>
              <a:buChar char="•"/>
            </a:pPr>
            <a:r>
              <a:rPr lang="en-US" altLang="en-US" sz="1800" dirty="0"/>
              <a:t>At least until reply comments, the NPRM, etc.  and will monitor this preceding as it progresses through the process. </a:t>
            </a:r>
          </a:p>
          <a:p>
            <a:pPr lvl="1">
              <a:buFont typeface="Arial" panose="020B0604020202020204" pitchFamily="34" charset="0"/>
              <a:buChar char="•"/>
            </a:pPr>
            <a:r>
              <a:rPr lang="en-US" altLang="en-US" sz="1800" dirty="0"/>
              <a:t>A</a:t>
            </a:r>
            <a:r>
              <a:rPr lang="en-US" altLang="en-US" sz="1800" b="0" dirty="0"/>
              <a:t>t next week’s teleconference </a:t>
            </a:r>
            <a:r>
              <a:rPr lang="en-US" sz="1800" dirty="0" err="1"/>
              <a:t>Encina</a:t>
            </a:r>
            <a:r>
              <a:rPr lang="en-US" sz="1800" dirty="0"/>
              <a:t> Communication Corp will attend to share with their plans for this PN. </a:t>
            </a:r>
            <a:endParaRPr lang="en-US" altLang="en-US" sz="1800" b="0" dirty="0"/>
          </a:p>
          <a:p>
            <a:pPr lvl="2">
              <a:buFont typeface="Arial" panose="020B0604020202020204" pitchFamily="34" charset="0"/>
              <a:buChar char="•"/>
            </a:pPr>
            <a:endParaRPr lang="en-US" altLang="en-US" sz="2200" dirty="0"/>
          </a:p>
          <a:p>
            <a:pPr lvl="2">
              <a:buFont typeface="Arial" panose="020B0604020202020204" pitchFamily="34" charset="0"/>
              <a:buChar char="•"/>
            </a:pPr>
            <a:endParaRPr lang="en-US" altLang="en-US" sz="2000" dirty="0"/>
          </a:p>
          <a:p>
            <a:endParaRPr lang="en-US" altLang="en-US" sz="1400" dirty="0"/>
          </a:p>
        </p:txBody>
      </p:sp>
    </p:spTree>
    <p:extLst>
      <p:ext uri="{BB962C8B-B14F-4D97-AF65-F5344CB8AC3E}">
        <p14:creationId xmlns:p14="http://schemas.microsoft.com/office/powerpoint/2010/main" val="41587647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916918" cy="276999"/>
          </a:xfrm>
        </p:spPr>
        <p:txBody>
          <a:bodyPr/>
          <a:lstStyle/>
          <a:p>
            <a:r>
              <a:rPr lang="en-US"/>
              <a:t>May 2018 Interim</a:t>
            </a:r>
            <a:endParaRPr lang="en-US" dirty="0"/>
          </a:p>
        </p:txBody>
      </p:sp>
      <p:sp>
        <p:nvSpPr>
          <p:cNvPr id="5" name="Footer Placeholder 4"/>
          <p:cNvSpPr>
            <a:spLocks noGrp="1"/>
          </p:cNvSpPr>
          <p:nvPr>
            <p:ph type="ftr" sz="quarter" idx="11"/>
          </p:nvPr>
        </p:nvSpPr>
        <p:spPr>
          <a:xfrm>
            <a:off x="7247095" y="6475413"/>
            <a:ext cx="1296830" cy="184666"/>
          </a:xfrm>
        </p:spPr>
        <p:txBody>
          <a:bodyPr/>
          <a:lstStyle/>
          <a:p>
            <a:r>
              <a:rPr lang="en-US"/>
              <a:t>Jay Holcomb (Itron)</a:t>
            </a:r>
            <a:endParaRPr lang="en-US" dirty="0"/>
          </a:p>
        </p:txBody>
      </p:sp>
      <p:sp>
        <p:nvSpPr>
          <p:cNvPr id="6" name="Slide Number Placeholder 5"/>
          <p:cNvSpPr>
            <a:spLocks noGrp="1"/>
          </p:cNvSpPr>
          <p:nvPr>
            <p:ph type="sldNum" sz="quarter" idx="12"/>
          </p:nvPr>
        </p:nvSpPr>
        <p:spPr/>
        <p:txBody>
          <a:bodyPr/>
          <a:lstStyle/>
          <a:p>
            <a:r>
              <a:rPr lang="en-US"/>
              <a:t>Slide </a:t>
            </a:r>
            <a:fld id="{AA8A01DF-F7FD-444B-8432-819BBAFADCAE}" type="slidenum">
              <a:rPr lang="en-US" smtClean="0"/>
              <a:pPr/>
              <a:t>3</a:t>
            </a:fld>
            <a:endParaRPr lang="en-US"/>
          </a:p>
        </p:txBody>
      </p:sp>
      <p:sp>
        <p:nvSpPr>
          <p:cNvPr id="7" name="Title 1"/>
          <p:cNvSpPr>
            <a:spLocks noGrp="1"/>
          </p:cNvSpPr>
          <p:nvPr>
            <p:ph type="title"/>
          </p:nvPr>
        </p:nvSpPr>
        <p:spPr>
          <a:xfrm>
            <a:off x="696913" y="471100"/>
            <a:ext cx="7772400" cy="1066800"/>
          </a:xfrm>
        </p:spPr>
        <p:txBody>
          <a:bodyPr/>
          <a:lstStyle/>
          <a:p>
            <a:r>
              <a:rPr lang="en-GB" sz="2800" dirty="0"/>
              <a:t>Items Reviewed/Discussed in the RR-TAG -2</a:t>
            </a:r>
            <a:endParaRPr lang="en-US" sz="2800" dirty="0"/>
          </a:p>
        </p:txBody>
      </p:sp>
      <p:sp>
        <p:nvSpPr>
          <p:cNvPr id="8" name="Content Placeholder 2"/>
          <p:cNvSpPr>
            <a:spLocks noGrp="1"/>
          </p:cNvSpPr>
          <p:nvPr>
            <p:ph idx="1"/>
          </p:nvPr>
        </p:nvSpPr>
        <p:spPr>
          <a:xfrm>
            <a:off x="692272" y="1537900"/>
            <a:ext cx="8077200" cy="4405700"/>
          </a:xfrm>
        </p:spPr>
        <p:txBody>
          <a:bodyPr/>
          <a:lstStyle/>
          <a:p>
            <a:pPr>
              <a:buFont typeface="Arial" panose="020B0604020202020204" pitchFamily="34" charset="0"/>
              <a:buChar char="•"/>
            </a:pPr>
            <a:r>
              <a:rPr lang="en-US" b="0" dirty="0"/>
              <a:t>EU Items, what is the latest from members. Anything we should respond to?  Not at this time. </a:t>
            </a:r>
          </a:p>
          <a:p>
            <a:pPr lvl="1">
              <a:buFont typeface="Arial" panose="020B0604020202020204" pitchFamily="34" charset="0"/>
              <a:buChar char="•"/>
            </a:pPr>
            <a:r>
              <a:rPr lang="en-US" dirty="0"/>
              <a:t>We discussed what is going on for 6 and 60GHz with CEPT, etc. </a:t>
            </a:r>
            <a:endParaRPr lang="en-US" b="0" dirty="0"/>
          </a:p>
          <a:p>
            <a:pPr>
              <a:buFont typeface="Arial" panose="020B0604020202020204" pitchFamily="34" charset="0"/>
              <a:buChar char="•"/>
            </a:pPr>
            <a:endParaRPr lang="en-US" b="0" dirty="0"/>
          </a:p>
          <a:p>
            <a:pPr>
              <a:buFont typeface="Arial" panose="020B0604020202020204" pitchFamily="34" charset="0"/>
              <a:buChar char="•"/>
            </a:pPr>
            <a:r>
              <a:rPr lang="en-US" altLang="en-US" b="0" dirty="0"/>
              <a:t>WiFi / UWB coexistence – IEEE 802 single voice</a:t>
            </a:r>
          </a:p>
          <a:p>
            <a:pPr lvl="1">
              <a:buFont typeface="Arial" panose="020B0604020202020204" pitchFamily="34" charset="0"/>
              <a:buChar char="•"/>
            </a:pPr>
            <a:r>
              <a:rPr lang="en-US" altLang="en-US" b="0" dirty="0"/>
              <a:t>This is now with 802.19 (and then EC). </a:t>
            </a:r>
          </a:p>
          <a:p>
            <a:pPr lvl="1">
              <a:buFont typeface="Arial" panose="020B0604020202020204" pitchFamily="34" charset="0"/>
              <a:buChar char="•"/>
            </a:pPr>
            <a:r>
              <a:rPr lang="en-US" altLang="en-US" b="0" dirty="0"/>
              <a:t>One action is to review in detail the 802.11ax coexistence document. </a:t>
            </a:r>
          </a:p>
          <a:p>
            <a:pPr lvl="1">
              <a:buFont typeface="Arial" panose="020B0604020202020204" pitchFamily="34" charset="0"/>
              <a:buChar char="•"/>
            </a:pPr>
            <a:r>
              <a:rPr lang="en-US" altLang="en-US" dirty="0"/>
              <a:t>The RR-TAG did add to the lists of criteria and use cases that maybe considered in coming up with one voice for all of IEEE 802.   </a:t>
            </a:r>
          </a:p>
          <a:p>
            <a:pPr lvl="1">
              <a:buFont typeface="Arial" panose="020B0604020202020204" pitchFamily="34" charset="0"/>
              <a:buChar char="•"/>
            </a:pPr>
            <a:r>
              <a:rPr lang="en-US" altLang="en-US" b="0" dirty="0"/>
              <a:t>802.15.4z </a:t>
            </a:r>
            <a:r>
              <a:rPr lang="en-US" altLang="en-US" dirty="0"/>
              <a:t>is also addressing this. </a:t>
            </a:r>
          </a:p>
          <a:p>
            <a:pPr lvl="1">
              <a:buFont typeface="Arial" panose="020B0604020202020204" pitchFamily="34" charset="0"/>
              <a:buChar char="•"/>
            </a:pPr>
            <a:r>
              <a:rPr lang="en-US" altLang="en-US" dirty="0"/>
              <a:t>From a regulatory point of view, there are regulations already in affect for UWB at 4 and 6 GHz, while there are not any WiFi regulations in effect today. </a:t>
            </a:r>
            <a:endParaRPr lang="en-US" altLang="en-US" b="0" dirty="0"/>
          </a:p>
          <a:p>
            <a:pPr>
              <a:buFont typeface="Arial" panose="020B0604020202020204" pitchFamily="34" charset="0"/>
              <a:buChar char="•"/>
            </a:pPr>
            <a:endParaRPr lang="en-US" altLang="en-US" b="0" dirty="0"/>
          </a:p>
          <a:p>
            <a:endParaRPr lang="en-US" altLang="en-US" sz="1400" dirty="0"/>
          </a:p>
        </p:txBody>
      </p:sp>
    </p:spTree>
    <p:extLst>
      <p:ext uri="{BB962C8B-B14F-4D97-AF65-F5344CB8AC3E}">
        <p14:creationId xmlns:p14="http://schemas.microsoft.com/office/powerpoint/2010/main" val="38422505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916918" cy="276999"/>
          </a:xfrm>
        </p:spPr>
        <p:txBody>
          <a:bodyPr/>
          <a:lstStyle/>
          <a:p>
            <a:r>
              <a:rPr lang="en-US"/>
              <a:t>May 2018 Interim</a:t>
            </a:r>
            <a:endParaRPr lang="en-US" dirty="0"/>
          </a:p>
        </p:txBody>
      </p:sp>
      <p:sp>
        <p:nvSpPr>
          <p:cNvPr id="5" name="Footer Placeholder 4"/>
          <p:cNvSpPr>
            <a:spLocks noGrp="1"/>
          </p:cNvSpPr>
          <p:nvPr>
            <p:ph type="ftr" sz="quarter" idx="11"/>
          </p:nvPr>
        </p:nvSpPr>
        <p:spPr>
          <a:xfrm>
            <a:off x="7247095" y="6475413"/>
            <a:ext cx="1296830" cy="184666"/>
          </a:xfrm>
        </p:spPr>
        <p:txBody>
          <a:bodyPr/>
          <a:lstStyle/>
          <a:p>
            <a:r>
              <a:rPr lang="en-US"/>
              <a:t>Jay Holcomb (Itron)</a:t>
            </a:r>
            <a:endParaRPr lang="en-US" dirty="0"/>
          </a:p>
        </p:txBody>
      </p:sp>
      <p:sp>
        <p:nvSpPr>
          <p:cNvPr id="6" name="Slide Number Placeholder 5"/>
          <p:cNvSpPr>
            <a:spLocks noGrp="1"/>
          </p:cNvSpPr>
          <p:nvPr>
            <p:ph type="sldNum" sz="quarter" idx="12"/>
          </p:nvPr>
        </p:nvSpPr>
        <p:spPr/>
        <p:txBody>
          <a:bodyPr/>
          <a:lstStyle/>
          <a:p>
            <a:r>
              <a:rPr lang="en-US"/>
              <a:t>Slide </a:t>
            </a:r>
            <a:fld id="{AA8A01DF-F7FD-444B-8432-819BBAFADCAE}" type="slidenum">
              <a:rPr lang="en-US" smtClean="0"/>
              <a:pPr/>
              <a:t>4</a:t>
            </a:fld>
            <a:endParaRPr lang="en-US"/>
          </a:p>
        </p:txBody>
      </p:sp>
      <p:sp>
        <p:nvSpPr>
          <p:cNvPr id="7" name="Title 1"/>
          <p:cNvSpPr>
            <a:spLocks noGrp="1"/>
          </p:cNvSpPr>
          <p:nvPr>
            <p:ph type="title"/>
          </p:nvPr>
        </p:nvSpPr>
        <p:spPr>
          <a:xfrm>
            <a:off x="696913" y="471100"/>
            <a:ext cx="7772400" cy="1066800"/>
          </a:xfrm>
        </p:spPr>
        <p:txBody>
          <a:bodyPr/>
          <a:lstStyle/>
          <a:p>
            <a:r>
              <a:rPr lang="en-GB" sz="2800" dirty="0"/>
              <a:t>Items Reviewed/Discussed in the RR-TAG -3</a:t>
            </a:r>
            <a:endParaRPr lang="en-US" sz="2800" dirty="0"/>
          </a:p>
        </p:txBody>
      </p:sp>
      <p:sp>
        <p:nvSpPr>
          <p:cNvPr id="8" name="Content Placeholder 2"/>
          <p:cNvSpPr>
            <a:spLocks noGrp="1"/>
          </p:cNvSpPr>
          <p:nvPr>
            <p:ph idx="1"/>
          </p:nvPr>
        </p:nvSpPr>
        <p:spPr>
          <a:xfrm>
            <a:off x="692272" y="1537900"/>
            <a:ext cx="8077200" cy="4405700"/>
          </a:xfrm>
        </p:spPr>
        <p:txBody>
          <a:bodyPr/>
          <a:lstStyle/>
          <a:p>
            <a:pPr>
              <a:buFont typeface="Arial" panose="020B0604020202020204" pitchFamily="34" charset="0"/>
              <a:buChar char="•"/>
            </a:pPr>
            <a:r>
              <a:rPr lang="en-US" b="0" dirty="0"/>
              <a:t>IEEE European Position Statement on Spectrum Management, IEEE 802 inputs</a:t>
            </a:r>
          </a:p>
          <a:p>
            <a:pPr lvl="1">
              <a:buFont typeface="Arial" panose="020B0604020202020204" pitchFamily="34" charset="0"/>
              <a:buChar char="•"/>
            </a:pPr>
            <a:r>
              <a:rPr lang="en-US" dirty="0"/>
              <a:t>The RR_TAG made the last pass through this statement.</a:t>
            </a:r>
          </a:p>
          <a:p>
            <a:pPr lvl="1">
              <a:buFont typeface="Arial" panose="020B0604020202020204" pitchFamily="34" charset="0"/>
              <a:buChar char="•"/>
            </a:pPr>
            <a:r>
              <a:rPr lang="en-US" b="0" dirty="0"/>
              <a:t>It </a:t>
            </a:r>
            <a:r>
              <a:rPr lang="en-US" dirty="0"/>
              <a:t>appears to be based on an older premise of spectrum use, and needs further review to possible bring it up to date. </a:t>
            </a:r>
            <a:endParaRPr lang="en-US" sz="1800" b="0" dirty="0"/>
          </a:p>
          <a:p>
            <a:pPr>
              <a:buFont typeface="Arial" panose="020B0604020202020204" pitchFamily="34" charset="0"/>
              <a:buChar char="•"/>
            </a:pPr>
            <a:endParaRPr lang="en-US" b="0" dirty="0"/>
          </a:p>
          <a:p>
            <a:pPr>
              <a:buFont typeface="Arial" panose="020B0604020202020204" pitchFamily="34" charset="0"/>
              <a:buChar char="•"/>
            </a:pPr>
            <a:r>
              <a:rPr lang="en-US" b="0" dirty="0"/>
              <a:t>IEEE 802 Fellowship request on Enhancing Collaboration between IEEE 802 and World Regulators on unlicensed spectrum regulations </a:t>
            </a:r>
          </a:p>
          <a:p>
            <a:pPr lvl="1">
              <a:buFont typeface="Arial" panose="020B0604020202020204" pitchFamily="34" charset="0"/>
              <a:buChar char="•"/>
            </a:pPr>
            <a:r>
              <a:rPr lang="en-US" dirty="0"/>
              <a:t>We reviewed this document from a Zambia regulator.</a:t>
            </a:r>
          </a:p>
          <a:p>
            <a:pPr lvl="1">
              <a:buFont typeface="Arial" panose="020B0604020202020204" pitchFamily="34" charset="0"/>
              <a:buChar char="•"/>
            </a:pPr>
            <a:r>
              <a:rPr lang="en-US" dirty="0"/>
              <a:t>And discussed a few things about connecting to more regulators. </a:t>
            </a:r>
            <a:endParaRPr lang="en-US" b="0" dirty="0"/>
          </a:p>
          <a:p>
            <a:pPr>
              <a:buFont typeface="Arial" panose="020B0604020202020204" pitchFamily="34" charset="0"/>
              <a:buChar char="•"/>
            </a:pPr>
            <a:endParaRPr lang="en-US" b="0" dirty="0"/>
          </a:p>
        </p:txBody>
      </p:sp>
    </p:spTree>
    <p:extLst>
      <p:ext uri="{BB962C8B-B14F-4D97-AF65-F5344CB8AC3E}">
        <p14:creationId xmlns:p14="http://schemas.microsoft.com/office/powerpoint/2010/main" val="13408764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916918" cy="276999"/>
          </a:xfrm>
        </p:spPr>
        <p:txBody>
          <a:bodyPr/>
          <a:lstStyle/>
          <a:p>
            <a:r>
              <a:rPr lang="en-US"/>
              <a:t>May 2018 Interim</a:t>
            </a:r>
            <a:endParaRPr lang="en-US" dirty="0"/>
          </a:p>
        </p:txBody>
      </p:sp>
      <p:sp>
        <p:nvSpPr>
          <p:cNvPr id="5" name="Footer Placeholder 4"/>
          <p:cNvSpPr>
            <a:spLocks noGrp="1"/>
          </p:cNvSpPr>
          <p:nvPr>
            <p:ph type="ftr" sz="quarter" idx="11"/>
          </p:nvPr>
        </p:nvSpPr>
        <p:spPr>
          <a:xfrm>
            <a:off x="7285567" y="6475413"/>
            <a:ext cx="1258358" cy="184666"/>
          </a:xfrm>
        </p:spPr>
        <p:txBody>
          <a:bodyPr/>
          <a:lstStyle/>
          <a:p>
            <a:r>
              <a:rPr lang="en-US" dirty="0"/>
              <a:t>Jay Holcomb (Itron)</a:t>
            </a:r>
          </a:p>
        </p:txBody>
      </p:sp>
      <p:sp>
        <p:nvSpPr>
          <p:cNvPr id="6" name="Slide Number Placeholder 5"/>
          <p:cNvSpPr>
            <a:spLocks noGrp="1"/>
          </p:cNvSpPr>
          <p:nvPr>
            <p:ph type="sldNum" sz="quarter" idx="12"/>
          </p:nvPr>
        </p:nvSpPr>
        <p:spPr/>
        <p:txBody>
          <a:bodyPr/>
          <a:lstStyle/>
          <a:p>
            <a:r>
              <a:rPr lang="en-US"/>
              <a:t>Slide </a:t>
            </a:r>
            <a:fld id="{AA8A01DF-F7FD-444B-8432-819BBAFADCAE}" type="slidenum">
              <a:rPr lang="en-US" smtClean="0"/>
              <a:pPr/>
              <a:t>5</a:t>
            </a:fld>
            <a:endParaRPr lang="en-US"/>
          </a:p>
        </p:txBody>
      </p:sp>
      <p:sp>
        <p:nvSpPr>
          <p:cNvPr id="8" name="Content Placeholder 2"/>
          <p:cNvSpPr>
            <a:spLocks noGrp="1"/>
          </p:cNvSpPr>
          <p:nvPr>
            <p:ph idx="1"/>
          </p:nvPr>
        </p:nvSpPr>
        <p:spPr>
          <a:xfrm>
            <a:off x="696913" y="971843"/>
            <a:ext cx="8077200" cy="5256213"/>
          </a:xfrm>
        </p:spPr>
        <p:txBody>
          <a:bodyPr/>
          <a:lstStyle/>
          <a:p>
            <a:pPr>
              <a:buFont typeface="Arial" panose="020B0604020202020204" pitchFamily="34" charset="0"/>
              <a:buChar char="•"/>
            </a:pPr>
            <a:endParaRPr lang="en-US" altLang="en-US" dirty="0"/>
          </a:p>
          <a:p>
            <a:pPr>
              <a:buFont typeface="Arial" panose="020B0604020202020204" pitchFamily="34" charset="0"/>
              <a:buChar char="•"/>
            </a:pPr>
            <a:r>
              <a:rPr lang="en-US" sz="2000" dirty="0"/>
              <a:t>Note: in the 802.19 co-existence &lt;1 GHz meeting it was brought up for IEEE 802 as a whole to put together a document on basic spectrum parameters that would be good for all IEEE 802 standards, e.g. bandwidth. </a:t>
            </a:r>
          </a:p>
          <a:p>
            <a:pPr>
              <a:buFont typeface="Arial" panose="020B0604020202020204" pitchFamily="34" charset="0"/>
              <a:buChar char="•"/>
            </a:pPr>
            <a:endParaRPr lang="en-US" sz="1600" dirty="0"/>
          </a:p>
          <a:p>
            <a:pPr lvl="1">
              <a:buFont typeface="Arial" panose="020B0604020202020204" pitchFamily="34" charset="0"/>
              <a:buChar char="•"/>
            </a:pPr>
            <a:r>
              <a:rPr lang="en-US" sz="1800" dirty="0"/>
              <a:t>Point being that 802.18 can refer to / use when responding to regulators  on different consultations, to encourage regulators in general to configure their spectrum to allow all the IEEE 802 standards in general in a more consistent/friendly way.  </a:t>
            </a:r>
          </a:p>
          <a:p>
            <a:pPr lvl="1">
              <a:buFont typeface="Arial" panose="020B0604020202020204" pitchFamily="34" charset="0"/>
              <a:buChar char="•"/>
            </a:pPr>
            <a:r>
              <a:rPr lang="en-US" sz="1800" dirty="0"/>
              <a:t>It was felt many regulators would appreciate this.  </a:t>
            </a:r>
          </a:p>
          <a:p>
            <a:pPr lvl="5">
              <a:buFont typeface="Arial" panose="020B0604020202020204" pitchFamily="34" charset="0"/>
              <a:buChar char="•"/>
            </a:pPr>
            <a:endParaRPr lang="en-US" sz="1400" dirty="0"/>
          </a:p>
        </p:txBody>
      </p:sp>
      <p:sp>
        <p:nvSpPr>
          <p:cNvPr id="13" name="Title 1">
            <a:extLst>
              <a:ext uri="{FF2B5EF4-FFF2-40B4-BE49-F238E27FC236}">
                <a16:creationId xmlns:a16="http://schemas.microsoft.com/office/drawing/2014/main" id="{13BF8130-FCF1-4CA2-93CB-644391EFC999}"/>
              </a:ext>
            </a:extLst>
          </p:cNvPr>
          <p:cNvSpPr>
            <a:spLocks noGrp="1"/>
          </p:cNvSpPr>
          <p:nvPr>
            <p:ph type="title"/>
          </p:nvPr>
        </p:nvSpPr>
        <p:spPr>
          <a:xfrm>
            <a:off x="696913" y="471100"/>
            <a:ext cx="7772400" cy="1066800"/>
          </a:xfrm>
        </p:spPr>
        <p:txBody>
          <a:bodyPr/>
          <a:lstStyle/>
          <a:p>
            <a:r>
              <a:rPr lang="en-GB" sz="2800" dirty="0"/>
              <a:t>Additional</a:t>
            </a:r>
            <a:endParaRPr lang="en-US" sz="2800" dirty="0"/>
          </a:p>
        </p:txBody>
      </p:sp>
    </p:spTree>
    <p:extLst>
      <p:ext uri="{BB962C8B-B14F-4D97-AF65-F5344CB8AC3E}">
        <p14:creationId xmlns:p14="http://schemas.microsoft.com/office/powerpoint/2010/main" val="15685762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916918" cy="276999"/>
          </a:xfrm>
        </p:spPr>
        <p:txBody>
          <a:bodyPr/>
          <a:lstStyle/>
          <a:p>
            <a:r>
              <a:rPr lang="en-US"/>
              <a:t>May 2018 Interim</a:t>
            </a:r>
            <a:endParaRPr lang="en-US" dirty="0"/>
          </a:p>
        </p:txBody>
      </p:sp>
      <p:sp>
        <p:nvSpPr>
          <p:cNvPr id="5" name="Footer Placeholder 4"/>
          <p:cNvSpPr>
            <a:spLocks noGrp="1"/>
          </p:cNvSpPr>
          <p:nvPr>
            <p:ph type="ftr" sz="quarter" idx="11"/>
          </p:nvPr>
        </p:nvSpPr>
        <p:spPr>
          <a:xfrm>
            <a:off x="7247095" y="6475413"/>
            <a:ext cx="1296830" cy="184666"/>
          </a:xfrm>
        </p:spPr>
        <p:txBody>
          <a:bodyPr/>
          <a:lstStyle/>
          <a:p>
            <a:r>
              <a:rPr lang="en-US"/>
              <a:t>Jay Holcomb (Itron)</a:t>
            </a:r>
            <a:endParaRPr lang="en-US" dirty="0"/>
          </a:p>
        </p:txBody>
      </p:sp>
      <p:sp>
        <p:nvSpPr>
          <p:cNvPr id="6" name="Slide Number Placeholder 5"/>
          <p:cNvSpPr>
            <a:spLocks noGrp="1"/>
          </p:cNvSpPr>
          <p:nvPr>
            <p:ph type="sldNum" sz="quarter" idx="12"/>
          </p:nvPr>
        </p:nvSpPr>
        <p:spPr/>
        <p:txBody>
          <a:bodyPr/>
          <a:lstStyle/>
          <a:p>
            <a:r>
              <a:rPr lang="en-US"/>
              <a:t>Slide </a:t>
            </a:r>
            <a:fld id="{AA8A01DF-F7FD-444B-8432-819BBAFADCAE}" type="slidenum">
              <a:rPr lang="en-US" smtClean="0"/>
              <a:pPr/>
              <a:t>6</a:t>
            </a:fld>
            <a:endParaRPr lang="en-US"/>
          </a:p>
        </p:txBody>
      </p:sp>
      <p:sp>
        <p:nvSpPr>
          <p:cNvPr id="7" name="Title 1"/>
          <p:cNvSpPr>
            <a:spLocks noGrp="1"/>
          </p:cNvSpPr>
          <p:nvPr>
            <p:ph type="title"/>
          </p:nvPr>
        </p:nvSpPr>
        <p:spPr>
          <a:xfrm>
            <a:off x="696913" y="685800"/>
            <a:ext cx="7772400" cy="533400"/>
          </a:xfrm>
        </p:spPr>
        <p:txBody>
          <a:bodyPr/>
          <a:lstStyle/>
          <a:p>
            <a:r>
              <a:rPr lang="en-US" altLang="en-US" sz="2800" dirty="0"/>
              <a:t>Approved</a:t>
            </a:r>
          </a:p>
        </p:txBody>
      </p:sp>
      <p:sp>
        <p:nvSpPr>
          <p:cNvPr id="8" name="Content Placeholder 2"/>
          <p:cNvSpPr>
            <a:spLocks noGrp="1"/>
          </p:cNvSpPr>
          <p:nvPr>
            <p:ph idx="1"/>
          </p:nvPr>
        </p:nvSpPr>
        <p:spPr>
          <a:xfrm>
            <a:off x="696913" y="1313656"/>
            <a:ext cx="7772400" cy="3886200"/>
          </a:xfrm>
        </p:spPr>
        <p:txBody>
          <a:bodyPr/>
          <a:lstStyle/>
          <a:p>
            <a:r>
              <a:rPr lang="en-US" altLang="en-US" sz="2000" dirty="0"/>
              <a:t>Documents Approved this week</a:t>
            </a:r>
            <a:endParaRPr lang="en-US" altLang="en-US" sz="1800" dirty="0"/>
          </a:p>
          <a:p>
            <a:pPr lvl="1"/>
            <a:r>
              <a:rPr lang="en-US" altLang="en-US" sz="1800" dirty="0"/>
              <a:t>Agenda for the week</a:t>
            </a:r>
          </a:p>
          <a:p>
            <a:pPr lvl="2"/>
            <a:r>
              <a:rPr lang="en-US" altLang="en-US" sz="1600" dirty="0">
                <a:hlinkClick r:id="rId2"/>
              </a:rPr>
              <a:t>https://mentor.ieee.org/802.18/dcn/18/18-18-0050-01-0000-agenda-warsaw-interim-8-10-may-2018-rr-tag.pptx</a:t>
            </a:r>
            <a:endParaRPr lang="en-US" altLang="en-US" sz="1600" dirty="0"/>
          </a:p>
          <a:p>
            <a:pPr lvl="1"/>
            <a:r>
              <a:rPr lang="en-US" altLang="en-US" sz="1800" dirty="0"/>
              <a:t>Chicago (Rosemont) minutes</a:t>
            </a:r>
            <a:endParaRPr lang="en-US" altLang="en-US" sz="1100" dirty="0">
              <a:hlinkClick r:id="rId3"/>
            </a:endParaRPr>
          </a:p>
          <a:p>
            <a:pPr lvl="2"/>
            <a:r>
              <a:rPr lang="en-US" altLang="en-US" sz="1600" dirty="0">
                <a:hlinkClick r:id="rId4"/>
              </a:rPr>
              <a:t>https://mentor.ieee.org/802.18/dcn/18/18-18-0024-00-0000-meeting-minutes-march-2018-o-hare.docx</a:t>
            </a:r>
            <a:endParaRPr lang="en-US" altLang="en-US" sz="1600" dirty="0"/>
          </a:p>
          <a:p>
            <a:pPr lvl="1"/>
            <a:r>
              <a:rPr lang="en-US" altLang="en-US" sz="1800" dirty="0"/>
              <a:t>FCC NPRM comments on Section 7</a:t>
            </a:r>
          </a:p>
          <a:p>
            <a:pPr lvl="2"/>
            <a:r>
              <a:rPr lang="en-US" altLang="en-US" sz="1600" dirty="0">
                <a:hlinkClick r:id="rId5"/>
              </a:rPr>
              <a:t>https://mentor.ieee.org/802.18/dcn/18/18-18-0054-02-0000-ieee-802-comments-fcc-nprm-et-18-22-expedite-rules-section-7.docx</a:t>
            </a:r>
            <a:endParaRPr lang="en-US" altLang="en-US" sz="1600" dirty="0"/>
          </a:p>
          <a:p>
            <a:pPr lvl="1"/>
            <a:endParaRPr lang="en-US" altLang="en-US" sz="1800" dirty="0"/>
          </a:p>
          <a:p>
            <a:pPr lvl="1"/>
            <a:r>
              <a:rPr lang="en-US" altLang="en-US" sz="1800" dirty="0"/>
              <a:t>Approved docs since March plenary  </a:t>
            </a:r>
          </a:p>
          <a:p>
            <a:pPr lvl="1"/>
            <a:r>
              <a:rPr lang="en-US" sz="1400" u="sng" dirty="0">
                <a:hlinkClick r:id="rId6"/>
              </a:rPr>
              <a:t>https://mentor.ieee.org/802.18/dcn/18/18-18-0032-05-0000-</a:t>
            </a:r>
            <a:r>
              <a:rPr lang="en-US" sz="1400" b="1" u="sng" dirty="0">
                <a:hlinkClick r:id="rId6"/>
              </a:rPr>
              <a:t>google-s-waiver-request</a:t>
            </a:r>
            <a:r>
              <a:rPr lang="en-US" sz="1400" u="sng" dirty="0">
                <a:hlinkClick r:id="rId6"/>
              </a:rPr>
              <a:t>-ieee-802-comments-motion-sensing-57-64-ghz.pdf</a:t>
            </a:r>
            <a:endParaRPr lang="en-US" sz="1400" u="sng" dirty="0"/>
          </a:p>
          <a:p>
            <a:pPr lvl="1"/>
            <a:r>
              <a:rPr lang="en-US" altLang="en-US" sz="1400" dirty="0">
                <a:hlinkClick r:id="rId7"/>
              </a:rPr>
              <a:t>https://mentor.ieee.org/802.18/dcn/17/18-17-0073-07-0000-ieee-802-</a:t>
            </a:r>
            <a:r>
              <a:rPr lang="en-US" altLang="en-US" sz="1400" b="1" dirty="0">
                <a:hlinkClick r:id="rId7"/>
              </a:rPr>
              <a:t>viewpoints-on-wrc-19-agenda-items</a:t>
            </a:r>
            <a:r>
              <a:rPr lang="en-US" altLang="en-US" sz="1400" dirty="0">
                <a:hlinkClick r:id="rId7"/>
              </a:rPr>
              <a:t>.pptx</a:t>
            </a:r>
            <a:endParaRPr lang="en-US" altLang="en-US" sz="1400" dirty="0"/>
          </a:p>
          <a:p>
            <a:pPr lvl="1"/>
            <a:r>
              <a:rPr lang="en-US" altLang="en-US" sz="1400" dirty="0">
                <a:hlinkClick r:id="rId8"/>
              </a:rPr>
              <a:t>https://mentor.ieee.org/802.18/dcn/18/18-18-0039-04-0000-ieee-802-comments-fcc-et-18-21-</a:t>
            </a:r>
            <a:r>
              <a:rPr lang="en-US" altLang="en-US" sz="1400" b="1" dirty="0">
                <a:hlinkClick r:id="rId8"/>
              </a:rPr>
              <a:t>spectrum-horizons-to-3-thz</a:t>
            </a:r>
            <a:r>
              <a:rPr lang="en-US" altLang="en-US" sz="1400" dirty="0">
                <a:hlinkClick r:id="rId8"/>
              </a:rPr>
              <a:t>.pdf</a:t>
            </a:r>
            <a:r>
              <a:rPr lang="en-US" altLang="en-US" sz="1400" dirty="0"/>
              <a:t> </a:t>
            </a:r>
          </a:p>
          <a:p>
            <a:pPr marL="857250" lvl="2" indent="0">
              <a:buNone/>
            </a:pPr>
            <a:endParaRPr lang="en-US" altLang="en-US" sz="1600" dirty="0"/>
          </a:p>
        </p:txBody>
      </p:sp>
    </p:spTree>
    <p:extLst>
      <p:ext uri="{BB962C8B-B14F-4D97-AF65-F5344CB8AC3E}">
        <p14:creationId xmlns:p14="http://schemas.microsoft.com/office/powerpoint/2010/main" val="28098110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916918" cy="276999"/>
          </a:xfrm>
        </p:spPr>
        <p:txBody>
          <a:bodyPr/>
          <a:lstStyle/>
          <a:p>
            <a:r>
              <a:rPr lang="en-US"/>
              <a:t>May 2018 Interim</a:t>
            </a:r>
            <a:endParaRPr lang="en-US" dirty="0"/>
          </a:p>
        </p:txBody>
      </p:sp>
      <p:sp>
        <p:nvSpPr>
          <p:cNvPr id="5" name="Footer Placeholder 4"/>
          <p:cNvSpPr>
            <a:spLocks noGrp="1"/>
          </p:cNvSpPr>
          <p:nvPr>
            <p:ph type="ftr" sz="quarter" idx="11"/>
          </p:nvPr>
        </p:nvSpPr>
        <p:spPr>
          <a:xfrm>
            <a:off x="7247095" y="6475413"/>
            <a:ext cx="1296830" cy="184666"/>
          </a:xfrm>
        </p:spPr>
        <p:txBody>
          <a:bodyPr/>
          <a:lstStyle/>
          <a:p>
            <a:r>
              <a:rPr lang="en-US"/>
              <a:t>Jay Holcomb (Itron)</a:t>
            </a:r>
            <a:endParaRPr lang="en-US" dirty="0"/>
          </a:p>
        </p:txBody>
      </p:sp>
      <p:sp>
        <p:nvSpPr>
          <p:cNvPr id="6" name="Slide Number Placeholder 5"/>
          <p:cNvSpPr>
            <a:spLocks noGrp="1"/>
          </p:cNvSpPr>
          <p:nvPr>
            <p:ph type="sldNum" sz="quarter" idx="12"/>
          </p:nvPr>
        </p:nvSpPr>
        <p:spPr/>
        <p:txBody>
          <a:bodyPr/>
          <a:lstStyle/>
          <a:p>
            <a:r>
              <a:rPr lang="en-US"/>
              <a:t>Slide </a:t>
            </a:r>
            <a:fld id="{AA8A01DF-F7FD-444B-8432-819BBAFADCAE}" type="slidenum">
              <a:rPr lang="en-US" smtClean="0"/>
              <a:pPr/>
              <a:t>7</a:t>
            </a:fld>
            <a:endParaRPr lang="en-US"/>
          </a:p>
        </p:txBody>
      </p:sp>
      <p:sp>
        <p:nvSpPr>
          <p:cNvPr id="7" name="Title 1"/>
          <p:cNvSpPr>
            <a:spLocks noGrp="1"/>
          </p:cNvSpPr>
          <p:nvPr>
            <p:ph type="title"/>
          </p:nvPr>
        </p:nvSpPr>
        <p:spPr>
          <a:xfrm>
            <a:off x="696913" y="685800"/>
            <a:ext cx="7772400" cy="533400"/>
          </a:xfrm>
        </p:spPr>
        <p:txBody>
          <a:bodyPr/>
          <a:lstStyle/>
          <a:p>
            <a:r>
              <a:rPr lang="en-GB" sz="2800" dirty="0"/>
              <a:t>Next</a:t>
            </a:r>
            <a:endParaRPr lang="en-US" sz="2800" dirty="0"/>
          </a:p>
        </p:txBody>
      </p:sp>
      <p:sp>
        <p:nvSpPr>
          <p:cNvPr id="8" name="Content Placeholder 2"/>
          <p:cNvSpPr>
            <a:spLocks noGrp="1"/>
          </p:cNvSpPr>
          <p:nvPr>
            <p:ph idx="1"/>
          </p:nvPr>
        </p:nvSpPr>
        <p:spPr>
          <a:xfrm>
            <a:off x="771525" y="1224023"/>
            <a:ext cx="7772400" cy="4114800"/>
          </a:xfrm>
        </p:spPr>
        <p:txBody>
          <a:bodyPr/>
          <a:lstStyle/>
          <a:p>
            <a:r>
              <a:rPr lang="en-US" sz="2000" dirty="0"/>
              <a:t>Americas</a:t>
            </a:r>
          </a:p>
          <a:p>
            <a:pPr marL="457200" lvl="1" indent="0">
              <a:buNone/>
            </a:pPr>
            <a:r>
              <a:rPr lang="en-US" altLang="en-US" dirty="0"/>
              <a:t>-    NP and NPRMs mentioned, e.g. FNPRM on 4.9 GHz that just came out.  </a:t>
            </a:r>
            <a:endParaRPr lang="en-US" dirty="0"/>
          </a:p>
          <a:p>
            <a:endParaRPr lang="en-US" sz="2000" dirty="0"/>
          </a:p>
          <a:p>
            <a:r>
              <a:rPr lang="en-US" sz="2000" dirty="0"/>
              <a:t>EMEA </a:t>
            </a:r>
          </a:p>
          <a:p>
            <a:pPr lvl="1"/>
            <a:r>
              <a:rPr lang="en-US" dirty="0"/>
              <a:t>Need to pick up effort here, too many NAM things the past months</a:t>
            </a:r>
          </a:p>
          <a:p>
            <a:pPr marL="457200" lvl="1" indent="0">
              <a:buNone/>
            </a:pPr>
            <a:endParaRPr lang="en-US" altLang="en-US" sz="2000" dirty="0"/>
          </a:p>
          <a:p>
            <a:r>
              <a:rPr lang="en-US" altLang="en-US" sz="2000" dirty="0"/>
              <a:t>APAC</a:t>
            </a:r>
          </a:p>
          <a:p>
            <a:pPr lvl="1"/>
            <a:r>
              <a:rPr lang="en-US" dirty="0"/>
              <a:t>Anything new that comes up. </a:t>
            </a:r>
          </a:p>
          <a:p>
            <a:pPr lvl="1"/>
            <a:endParaRPr lang="en-US" dirty="0"/>
          </a:p>
          <a:p>
            <a:r>
              <a:rPr lang="en-US" sz="2000" dirty="0"/>
              <a:t>Ongoing:</a:t>
            </a:r>
          </a:p>
          <a:p>
            <a:pPr lvl="1"/>
            <a:r>
              <a:rPr lang="en-US" dirty="0"/>
              <a:t>Monitor / support ITU contributions, FCC activities, etc. </a:t>
            </a:r>
          </a:p>
          <a:p>
            <a:endParaRPr lang="en-US" dirty="0"/>
          </a:p>
        </p:txBody>
      </p:sp>
    </p:spTree>
    <p:extLst>
      <p:ext uri="{BB962C8B-B14F-4D97-AF65-F5344CB8AC3E}">
        <p14:creationId xmlns:p14="http://schemas.microsoft.com/office/powerpoint/2010/main" val="35446248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916918" cy="276999"/>
          </a:xfrm>
        </p:spPr>
        <p:txBody>
          <a:bodyPr/>
          <a:lstStyle/>
          <a:p>
            <a:r>
              <a:rPr lang="en-US"/>
              <a:t>May 2018 Interim</a:t>
            </a:r>
            <a:endParaRPr lang="en-US" dirty="0"/>
          </a:p>
        </p:txBody>
      </p:sp>
      <p:sp>
        <p:nvSpPr>
          <p:cNvPr id="5" name="Footer Placeholder 4"/>
          <p:cNvSpPr>
            <a:spLocks noGrp="1"/>
          </p:cNvSpPr>
          <p:nvPr>
            <p:ph type="ftr" sz="quarter" idx="11"/>
          </p:nvPr>
        </p:nvSpPr>
        <p:spPr>
          <a:xfrm>
            <a:off x="7285567" y="6475413"/>
            <a:ext cx="1258358" cy="184666"/>
          </a:xfrm>
        </p:spPr>
        <p:txBody>
          <a:bodyPr/>
          <a:lstStyle/>
          <a:p>
            <a:r>
              <a:rPr lang="en-US" dirty="0"/>
              <a:t>Jay Holcomb (Itron)</a:t>
            </a:r>
          </a:p>
        </p:txBody>
      </p:sp>
      <p:sp>
        <p:nvSpPr>
          <p:cNvPr id="6" name="Slide Number Placeholder 5"/>
          <p:cNvSpPr>
            <a:spLocks noGrp="1"/>
          </p:cNvSpPr>
          <p:nvPr>
            <p:ph type="sldNum" sz="quarter" idx="12"/>
          </p:nvPr>
        </p:nvSpPr>
        <p:spPr/>
        <p:txBody>
          <a:bodyPr/>
          <a:lstStyle/>
          <a:p>
            <a:r>
              <a:rPr lang="en-US"/>
              <a:t>Slide </a:t>
            </a:r>
            <a:fld id="{AA8A01DF-F7FD-444B-8432-819BBAFADCAE}" type="slidenum">
              <a:rPr lang="en-US" smtClean="0"/>
              <a:pPr/>
              <a:t>8</a:t>
            </a:fld>
            <a:endParaRPr lang="en-US"/>
          </a:p>
        </p:txBody>
      </p:sp>
      <p:sp>
        <p:nvSpPr>
          <p:cNvPr id="7" name="Title 1"/>
          <p:cNvSpPr>
            <a:spLocks noGrp="1"/>
          </p:cNvSpPr>
          <p:nvPr>
            <p:ph type="title"/>
          </p:nvPr>
        </p:nvSpPr>
        <p:spPr>
          <a:xfrm>
            <a:off x="696913" y="685800"/>
            <a:ext cx="7772400" cy="1066800"/>
          </a:xfrm>
        </p:spPr>
        <p:txBody>
          <a:bodyPr/>
          <a:lstStyle/>
          <a:p>
            <a:r>
              <a:rPr lang="en-GB" sz="2800" dirty="0"/>
              <a:t>802.18 Meeting Close</a:t>
            </a:r>
            <a:endParaRPr lang="en-US" sz="2800" dirty="0"/>
          </a:p>
        </p:txBody>
      </p:sp>
      <p:sp>
        <p:nvSpPr>
          <p:cNvPr id="8" name="Content Placeholder 2"/>
          <p:cNvSpPr>
            <a:spLocks noGrp="1"/>
          </p:cNvSpPr>
          <p:nvPr>
            <p:ph idx="1"/>
          </p:nvPr>
        </p:nvSpPr>
        <p:spPr>
          <a:xfrm>
            <a:off x="696913" y="1371600"/>
            <a:ext cx="8066087" cy="4951413"/>
          </a:xfrm>
        </p:spPr>
        <p:txBody>
          <a:bodyPr/>
          <a:lstStyle/>
          <a:p>
            <a:r>
              <a:rPr lang="en-US" sz="2000" dirty="0"/>
              <a:t>The RR-TAG adjourned AM1 Thursday this week. </a:t>
            </a:r>
          </a:p>
          <a:p>
            <a:pPr lvl="1"/>
            <a:r>
              <a:rPr lang="en-US" sz="1200" b="0" dirty="0">
                <a:hlinkClick r:id="rId2"/>
              </a:rPr>
              <a:t>https://mentor.ieee.org/802.18/dcn/18/18-18-0050-02-0000-agenda-warsaw-interim-8-10-may-2018-rr-tag.pptx</a:t>
            </a:r>
            <a:r>
              <a:rPr lang="en-US" sz="1200" b="0" dirty="0"/>
              <a:t> </a:t>
            </a:r>
          </a:p>
          <a:p>
            <a:r>
              <a:rPr lang="en-US" sz="2000" dirty="0"/>
              <a:t>Will hold weekly, as needed, teleconferences, 14:30 ET Thursdays.</a:t>
            </a:r>
          </a:p>
          <a:p>
            <a:pPr lvl="1"/>
            <a:r>
              <a:rPr lang="en-US" dirty="0"/>
              <a:t>Scheduled through  30 August 2018</a:t>
            </a:r>
          </a:p>
          <a:p>
            <a:pPr lvl="1"/>
            <a:r>
              <a:rPr lang="en-US" dirty="0"/>
              <a:t>Watch for updates.</a:t>
            </a:r>
          </a:p>
          <a:p>
            <a:pPr lvl="1"/>
            <a:endParaRPr lang="en-US" dirty="0"/>
          </a:p>
          <a:p>
            <a:pPr lvl="1"/>
            <a:r>
              <a:rPr lang="en-US" b="1" dirty="0"/>
              <a:t>Next teleconference planed for 17 May 2018, </a:t>
            </a:r>
            <a:r>
              <a:rPr lang="en-US" dirty="0"/>
              <a:t>1430et/1130pt</a:t>
            </a:r>
          </a:p>
          <a:p>
            <a:pPr lvl="2"/>
            <a:r>
              <a:rPr lang="en-US" sz="2000" dirty="0"/>
              <a:t>Call in information: </a:t>
            </a:r>
            <a:r>
              <a:rPr lang="en-US" altLang="en-US" sz="2000" dirty="0"/>
              <a:t>18-16/0038-09 </a:t>
            </a:r>
            <a:r>
              <a:rPr lang="en-US" altLang="en-US" sz="2000" b="1" dirty="0"/>
              <a:t>(</a:t>
            </a:r>
            <a:r>
              <a:rPr lang="en-US" altLang="en-US" sz="2000" b="1" i="1" u="sng" dirty="0"/>
              <a:t>or latest</a:t>
            </a:r>
            <a:r>
              <a:rPr lang="en-US" altLang="en-US" sz="2000" b="1" dirty="0"/>
              <a:t>)</a:t>
            </a:r>
            <a:endParaRPr lang="en-US" sz="2000" b="1" dirty="0"/>
          </a:p>
          <a:p>
            <a:pPr lvl="2"/>
            <a:r>
              <a:rPr lang="en-US" sz="2000" dirty="0"/>
              <a:t>All notices are sent through the 802.18 list server reflector. </a:t>
            </a:r>
          </a:p>
          <a:p>
            <a:pPr lvl="2"/>
            <a:r>
              <a:rPr lang="en-US" sz="2000" dirty="0"/>
              <a:t>Note: No teleconference on 24 May. </a:t>
            </a:r>
          </a:p>
          <a:p>
            <a:endParaRPr lang="en-US" sz="2000" b="0" dirty="0"/>
          </a:p>
          <a:p>
            <a:pPr algn="just"/>
            <a:r>
              <a:rPr lang="en-US" sz="2000" dirty="0"/>
              <a:t>The next face to face meeting of the 802.18 RR-TAG will be at the IEEE 802 Plenary 10-12 July 2018 at the Manchester Grand Hyatt, San Diego, CA, USA</a:t>
            </a:r>
          </a:p>
        </p:txBody>
      </p:sp>
    </p:spTree>
    <p:extLst>
      <p:ext uri="{BB962C8B-B14F-4D97-AF65-F5344CB8AC3E}">
        <p14:creationId xmlns:p14="http://schemas.microsoft.com/office/powerpoint/2010/main" val="4259647115"/>
      </p:ext>
    </p:extLst>
  </p:cSld>
  <p:clrMapOvr>
    <a:masterClrMapping/>
  </p:clrMapOvr>
</p:sld>
</file>

<file path=ppt/theme/theme1.xml><?xml version="1.0" encoding="utf-8"?>
<a:theme xmlns:a="http://schemas.openxmlformats.org/drawingml/2006/main" name="802-18-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9-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802-19-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9-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9-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9-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9-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9-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9-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802-18-Submission.pot</Template>
  <TotalTime>2305</TotalTime>
  <Words>913</Words>
  <Application>Microsoft Office PowerPoint</Application>
  <PresentationFormat>On-screen Show (4:3)</PresentationFormat>
  <Paragraphs>126</Paragraphs>
  <Slides>8</Slides>
  <Notes>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ＭＳ Ｐゴシック</vt:lpstr>
      <vt:lpstr>Arial</vt:lpstr>
      <vt:lpstr>Times New Roman</vt:lpstr>
      <vt:lpstr>802-18-Submission</vt:lpstr>
      <vt:lpstr>Project: IEEE P802.15 Working Group for Wireless Specialized Networks (WSNs) </vt:lpstr>
      <vt:lpstr>Items Reviewed/Discussed in the RR-TAG -1</vt:lpstr>
      <vt:lpstr>Items Reviewed/Discussed in the RR-TAG -2</vt:lpstr>
      <vt:lpstr>Items Reviewed/Discussed in the RR-TAG -3</vt:lpstr>
      <vt:lpstr>Additional</vt:lpstr>
      <vt:lpstr>Approved</vt:lpstr>
      <vt:lpstr>Next</vt:lpstr>
      <vt:lpstr>802.18 Meeting Close</vt:lpstr>
    </vt:vector>
  </TitlesOfParts>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Liaison Report from 802.18</dc:title>
  <dc:creator/>
  <cp:keywords>___</cp:keywords>
  <cp:lastModifiedBy>Holcomb, Jay</cp:lastModifiedBy>
  <cp:revision>548</cp:revision>
  <cp:lastPrinted>2012-05-17T14:33:36Z</cp:lastPrinted>
  <dcterms:created xsi:type="dcterms:W3CDTF">2012-05-17T18:49:07Z</dcterms:created>
  <dcterms:modified xsi:type="dcterms:W3CDTF">2018-05-10T17:15:03Z</dcterms:modified>
</cp:coreProperties>
</file>