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64" r:id="rId2"/>
    <p:sldId id="265" r:id="rId3"/>
    <p:sldId id="300" r:id="rId4"/>
    <p:sldId id="301" r:id="rId5"/>
    <p:sldId id="302" r:id="rId6"/>
    <p:sldId id="303" r:id="rId7"/>
    <p:sldId id="304" r:id="rId8"/>
    <p:sldId id="310" r:id="rId9"/>
    <p:sldId id="311" r:id="rId10"/>
    <p:sldId id="312" r:id="rId11"/>
  </p:sldIdLst>
  <p:sldSz cx="9144000" cy="6858000" type="screen4x3"/>
  <p:notesSz cx="6797675" cy="9874250"/>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317"/>
    </p:cViewPr>
  </p:sorterViewPr>
  <p:notesViewPr>
    <p:cSldViewPr>
      <p:cViewPr varScale="1">
        <p:scale>
          <a:sx n="82" d="100"/>
          <a:sy n="82" d="100"/>
        </p:scale>
        <p:origin x="-3186" y="-72"/>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75094" y="200065"/>
            <a:ext cx="2640946"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zh-CN" dirty="0" smtClean="0"/>
              <a:t>IEEE 15-16-0028-00-007a</a:t>
            </a:r>
            <a:endParaRPr lang="en-US" altLang="zh-CN" dirty="0"/>
          </a:p>
        </p:txBody>
      </p:sp>
      <p:sp>
        <p:nvSpPr>
          <p:cNvPr id="3075" name="Rectangle 3"/>
          <p:cNvSpPr>
            <a:spLocks noGrp="1" noChangeArrowheads="1"/>
          </p:cNvSpPr>
          <p:nvPr>
            <p:ph type="dt" sz="quarter" idx="1"/>
          </p:nvPr>
        </p:nvSpPr>
        <p:spPr bwMode="auto">
          <a:xfrm>
            <a:off x="681635" y="200065"/>
            <a:ext cx="2264336"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ltLang="zh-CN"/>
              <a:t>&lt;month year&gt;</a:t>
            </a:r>
          </a:p>
        </p:txBody>
      </p:sp>
      <p:sp>
        <p:nvSpPr>
          <p:cNvPr id="3076" name="Rectangle 4"/>
          <p:cNvSpPr>
            <a:spLocks noGrp="1" noChangeArrowheads="1"/>
          </p:cNvSpPr>
          <p:nvPr>
            <p:ph type="ftr" sz="quarter" idx="2"/>
          </p:nvPr>
        </p:nvSpPr>
        <p:spPr bwMode="auto">
          <a:xfrm>
            <a:off x="4078917" y="9556706"/>
            <a:ext cx="2114935"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r>
              <a:rPr lang="en-US" altLang="zh-CN"/>
              <a:t>&lt;author&gt;, &lt;company&gt;</a:t>
            </a:r>
          </a:p>
        </p:txBody>
      </p:sp>
      <p:sp>
        <p:nvSpPr>
          <p:cNvPr id="3077" name="Rectangle 5"/>
          <p:cNvSpPr>
            <a:spLocks noGrp="1" noChangeArrowheads="1"/>
          </p:cNvSpPr>
          <p:nvPr>
            <p:ph type="sldNum" sz="quarter" idx="3"/>
          </p:nvPr>
        </p:nvSpPr>
        <p:spPr bwMode="auto">
          <a:xfrm>
            <a:off x="2644060" y="9556706"/>
            <a:ext cx="1358601"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zh-CN"/>
              <a:t>Page </a:t>
            </a:r>
            <a:fld id="{5DFC834A-87AC-4CC8-9400-01035A11F60B}" type="slidenum">
              <a:rPr lang="en-US" altLang="zh-CN"/>
              <a:pPr/>
              <a:t>‹#›</a:t>
            </a:fld>
            <a:endParaRPr lang="en-US" altLang="zh-CN"/>
          </a:p>
        </p:txBody>
      </p:sp>
      <p:sp>
        <p:nvSpPr>
          <p:cNvPr id="3078" name="Line 6"/>
          <p:cNvSpPr>
            <a:spLocks noChangeShapeType="1"/>
          </p:cNvSpPr>
          <p:nvPr/>
        </p:nvSpPr>
        <p:spPr bwMode="auto">
          <a:xfrm>
            <a:off x="680079" y="412131"/>
            <a:ext cx="5437518"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
        <p:nvSpPr>
          <p:cNvPr id="3079" name="Rectangle 7"/>
          <p:cNvSpPr>
            <a:spLocks noChangeArrowheads="1"/>
          </p:cNvSpPr>
          <p:nvPr/>
        </p:nvSpPr>
        <p:spPr bwMode="auto">
          <a:xfrm>
            <a:off x="680079" y="9556707"/>
            <a:ext cx="697197" cy="369332"/>
          </a:xfrm>
          <a:prstGeom prst="rect">
            <a:avLst/>
          </a:prstGeom>
          <a:noFill/>
          <a:ln w="9525">
            <a:noFill/>
            <a:miter lim="800000"/>
            <a:headEnd/>
            <a:tailEnd/>
          </a:ln>
          <a:effectLst/>
        </p:spPr>
        <p:txBody>
          <a:bodyPr lIns="0" tIns="0" rIns="0" bIns="0">
            <a:spAutoFit/>
          </a:bodyPr>
          <a:lstStyle/>
          <a:p>
            <a:pPr defTabSz="933450"/>
            <a:r>
              <a:rPr lang="en-US" altLang="zh-CN"/>
              <a:t>Submission</a:t>
            </a:r>
          </a:p>
        </p:txBody>
      </p:sp>
      <p:sp>
        <p:nvSpPr>
          <p:cNvPr id="3080" name="Line 8"/>
          <p:cNvSpPr>
            <a:spLocks noChangeShapeType="1"/>
          </p:cNvSpPr>
          <p:nvPr/>
        </p:nvSpPr>
        <p:spPr bwMode="auto">
          <a:xfrm>
            <a:off x="680079" y="9544884"/>
            <a:ext cx="5588473"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Tree>
    <p:extLst>
      <p:ext uri="{BB962C8B-B14F-4D97-AF65-F5344CB8AC3E}">
        <p14:creationId xmlns:p14="http://schemas.microsoft.com/office/powerpoint/2010/main" val="4167136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98837" y="115612"/>
            <a:ext cx="2759222"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zh-CN"/>
              <a:t>doc.: IEEE 802.15-&lt;doc#&gt;</a:t>
            </a:r>
          </a:p>
        </p:txBody>
      </p:sp>
      <p:sp>
        <p:nvSpPr>
          <p:cNvPr id="2051" name="Rectangle 3"/>
          <p:cNvSpPr>
            <a:spLocks noGrp="1" noChangeArrowheads="1"/>
          </p:cNvSpPr>
          <p:nvPr>
            <p:ph type="dt" idx="1"/>
          </p:nvPr>
        </p:nvSpPr>
        <p:spPr bwMode="auto">
          <a:xfrm>
            <a:off x="641173" y="115612"/>
            <a:ext cx="2682965"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ltLang="zh-CN"/>
              <a:t>&lt;month year&gt;</a:t>
            </a:r>
          </a:p>
        </p:txBody>
      </p:sp>
      <p:sp>
        <p:nvSpPr>
          <p:cNvPr id="2052" name="Rectangle 4"/>
          <p:cNvSpPr>
            <a:spLocks noGrp="1" noRot="1" noChangeAspect="1" noChangeArrowheads="1" noTextEdit="1"/>
          </p:cNvSpPr>
          <p:nvPr>
            <p:ph type="sldImg" idx="2"/>
          </p:nvPr>
        </p:nvSpPr>
        <p:spPr bwMode="auto">
          <a:xfrm>
            <a:off x="938213" y="746125"/>
            <a:ext cx="4921250" cy="3690938"/>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05734" y="4690522"/>
            <a:ext cx="4986207" cy="4443919"/>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054" name="Rectangle 6"/>
          <p:cNvSpPr>
            <a:spLocks noGrp="1" noChangeArrowheads="1"/>
          </p:cNvSpPr>
          <p:nvPr>
            <p:ph type="ftr" sz="quarter" idx="4"/>
          </p:nvPr>
        </p:nvSpPr>
        <p:spPr bwMode="auto">
          <a:xfrm>
            <a:off x="3697636" y="9560085"/>
            <a:ext cx="2460423"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zh-CN"/>
              <a:t>&lt;author&gt;, &lt;company&gt;</a:t>
            </a:r>
          </a:p>
        </p:txBody>
      </p:sp>
      <p:sp>
        <p:nvSpPr>
          <p:cNvPr id="2055" name="Rectangle 7"/>
          <p:cNvSpPr>
            <a:spLocks noGrp="1" noChangeArrowheads="1"/>
          </p:cNvSpPr>
          <p:nvPr>
            <p:ph type="sldNum" sz="quarter" idx="5"/>
          </p:nvPr>
        </p:nvSpPr>
        <p:spPr bwMode="auto">
          <a:xfrm>
            <a:off x="2875939" y="9560085"/>
            <a:ext cx="785904"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r>
              <a:rPr lang="en-US" altLang="zh-CN"/>
              <a:t>Page </a:t>
            </a:r>
            <a:fld id="{E03D6019-6E9A-433C-BEAF-106EDE2EE5B7}" type="slidenum">
              <a:rPr lang="en-US" altLang="zh-CN"/>
              <a:pPr/>
              <a:t>‹#›</a:t>
            </a:fld>
            <a:endParaRPr lang="en-US" altLang="zh-CN"/>
          </a:p>
        </p:txBody>
      </p:sp>
      <p:sp>
        <p:nvSpPr>
          <p:cNvPr id="2056" name="Rectangle 8"/>
          <p:cNvSpPr>
            <a:spLocks noChangeArrowheads="1"/>
          </p:cNvSpPr>
          <p:nvPr/>
        </p:nvSpPr>
        <p:spPr bwMode="auto">
          <a:xfrm>
            <a:off x="709648" y="9560085"/>
            <a:ext cx="697197" cy="369332"/>
          </a:xfrm>
          <a:prstGeom prst="rect">
            <a:avLst/>
          </a:prstGeom>
          <a:noFill/>
          <a:ln w="9525">
            <a:noFill/>
            <a:miter lim="800000"/>
            <a:headEnd/>
            <a:tailEnd/>
          </a:ln>
          <a:effectLst/>
        </p:spPr>
        <p:txBody>
          <a:bodyPr lIns="0" tIns="0" rIns="0" bIns="0">
            <a:spAutoFit/>
          </a:bodyPr>
          <a:lstStyle/>
          <a:p>
            <a:r>
              <a:rPr lang="en-US" altLang="zh-CN"/>
              <a:t>Submission</a:t>
            </a:r>
          </a:p>
        </p:txBody>
      </p:sp>
      <p:sp>
        <p:nvSpPr>
          <p:cNvPr id="2057" name="Line 9"/>
          <p:cNvSpPr>
            <a:spLocks noChangeShapeType="1"/>
          </p:cNvSpPr>
          <p:nvPr/>
        </p:nvSpPr>
        <p:spPr bwMode="auto">
          <a:xfrm>
            <a:off x="709648" y="9558396"/>
            <a:ext cx="5378380"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
        <p:nvSpPr>
          <p:cNvPr id="2058" name="Line 10"/>
          <p:cNvSpPr>
            <a:spLocks noChangeShapeType="1"/>
          </p:cNvSpPr>
          <p:nvPr/>
        </p:nvSpPr>
        <p:spPr bwMode="auto">
          <a:xfrm>
            <a:off x="634948" y="315855"/>
            <a:ext cx="5527780"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Tree>
    <p:extLst>
      <p:ext uri="{BB962C8B-B14F-4D97-AF65-F5344CB8AC3E}">
        <p14:creationId xmlns:p14="http://schemas.microsoft.com/office/powerpoint/2010/main" val="593161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38213" y="746125"/>
            <a:ext cx="4921250" cy="3690938"/>
          </a:xfrm>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r>
              <a:rPr lang="en-US" altLang="zh-CN" smtClean="0"/>
              <a:t>doc.: IEEE 802.15-&lt;doc#&gt;</a:t>
            </a:r>
            <a:endParaRPr lang="en-US" altLang="zh-CN"/>
          </a:p>
        </p:txBody>
      </p:sp>
      <p:sp>
        <p:nvSpPr>
          <p:cNvPr id="5" name="날짜 개체 틀 4"/>
          <p:cNvSpPr>
            <a:spLocks noGrp="1"/>
          </p:cNvSpPr>
          <p:nvPr>
            <p:ph type="dt" idx="11"/>
          </p:nvPr>
        </p:nvSpPr>
        <p:spPr/>
        <p:txBody>
          <a:bodyPr/>
          <a:lstStyle/>
          <a:p>
            <a:r>
              <a:rPr lang="en-US" altLang="zh-CN" smtClean="0"/>
              <a:t>&lt;month year&gt;</a:t>
            </a:r>
            <a:endParaRPr lang="en-US" altLang="zh-CN"/>
          </a:p>
        </p:txBody>
      </p:sp>
      <p:sp>
        <p:nvSpPr>
          <p:cNvPr id="6" name="바닥글 개체 틀 5"/>
          <p:cNvSpPr>
            <a:spLocks noGrp="1"/>
          </p:cNvSpPr>
          <p:nvPr>
            <p:ph type="ftr" sz="quarter" idx="12"/>
          </p:nvPr>
        </p:nvSpPr>
        <p:spPr/>
        <p:txBody>
          <a:bodyPr/>
          <a:lstStyle/>
          <a:p>
            <a:pPr lvl="4"/>
            <a:r>
              <a:rPr lang="en-US" altLang="zh-CN" smtClean="0"/>
              <a:t>&lt;author&gt;, &lt;company&gt;</a:t>
            </a:r>
            <a:endParaRPr lang="en-US" altLang="zh-CN"/>
          </a:p>
        </p:txBody>
      </p:sp>
      <p:sp>
        <p:nvSpPr>
          <p:cNvPr id="7" name="슬라이드 번호 개체 틀 6"/>
          <p:cNvSpPr>
            <a:spLocks noGrp="1"/>
          </p:cNvSpPr>
          <p:nvPr>
            <p:ph type="sldNum" sz="quarter" idx="13"/>
          </p:nvPr>
        </p:nvSpPr>
        <p:spPr/>
        <p:txBody>
          <a:bodyPr/>
          <a:lstStyle/>
          <a:p>
            <a:r>
              <a:rPr lang="en-US" altLang="zh-CN" smtClean="0"/>
              <a:t>Page </a:t>
            </a:r>
            <a:fld id="{E03D6019-6E9A-433C-BEAF-106EDE2EE5B7}" type="slidenum">
              <a:rPr lang="en-US" altLang="zh-CN" smtClean="0"/>
              <a:pPr/>
              <a:t>1</a:t>
            </a:fld>
            <a:endParaRPr lang="en-US" altLang="zh-CN"/>
          </a:p>
        </p:txBody>
      </p:sp>
    </p:spTree>
    <p:extLst>
      <p:ext uri="{BB962C8B-B14F-4D97-AF65-F5344CB8AC3E}">
        <p14:creationId xmlns:p14="http://schemas.microsoft.com/office/powerpoint/2010/main" val="788902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r>
              <a:rPr lang="en-US" altLang="zh-CN" smtClean="0"/>
              <a:t>doc.: IEEE 802.15-&lt;doc#&gt;</a:t>
            </a:r>
            <a:endParaRPr lang="en-US" altLang="zh-CN"/>
          </a:p>
        </p:txBody>
      </p:sp>
      <p:sp>
        <p:nvSpPr>
          <p:cNvPr id="5" name="날짜 개체 틀 4"/>
          <p:cNvSpPr>
            <a:spLocks noGrp="1"/>
          </p:cNvSpPr>
          <p:nvPr>
            <p:ph type="dt" idx="11"/>
          </p:nvPr>
        </p:nvSpPr>
        <p:spPr/>
        <p:txBody>
          <a:bodyPr/>
          <a:lstStyle/>
          <a:p>
            <a:r>
              <a:rPr lang="en-US" altLang="zh-CN" smtClean="0"/>
              <a:t>&lt;month year&gt;</a:t>
            </a:r>
            <a:endParaRPr lang="en-US" altLang="zh-CN"/>
          </a:p>
        </p:txBody>
      </p:sp>
      <p:sp>
        <p:nvSpPr>
          <p:cNvPr id="6" name="바닥글 개체 틀 5"/>
          <p:cNvSpPr>
            <a:spLocks noGrp="1"/>
          </p:cNvSpPr>
          <p:nvPr>
            <p:ph type="ftr" sz="quarter" idx="12"/>
          </p:nvPr>
        </p:nvSpPr>
        <p:spPr/>
        <p:txBody>
          <a:bodyPr/>
          <a:lstStyle/>
          <a:p>
            <a:pPr lvl="4"/>
            <a:r>
              <a:rPr lang="en-US" altLang="zh-CN" smtClean="0"/>
              <a:t>&lt;author&gt;, &lt;company&gt;</a:t>
            </a:r>
            <a:endParaRPr lang="en-US" altLang="zh-CN"/>
          </a:p>
        </p:txBody>
      </p:sp>
      <p:sp>
        <p:nvSpPr>
          <p:cNvPr id="7" name="슬라이드 번호 개체 틀 6"/>
          <p:cNvSpPr>
            <a:spLocks noGrp="1"/>
          </p:cNvSpPr>
          <p:nvPr>
            <p:ph type="sldNum" sz="quarter" idx="13"/>
          </p:nvPr>
        </p:nvSpPr>
        <p:spPr/>
        <p:txBody>
          <a:bodyPr/>
          <a:lstStyle/>
          <a:p>
            <a:r>
              <a:rPr lang="en-US" altLang="zh-CN" smtClean="0"/>
              <a:t>Page </a:t>
            </a:r>
            <a:fld id="{E03D6019-6E9A-433C-BEAF-106EDE2EE5B7}" type="slidenum">
              <a:rPr lang="en-US" altLang="zh-CN" smtClean="0"/>
              <a:pPr/>
              <a:t>2</a:t>
            </a:fld>
            <a:endParaRPr lang="en-US" altLang="zh-CN"/>
          </a:p>
        </p:txBody>
      </p:sp>
    </p:spTree>
    <p:extLst>
      <p:ext uri="{BB962C8B-B14F-4D97-AF65-F5344CB8AC3E}">
        <p14:creationId xmlns:p14="http://schemas.microsoft.com/office/powerpoint/2010/main" val="1643555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85800" y="378281"/>
            <a:ext cx="1600200" cy="215444"/>
          </a:xfrm>
        </p:spPr>
        <p:txBody>
          <a:bodyPr/>
          <a:lstStyle>
            <a:lvl1pPr>
              <a:defRPr/>
            </a:lvl1pPr>
          </a:lstStyle>
          <a:p>
            <a:r>
              <a:rPr lang="en-US" altLang="ko-KR" smtClean="0"/>
              <a:t>May 2018</a:t>
            </a:r>
            <a:endParaRPr lang="en-US" altLang="zh-CN" dirty="0"/>
          </a:p>
        </p:txBody>
      </p:sp>
      <p:sp>
        <p:nvSpPr>
          <p:cNvPr id="4" name="灯片编号占位符 3"/>
          <p:cNvSpPr>
            <a:spLocks noGrp="1"/>
          </p:cNvSpPr>
          <p:nvPr>
            <p:ph type="sldNum" sz="quarter" idx="12"/>
          </p:nvPr>
        </p:nvSpPr>
        <p:spPr/>
        <p:txBody>
          <a:bodyPr/>
          <a:lstStyle>
            <a:lvl1pPr>
              <a:defRPr/>
            </a:lvl1pPr>
          </a:lstStyle>
          <a:p>
            <a:r>
              <a:rPr lang="en-US" altLang="zh-CN" dirty="0"/>
              <a:t>Slide </a:t>
            </a:r>
            <a:fld id="{76C0EB13-4677-48A4-A691-EDFD86E62D7A}" type="slidenum">
              <a:rPr lang="en-US" altLang="zh-CN"/>
              <a:pPr/>
              <a:t>‹#›</a:t>
            </a:fld>
            <a:endParaRPr lang="en-US" altLang="zh-CN" dirty="0"/>
          </a:p>
        </p:txBody>
      </p:sp>
      <p:sp>
        <p:nvSpPr>
          <p:cNvPr id="5" name="Rectangle 5"/>
          <p:cNvSpPr>
            <a:spLocks noGrp="1" noChangeArrowheads="1"/>
          </p:cNvSpPr>
          <p:nvPr>
            <p:ph type="ftr" sz="quarter" idx="3"/>
          </p:nvPr>
        </p:nvSpPr>
        <p:spPr bwMode="auto">
          <a:xfrm>
            <a:off x="54483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ea typeface="宋体" charset="-122"/>
              </a:defRPr>
            </a:lvl1pPr>
          </a:lstStyle>
          <a:p>
            <a:r>
              <a:rPr lang="en-US" altLang="zh-CN" dirty="0" smtClean="0"/>
              <a:t>Sang-</a:t>
            </a:r>
            <a:r>
              <a:rPr lang="en-US" altLang="zh-CN" dirty="0" err="1" smtClean="0"/>
              <a:t>Kyu</a:t>
            </a:r>
            <a:r>
              <a:rPr lang="en-US" altLang="zh-CN" dirty="0" smtClean="0"/>
              <a:t> Lim (ETRI)</a:t>
            </a:r>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378281"/>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ea typeface="宋体" charset="-122"/>
              </a:defRPr>
            </a:lvl1pPr>
          </a:lstStyle>
          <a:p>
            <a:r>
              <a:rPr lang="en-US" altLang="ko-KR" smtClean="0"/>
              <a:t>May 2018</a:t>
            </a:r>
            <a:endParaRPr lang="en-US" altLang="zh-CN" dirty="0"/>
          </a:p>
        </p:txBody>
      </p:sp>
      <p:sp>
        <p:nvSpPr>
          <p:cNvPr id="1029" name="Rectangle 5"/>
          <p:cNvSpPr>
            <a:spLocks noGrp="1" noChangeArrowheads="1"/>
          </p:cNvSpPr>
          <p:nvPr>
            <p:ph type="ftr" sz="quarter" idx="3"/>
          </p:nvPr>
        </p:nvSpPr>
        <p:spPr bwMode="auto">
          <a:xfrm>
            <a:off x="54483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ea typeface="宋体" charset="-122"/>
              </a:defRPr>
            </a:lvl1pPr>
          </a:lstStyle>
          <a:p>
            <a:r>
              <a:rPr lang="en-US" altLang="zh-CN" dirty="0" smtClean="0"/>
              <a:t>Sang-</a:t>
            </a:r>
            <a:r>
              <a:rPr lang="en-US" altLang="zh-CN" dirty="0" err="1" smtClean="0"/>
              <a:t>Kyu</a:t>
            </a:r>
            <a:r>
              <a:rPr lang="en-US" altLang="zh-CN" dirty="0" smtClean="0"/>
              <a:t> Lim (ETRI)</a:t>
            </a:r>
            <a:endParaRPr lang="en-US" altLang="zh-CN"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ea typeface="宋体" charset="-122"/>
              </a:defRPr>
            </a:lvl1pPr>
          </a:lstStyle>
          <a:p>
            <a:r>
              <a:rPr lang="en-US" altLang="zh-CN" dirty="0"/>
              <a:t>Slide </a:t>
            </a:r>
            <a:fld id="{4F86E66E-D9C0-4855-B6C9-2AB5A3396A65}" type="slidenum">
              <a:rPr lang="en-US" altLang="zh-CN"/>
              <a:pPr/>
              <a:t>‹#›</a:t>
            </a:fld>
            <a:endParaRPr lang="en-US" altLang="zh-CN" dirty="0"/>
          </a:p>
        </p:txBody>
      </p:sp>
      <p:sp>
        <p:nvSpPr>
          <p:cNvPr id="1031" name="Rectangle 7"/>
          <p:cNvSpPr>
            <a:spLocks noChangeArrowheads="1"/>
          </p:cNvSpPr>
          <p:nvPr/>
        </p:nvSpPr>
        <p:spPr bwMode="auto">
          <a:xfrm>
            <a:off x="3779912" y="424934"/>
            <a:ext cx="4678288" cy="184666"/>
          </a:xfrm>
          <a:prstGeom prst="rect">
            <a:avLst/>
          </a:prstGeom>
          <a:noFill/>
          <a:ln w="9525">
            <a:noFill/>
            <a:miter lim="800000"/>
            <a:headEnd/>
            <a:tailEnd/>
          </a:ln>
          <a:effectLst/>
        </p:spPr>
        <p:txBody>
          <a:bodyPr wrap="square" lIns="0" tIns="0" rIns="0" bIns="0" anchor="b">
            <a:spAutoFit/>
          </a:bodyPr>
          <a:lstStyle/>
          <a:p>
            <a:pPr lvl="4" algn="r"/>
            <a:r>
              <a:rPr lang="en-US" altLang="zh-CN" sz="1200" b="1" i="0" kern="1200" dirty="0" smtClean="0">
                <a:solidFill>
                  <a:schemeClr val="tx1"/>
                </a:solidFill>
                <a:latin typeface="Times New Roman" pitchFamily="18" charset="0"/>
                <a:ea typeface="+mn-ea"/>
                <a:cs typeface="+mn-cs"/>
              </a:rPr>
              <a:t>doc.:</a:t>
            </a:r>
            <a:r>
              <a:rPr lang="en-US" altLang="zh-CN" sz="1200" b="1" i="0" kern="1200" baseline="0" dirty="0" smtClean="0">
                <a:solidFill>
                  <a:schemeClr val="tx1"/>
                </a:solidFill>
                <a:latin typeface="Times New Roman" pitchFamily="18" charset="0"/>
                <a:ea typeface="+mn-ea"/>
                <a:cs typeface="+mn-cs"/>
              </a:rPr>
              <a:t> IEEE </a:t>
            </a:r>
            <a:r>
              <a:rPr lang="en-US" altLang="zh-CN" sz="1200" b="1" i="0" kern="1200" baseline="0" dirty="0" smtClean="0">
                <a:solidFill>
                  <a:schemeClr val="tx1"/>
                </a:solidFill>
                <a:latin typeface="Times New Roman" pitchFamily="18" charset="0"/>
                <a:ea typeface="+mn-ea"/>
                <a:cs typeface="+mn-cs"/>
              </a:rPr>
              <a:t>802.</a:t>
            </a:r>
            <a:r>
              <a:rPr lang="en-US" altLang="zh-CN" b="1" dirty="0" smtClean="0"/>
              <a:t>15-18-0235-00-0013</a:t>
            </a:r>
            <a:endParaRPr lang="en-US" altLang="zh-CN" sz="1400" b="1" dirty="0">
              <a:ea typeface="宋体" charset="-122"/>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r>
              <a:rPr lang="en-US" altLang="zh-CN" dirty="0">
                <a:ea typeface="宋体" charset="-122"/>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Tree>
  </p:cSld>
  <p:clrMap bg1="lt1" tx1="dk1" bg2="lt2" tx2="dk2" accent1="accent1" accent2="accent2" accent3="accent3" accent4="accent4" accent5="accent5" accent6="accent6" hlink="hlink" folHlink="folHlink"/>
  <p:sldLayoutIdLst>
    <p:sldLayoutId id="2147483655" r:id="rId1"/>
  </p:sldLayoutIdLst>
  <p:hf hdr="0"/>
  <p:txStyles>
    <p:titleStyle>
      <a:lvl1pPr algn="ctr" rtl="0" eaLnBrk="1" fontAlgn="base" hangingPunct="1">
        <a:spcBef>
          <a:spcPct val="0"/>
        </a:spcBef>
        <a:spcAft>
          <a:spcPct val="0"/>
        </a:spcAft>
        <a:defRPr sz="3600">
          <a:solidFill>
            <a:schemeClr val="tx1">
              <a:lumMod val="85000"/>
              <a:lumOff val="15000"/>
            </a:schemeClr>
          </a:solidFill>
          <a:latin typeface="Arial Unicode MS" pitchFamily="34" charset="-122"/>
          <a:ea typeface="Arial Unicode MS" pitchFamily="34" charset="-122"/>
          <a:cs typeface="Arial Unicode MS" pitchFamily="34" charset="-122"/>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lumMod val="85000"/>
              <a:lumOff val="15000"/>
            </a:schemeClr>
          </a:solidFill>
          <a:latin typeface="Arial Unicode MS" pitchFamily="34" charset="-122"/>
          <a:ea typeface="Arial Unicode MS" pitchFamily="34" charset="-122"/>
          <a:cs typeface="Arial Unicode MS" pitchFamily="34" charset="-122"/>
        </a:defRPr>
      </a:lvl1pPr>
      <a:lvl2pPr marL="742950" indent="-285750" algn="l" rtl="0" eaLnBrk="1" fontAlgn="base" hangingPunct="1">
        <a:spcBef>
          <a:spcPct val="20000"/>
        </a:spcBef>
        <a:spcAft>
          <a:spcPct val="0"/>
        </a:spcAft>
        <a:buChar char="–"/>
        <a:defRPr sz="2800">
          <a:solidFill>
            <a:schemeClr val="tx1">
              <a:lumMod val="85000"/>
              <a:lumOff val="15000"/>
            </a:schemeClr>
          </a:solidFill>
          <a:latin typeface="Arial Unicode MS" pitchFamily="34" charset="-122"/>
          <a:ea typeface="Arial Unicode MS" pitchFamily="34" charset="-122"/>
          <a:cs typeface="Arial Unicode MS" pitchFamily="34" charset="-122"/>
        </a:defRPr>
      </a:lvl2pPr>
      <a:lvl3pPr marL="1085850" indent="-228600" algn="l" rtl="0" eaLnBrk="1" fontAlgn="base" hangingPunct="1">
        <a:spcBef>
          <a:spcPct val="20000"/>
        </a:spcBef>
        <a:spcAft>
          <a:spcPct val="0"/>
        </a:spcAft>
        <a:buChar char="•"/>
        <a:defRPr sz="2400">
          <a:solidFill>
            <a:schemeClr val="tx1">
              <a:lumMod val="85000"/>
              <a:lumOff val="15000"/>
            </a:schemeClr>
          </a:solidFill>
          <a:latin typeface="Arial Unicode MS" pitchFamily="34" charset="-122"/>
          <a:ea typeface="Arial Unicode MS" pitchFamily="34" charset="-122"/>
          <a:cs typeface="Arial Unicode MS" pitchFamily="34" charset="-122"/>
        </a:defRPr>
      </a:lvl3pPr>
      <a:lvl4pPr marL="1428750" indent="-228600" algn="l" rtl="0" eaLnBrk="1" fontAlgn="base" hangingPunct="1">
        <a:spcBef>
          <a:spcPct val="20000"/>
        </a:spcBef>
        <a:spcAft>
          <a:spcPct val="0"/>
        </a:spcAft>
        <a:buChar char="–"/>
        <a:defRPr sz="2000">
          <a:solidFill>
            <a:schemeClr val="tx1">
              <a:lumMod val="85000"/>
              <a:lumOff val="15000"/>
            </a:schemeClr>
          </a:solidFill>
          <a:latin typeface="Arial Unicode MS" pitchFamily="34" charset="-122"/>
          <a:ea typeface="Arial Unicode MS" pitchFamily="34" charset="-122"/>
          <a:cs typeface="Arial Unicode MS" pitchFamily="34" charset="-122"/>
        </a:defRPr>
      </a:lvl4pPr>
      <a:lvl5pPr marL="1771650" indent="-228600" algn="l" rtl="0" eaLnBrk="1" fontAlgn="base" hangingPunct="1">
        <a:spcBef>
          <a:spcPct val="20000"/>
        </a:spcBef>
        <a:spcAft>
          <a:spcPct val="0"/>
        </a:spcAft>
        <a:buChar char="•"/>
        <a:defRPr sz="2000">
          <a:solidFill>
            <a:schemeClr val="tx1">
              <a:lumMod val="85000"/>
              <a:lumOff val="15000"/>
            </a:schemeClr>
          </a:solidFill>
          <a:latin typeface="Arial Unicode MS" pitchFamily="34" charset="-122"/>
          <a:ea typeface="Arial Unicode MS" pitchFamily="34" charset="-122"/>
          <a:cs typeface="Arial Unicode MS" pitchFamily="34" charset="-122"/>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May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a:t>
            </a:fld>
            <a:endParaRPr lang="en-US" altLang="zh-CN" dirty="0"/>
          </a:p>
        </p:txBody>
      </p:sp>
      <p:sp>
        <p:nvSpPr>
          <p:cNvPr id="4" name="바닥글 개체 틀 3"/>
          <p:cNvSpPr>
            <a:spLocks noGrp="1"/>
          </p:cNvSpPr>
          <p:nvPr>
            <p:ph type="ftr" sz="quarter" idx="3"/>
          </p:nvPr>
        </p:nvSpPr>
        <p:spPr/>
        <p:txBody>
          <a:bodyPr/>
          <a:lstStyle/>
          <a:p>
            <a:r>
              <a:rPr lang="en-US" altLang="zh-CN" dirty="0" smtClean="0"/>
              <a:t>Sang-</a:t>
            </a:r>
            <a:r>
              <a:rPr lang="en-US" altLang="zh-CN" dirty="0" err="1" smtClean="0"/>
              <a:t>Kyu</a:t>
            </a:r>
            <a:r>
              <a:rPr lang="en-US" altLang="zh-CN" dirty="0" smtClean="0"/>
              <a:t> Lim (ETRI)</a:t>
            </a:r>
            <a:endParaRPr lang="en-US" altLang="zh-CN" dirty="0"/>
          </a:p>
        </p:txBody>
      </p:sp>
      <p:sp>
        <p:nvSpPr>
          <p:cNvPr id="5" name="Rectangle 3"/>
          <p:cNvSpPr>
            <a:spLocks noChangeArrowheads="1"/>
          </p:cNvSpPr>
          <p:nvPr/>
        </p:nvSpPr>
        <p:spPr bwMode="auto">
          <a:xfrm>
            <a:off x="152400" y="609600"/>
            <a:ext cx="8991600" cy="4524315"/>
          </a:xfrm>
          <a:prstGeom prst="rect">
            <a:avLst/>
          </a:prstGeom>
          <a:noFill/>
          <a:ln w="12700">
            <a:noFill/>
            <a:miter lim="800000"/>
            <a:headEnd type="none" w="sm" len="sm"/>
            <a:tailEnd type="none" w="sm" len="sm"/>
          </a:ln>
          <a:effectLst/>
        </p:spPr>
        <p:txBody>
          <a:bodyPr>
            <a:spAutoFit/>
          </a:bodyPr>
          <a:lstStyle/>
          <a:p>
            <a:pPr algn="ctr"/>
            <a:r>
              <a:rPr lang="en-US" altLang="zh-CN" sz="1800" b="1" u="sng" dirty="0">
                <a:solidFill>
                  <a:schemeClr val="tx1">
                    <a:lumMod val="85000"/>
                    <a:lumOff val="15000"/>
                  </a:schemeClr>
                </a:solidFill>
                <a:effectLst>
                  <a:outerShdw blurRad="38100" dist="38100" dir="2700000" algn="tl">
                    <a:srgbClr val="C0C0C0"/>
                  </a:outerShdw>
                </a:effectLst>
                <a:ea typeface="宋体" charset="-122"/>
              </a:rPr>
              <a:t>Project: IEEE P802.15 Working Group for Wireless Personal Area Networks (WPANs)</a:t>
            </a:r>
            <a:endParaRPr lang="en-US" altLang="zh-CN" sz="1600" b="1" dirty="0">
              <a:solidFill>
                <a:schemeClr val="tx1">
                  <a:lumMod val="85000"/>
                  <a:lumOff val="15000"/>
                </a:schemeClr>
              </a:solidFill>
              <a:ea typeface="宋体" charset="-122"/>
            </a:endParaRPr>
          </a:p>
          <a:p>
            <a:endParaRPr lang="en-US" altLang="zh-CN" sz="1600" dirty="0">
              <a:solidFill>
                <a:schemeClr val="tx1">
                  <a:lumMod val="85000"/>
                  <a:lumOff val="15000"/>
                </a:schemeClr>
              </a:solidFill>
              <a:ea typeface="宋体" charset="-122"/>
            </a:endParaRPr>
          </a:p>
          <a:p>
            <a:r>
              <a:rPr lang="en-US" altLang="zh-CN" sz="1600" b="1" dirty="0">
                <a:solidFill>
                  <a:schemeClr val="tx1">
                    <a:lumMod val="85000"/>
                    <a:lumOff val="15000"/>
                  </a:schemeClr>
                </a:solidFill>
                <a:ea typeface="宋体" charset="-122"/>
              </a:rPr>
              <a:t>Submission Title:</a:t>
            </a:r>
            <a:r>
              <a:rPr lang="en-US" altLang="zh-CN" sz="1600" dirty="0">
                <a:solidFill>
                  <a:schemeClr val="tx1">
                    <a:lumMod val="85000"/>
                    <a:lumOff val="15000"/>
                  </a:schemeClr>
                </a:solidFill>
                <a:ea typeface="宋体" charset="-122"/>
              </a:rPr>
              <a:t> </a:t>
            </a:r>
            <a:r>
              <a:rPr lang="en-US" altLang="zh-CN" sz="1600" dirty="0">
                <a:solidFill>
                  <a:schemeClr val="tx1">
                    <a:lumMod val="85000"/>
                    <a:lumOff val="15000"/>
                  </a:schemeClr>
                </a:solidFill>
                <a:ea typeface="宋体" charset="-122"/>
              </a:rPr>
              <a:t>Reply to the </a:t>
            </a:r>
            <a:r>
              <a:rPr lang="en-US" altLang="zh-CN" sz="1600" dirty="0" smtClean="0">
                <a:solidFill>
                  <a:schemeClr val="tx1">
                    <a:lumMod val="85000"/>
                    <a:lumOff val="15000"/>
                  </a:schemeClr>
                </a:solidFill>
                <a:ea typeface="宋体" charset="-122"/>
              </a:rPr>
              <a:t>Comment on Simulation </a:t>
            </a:r>
            <a:r>
              <a:rPr lang="en-US" altLang="zh-CN" sz="1600" dirty="0">
                <a:solidFill>
                  <a:schemeClr val="tx1">
                    <a:lumMod val="85000"/>
                    <a:lumOff val="15000"/>
                  </a:schemeClr>
                </a:solidFill>
                <a:ea typeface="宋体" charset="-122"/>
              </a:rPr>
              <a:t>Results from </a:t>
            </a:r>
            <a:r>
              <a:rPr lang="en-US" altLang="zh-CN" sz="1600" dirty="0" smtClean="0">
                <a:solidFill>
                  <a:schemeClr val="tx1">
                    <a:lumMod val="85000"/>
                    <a:lumOff val="15000"/>
                  </a:schemeClr>
                </a:solidFill>
                <a:ea typeface="宋体" charset="-122"/>
              </a:rPr>
              <a:t>ETRI</a:t>
            </a:r>
            <a:r>
              <a:rPr lang="en-US" altLang="zh-CN" sz="1600" dirty="0" smtClean="0">
                <a:solidFill>
                  <a:schemeClr val="tx1">
                    <a:lumMod val="85000"/>
                    <a:lumOff val="15000"/>
                  </a:schemeClr>
                </a:solidFill>
                <a:ea typeface="宋体" charset="-122"/>
              </a:rPr>
              <a:t> </a:t>
            </a:r>
            <a:r>
              <a:rPr lang="en-US" altLang="zh-CN" sz="1600" dirty="0">
                <a:solidFill>
                  <a:schemeClr val="tx1">
                    <a:lumMod val="85000"/>
                    <a:lumOff val="15000"/>
                  </a:schemeClr>
                </a:solidFill>
                <a:ea typeface="宋体" charset="-122"/>
              </a:rPr>
              <a:t>	</a:t>
            </a:r>
          </a:p>
          <a:p>
            <a:r>
              <a:rPr lang="en-US" altLang="zh-CN" sz="1600" b="1" dirty="0">
                <a:solidFill>
                  <a:schemeClr val="tx1">
                    <a:lumMod val="85000"/>
                    <a:lumOff val="15000"/>
                  </a:schemeClr>
                </a:solidFill>
                <a:ea typeface="宋体" charset="-122"/>
              </a:rPr>
              <a:t>Date Submitted: </a:t>
            </a:r>
            <a:r>
              <a:rPr lang="en-US" altLang="zh-CN" sz="1600" b="1" dirty="0" smtClean="0">
                <a:solidFill>
                  <a:schemeClr val="tx1">
                    <a:lumMod val="85000"/>
                    <a:lumOff val="15000"/>
                  </a:schemeClr>
                </a:solidFill>
                <a:ea typeface="宋体" charset="-122"/>
              </a:rPr>
              <a:t>09</a:t>
            </a:r>
            <a:r>
              <a:rPr lang="en-US" altLang="zh-CN" sz="1600" dirty="0" smtClean="0">
                <a:solidFill>
                  <a:schemeClr val="tx1">
                    <a:lumMod val="85000"/>
                    <a:lumOff val="15000"/>
                  </a:schemeClr>
                </a:solidFill>
                <a:ea typeface="宋体" charset="-122"/>
              </a:rPr>
              <a:t> </a:t>
            </a:r>
            <a:r>
              <a:rPr lang="en-US" altLang="zh-CN" sz="1600" dirty="0" smtClean="0">
                <a:solidFill>
                  <a:schemeClr val="tx1">
                    <a:lumMod val="85000"/>
                    <a:lumOff val="15000"/>
                  </a:schemeClr>
                </a:solidFill>
                <a:ea typeface="宋体" charset="-122"/>
              </a:rPr>
              <a:t>May</a:t>
            </a:r>
            <a:r>
              <a:rPr lang="en-US" altLang="zh-CN" sz="1600" dirty="0" smtClean="0">
                <a:solidFill>
                  <a:schemeClr val="tx1">
                    <a:lumMod val="85000"/>
                    <a:lumOff val="15000"/>
                  </a:schemeClr>
                </a:solidFill>
                <a:ea typeface="宋体" charset="-122"/>
              </a:rPr>
              <a:t> </a:t>
            </a:r>
            <a:r>
              <a:rPr lang="en-US" altLang="zh-CN" sz="1600" dirty="0" smtClean="0">
                <a:solidFill>
                  <a:schemeClr val="tx1">
                    <a:lumMod val="85000"/>
                    <a:lumOff val="15000"/>
                  </a:schemeClr>
                </a:solidFill>
                <a:ea typeface="宋体" charset="-122"/>
              </a:rPr>
              <a:t>2018</a:t>
            </a:r>
            <a:r>
              <a:rPr lang="en-US" altLang="zh-CN" sz="1600" dirty="0">
                <a:solidFill>
                  <a:schemeClr val="tx1">
                    <a:lumMod val="85000"/>
                    <a:lumOff val="15000"/>
                  </a:schemeClr>
                </a:solidFill>
                <a:ea typeface="宋体" charset="-122"/>
              </a:rPr>
              <a:t>	</a:t>
            </a:r>
          </a:p>
          <a:p>
            <a:r>
              <a:rPr lang="en-US" altLang="zh-CN" sz="1600" b="1" dirty="0">
                <a:solidFill>
                  <a:schemeClr val="tx1">
                    <a:lumMod val="85000"/>
                    <a:lumOff val="15000"/>
                  </a:schemeClr>
                </a:solidFill>
                <a:ea typeface="宋体" charset="-122"/>
              </a:rPr>
              <a:t>Source:</a:t>
            </a:r>
            <a:r>
              <a:rPr lang="en-US" altLang="zh-CN" sz="1600" dirty="0">
                <a:solidFill>
                  <a:schemeClr val="tx1">
                    <a:lumMod val="85000"/>
                    <a:lumOff val="15000"/>
                  </a:schemeClr>
                </a:solidFill>
                <a:ea typeface="宋体" charset="-122"/>
              </a:rPr>
              <a:t> </a:t>
            </a:r>
            <a:r>
              <a:rPr lang="en-US" altLang="zh-CN" sz="1600" dirty="0" smtClean="0">
                <a:solidFill>
                  <a:schemeClr val="tx1">
                    <a:lumMod val="85000"/>
                    <a:lumOff val="15000"/>
                  </a:schemeClr>
                </a:solidFill>
                <a:ea typeface="宋体" charset="-122"/>
              </a:rPr>
              <a:t>Sang-Kyu Lim, </a:t>
            </a:r>
            <a:r>
              <a:rPr lang="en-US" altLang="zh-CN" sz="1600" dirty="0" err="1">
                <a:solidFill>
                  <a:schemeClr val="tx1">
                    <a:lumMod val="85000"/>
                    <a:lumOff val="15000"/>
                  </a:schemeClr>
                </a:solidFill>
                <a:ea typeface="宋体" charset="-122"/>
              </a:rPr>
              <a:t>Jin</a:t>
            </a:r>
            <a:r>
              <a:rPr lang="en-US" altLang="zh-CN" sz="1600" dirty="0">
                <a:solidFill>
                  <a:schemeClr val="tx1">
                    <a:lumMod val="85000"/>
                    <a:lumOff val="15000"/>
                  </a:schemeClr>
                </a:solidFill>
                <a:ea typeface="宋体" charset="-122"/>
              </a:rPr>
              <a:t>-Doo </a:t>
            </a:r>
            <a:r>
              <a:rPr lang="en-US" altLang="zh-CN" sz="1600" dirty="0" err="1">
                <a:solidFill>
                  <a:schemeClr val="tx1">
                    <a:lumMod val="85000"/>
                    <a:lumOff val="15000"/>
                  </a:schemeClr>
                </a:solidFill>
                <a:ea typeface="宋体" charset="-122"/>
              </a:rPr>
              <a:t>Jeong</a:t>
            </a:r>
            <a:r>
              <a:rPr lang="en-US" altLang="zh-CN" sz="1600" dirty="0">
                <a:solidFill>
                  <a:schemeClr val="tx1">
                    <a:lumMod val="85000"/>
                    <a:lumOff val="15000"/>
                  </a:schemeClr>
                </a:solidFill>
                <a:ea typeface="宋体" charset="-122"/>
              </a:rPr>
              <a:t>, Il </a:t>
            </a:r>
            <a:r>
              <a:rPr lang="en-US" altLang="zh-CN" sz="1600" dirty="0" smtClean="0">
                <a:solidFill>
                  <a:schemeClr val="tx1">
                    <a:lumMod val="85000"/>
                    <a:lumOff val="15000"/>
                  </a:schemeClr>
                </a:solidFill>
                <a:ea typeface="宋体" charset="-122"/>
              </a:rPr>
              <a:t>Soon Jang, Tae-</a:t>
            </a:r>
            <a:r>
              <a:rPr lang="en-US" altLang="zh-CN" sz="1600" dirty="0" err="1" smtClean="0">
                <a:solidFill>
                  <a:schemeClr val="tx1">
                    <a:lumMod val="85000"/>
                    <a:lumOff val="15000"/>
                  </a:schemeClr>
                </a:solidFill>
                <a:ea typeface="宋体" charset="-122"/>
              </a:rPr>
              <a:t>Gyu</a:t>
            </a:r>
            <a:r>
              <a:rPr lang="en-US" altLang="zh-CN" sz="1600" dirty="0" smtClean="0">
                <a:solidFill>
                  <a:schemeClr val="tx1">
                    <a:lumMod val="85000"/>
                    <a:lumOff val="15000"/>
                  </a:schemeClr>
                </a:solidFill>
                <a:ea typeface="宋体" charset="-122"/>
              </a:rPr>
              <a:t> Kang [ETRI]</a:t>
            </a:r>
          </a:p>
          <a:p>
            <a:r>
              <a:rPr lang="en-US" altLang="zh-CN" sz="1600" dirty="0" smtClean="0">
                <a:solidFill>
                  <a:schemeClr val="tx1">
                    <a:lumMod val="85000"/>
                    <a:lumOff val="15000"/>
                  </a:schemeClr>
                </a:solidFill>
                <a:ea typeface="宋体" charset="-122"/>
              </a:rPr>
              <a:t>Address: 218 </a:t>
            </a:r>
            <a:r>
              <a:rPr lang="en-US" altLang="zh-CN" sz="1600" dirty="0" err="1" smtClean="0">
                <a:solidFill>
                  <a:schemeClr val="tx1">
                    <a:lumMod val="85000"/>
                    <a:lumOff val="15000"/>
                  </a:schemeClr>
                </a:solidFill>
                <a:ea typeface="宋体" charset="-122"/>
              </a:rPr>
              <a:t>Gajeong-ro</a:t>
            </a:r>
            <a:r>
              <a:rPr lang="en-US" altLang="zh-CN" sz="1600" dirty="0" smtClean="0">
                <a:solidFill>
                  <a:schemeClr val="tx1">
                    <a:lumMod val="85000"/>
                    <a:lumOff val="15000"/>
                  </a:schemeClr>
                </a:solidFill>
                <a:ea typeface="宋体" charset="-122"/>
              </a:rPr>
              <a:t>, </a:t>
            </a:r>
            <a:r>
              <a:rPr lang="en-US" altLang="zh-CN" sz="1600" dirty="0" err="1" smtClean="0">
                <a:solidFill>
                  <a:schemeClr val="tx1">
                    <a:lumMod val="85000"/>
                    <a:lumOff val="15000"/>
                  </a:schemeClr>
                </a:solidFill>
                <a:ea typeface="宋体" charset="-122"/>
              </a:rPr>
              <a:t>Yuseong-gu</a:t>
            </a:r>
            <a:r>
              <a:rPr lang="en-US" altLang="zh-CN" sz="1600" dirty="0" smtClean="0">
                <a:solidFill>
                  <a:schemeClr val="tx1">
                    <a:lumMod val="85000"/>
                    <a:lumOff val="15000"/>
                  </a:schemeClr>
                </a:solidFill>
                <a:ea typeface="宋体" charset="-122"/>
              </a:rPr>
              <a:t>, Daejeon, 34129, Korea</a:t>
            </a:r>
          </a:p>
          <a:p>
            <a:r>
              <a:rPr lang="en-US" altLang="zh-CN" sz="1600" dirty="0" smtClean="0">
                <a:solidFill>
                  <a:schemeClr val="tx1">
                    <a:lumMod val="85000"/>
                    <a:lumOff val="15000"/>
                  </a:schemeClr>
                </a:solidFill>
                <a:ea typeface="宋体" charset="-122"/>
              </a:rPr>
              <a:t>Voice:[+82-42</a:t>
            </a:r>
            <a:r>
              <a:rPr lang="en-US" altLang="ko-KR" sz="1600" dirty="0" smtClean="0">
                <a:solidFill>
                  <a:schemeClr val="tx1">
                    <a:lumMod val="85000"/>
                    <a:lumOff val="15000"/>
                  </a:schemeClr>
                </a:solidFill>
                <a:ea typeface="굴림" pitchFamily="50" charset="-127"/>
              </a:rPr>
              <a:t>-860-1573</a:t>
            </a:r>
            <a:r>
              <a:rPr lang="en-US" altLang="zh-CN" sz="1600" dirty="0" smtClean="0">
                <a:solidFill>
                  <a:schemeClr val="tx1">
                    <a:lumMod val="85000"/>
                    <a:lumOff val="15000"/>
                  </a:schemeClr>
                </a:solidFill>
                <a:ea typeface="宋体" charset="-122"/>
              </a:rPr>
              <a:t>], </a:t>
            </a:r>
            <a:r>
              <a:rPr lang="en-US" altLang="zh-CN" sz="1600" dirty="0">
                <a:solidFill>
                  <a:schemeClr val="tx1">
                    <a:lumMod val="85000"/>
                    <a:lumOff val="15000"/>
                  </a:schemeClr>
                </a:solidFill>
                <a:ea typeface="宋体" charset="-122"/>
              </a:rPr>
              <a:t>FAX: </a:t>
            </a:r>
            <a:r>
              <a:rPr lang="en-US" altLang="zh-CN" sz="1600" dirty="0" smtClean="0">
                <a:solidFill>
                  <a:schemeClr val="tx1">
                    <a:lumMod val="85000"/>
                    <a:lumOff val="15000"/>
                  </a:schemeClr>
                </a:solidFill>
                <a:ea typeface="宋体" charset="-122"/>
              </a:rPr>
              <a:t>[</a:t>
            </a:r>
            <a:r>
              <a:rPr lang="en-US" altLang="ko-KR" sz="1600" dirty="0" smtClean="0">
                <a:solidFill>
                  <a:schemeClr val="tx1">
                    <a:lumMod val="85000"/>
                    <a:lumOff val="15000"/>
                  </a:schemeClr>
                </a:solidFill>
                <a:ea typeface="굴림" pitchFamily="50" charset="-127"/>
              </a:rPr>
              <a:t>+82-42-860-5218</a:t>
            </a:r>
            <a:r>
              <a:rPr lang="en-US" altLang="zh-CN" sz="1600" dirty="0" smtClean="0">
                <a:solidFill>
                  <a:schemeClr val="tx1">
                    <a:lumMod val="85000"/>
                    <a:lumOff val="15000"/>
                  </a:schemeClr>
                </a:solidFill>
                <a:ea typeface="宋体" charset="-122"/>
              </a:rPr>
              <a:t>], </a:t>
            </a:r>
            <a:r>
              <a:rPr lang="en-US" altLang="zh-CN" sz="1600" dirty="0">
                <a:solidFill>
                  <a:schemeClr val="tx1">
                    <a:lumMod val="85000"/>
                    <a:lumOff val="15000"/>
                  </a:schemeClr>
                </a:solidFill>
                <a:ea typeface="宋体" charset="-122"/>
              </a:rPr>
              <a:t>E-Mail</a:t>
            </a:r>
            <a:r>
              <a:rPr lang="en-US" altLang="zh-CN" sz="1600" dirty="0" smtClean="0">
                <a:solidFill>
                  <a:schemeClr val="tx1">
                    <a:lumMod val="85000"/>
                    <a:lumOff val="15000"/>
                  </a:schemeClr>
                </a:solidFill>
                <a:ea typeface="宋体" charset="-122"/>
              </a:rPr>
              <a:t>:[sklim</a:t>
            </a:r>
            <a:r>
              <a:rPr lang="en-US" altLang="ko-KR" sz="1600" dirty="0" smtClean="0">
                <a:solidFill>
                  <a:schemeClr val="tx1">
                    <a:lumMod val="85000"/>
                    <a:lumOff val="15000"/>
                  </a:schemeClr>
                </a:solidFill>
                <a:ea typeface="굴림" pitchFamily="50" charset="-127"/>
              </a:rPr>
              <a:t>@etri.re.kr</a:t>
            </a:r>
            <a:r>
              <a:rPr lang="en-US" altLang="zh-CN" sz="1600" dirty="0" smtClean="0">
                <a:solidFill>
                  <a:schemeClr val="tx1">
                    <a:lumMod val="85000"/>
                    <a:lumOff val="15000"/>
                  </a:schemeClr>
                </a:solidFill>
                <a:ea typeface="宋体" charset="-122"/>
              </a:rPr>
              <a:t>]</a:t>
            </a:r>
            <a:r>
              <a:rPr lang="en-US" altLang="zh-CN" sz="1600" dirty="0">
                <a:solidFill>
                  <a:schemeClr val="tx1">
                    <a:lumMod val="85000"/>
                    <a:lumOff val="15000"/>
                  </a:schemeClr>
                </a:solidFill>
                <a:ea typeface="宋体" charset="-122"/>
              </a:rPr>
              <a:t>	</a:t>
            </a:r>
          </a:p>
          <a:p>
            <a:pPr>
              <a:spcBef>
                <a:spcPts val="600"/>
              </a:spcBef>
              <a:spcAft>
                <a:spcPts val="600"/>
              </a:spcAft>
            </a:pPr>
            <a:r>
              <a:rPr lang="en-US" altLang="zh-CN" sz="1600" b="1" dirty="0">
                <a:solidFill>
                  <a:schemeClr val="tx1">
                    <a:lumMod val="85000"/>
                    <a:lumOff val="15000"/>
                  </a:schemeClr>
                </a:solidFill>
                <a:ea typeface="宋体" charset="-122"/>
              </a:rPr>
              <a:t>Re</a:t>
            </a:r>
            <a:r>
              <a:rPr lang="en-US" altLang="zh-CN" sz="1600" b="1" dirty="0" smtClean="0">
                <a:solidFill>
                  <a:schemeClr val="tx1">
                    <a:lumMod val="85000"/>
                    <a:lumOff val="15000"/>
                  </a:schemeClr>
                </a:solidFill>
                <a:ea typeface="宋体" charset="-122"/>
              </a:rPr>
              <a:t>:</a:t>
            </a:r>
            <a:endParaRPr lang="en-US" altLang="zh-CN" sz="1600" dirty="0">
              <a:solidFill>
                <a:schemeClr val="tx1">
                  <a:lumMod val="85000"/>
                  <a:lumOff val="15000"/>
                </a:schemeClr>
              </a:solidFill>
              <a:ea typeface="宋体" charset="-122"/>
            </a:endParaRPr>
          </a:p>
          <a:p>
            <a:pPr>
              <a:spcBef>
                <a:spcPts val="600"/>
              </a:spcBef>
              <a:spcAft>
                <a:spcPts val="600"/>
              </a:spcAft>
            </a:pPr>
            <a:r>
              <a:rPr lang="en-US" altLang="zh-CN" sz="1600" b="1" dirty="0" smtClean="0">
                <a:solidFill>
                  <a:schemeClr val="tx1">
                    <a:lumMod val="85000"/>
                    <a:lumOff val="15000"/>
                  </a:schemeClr>
                </a:solidFill>
                <a:ea typeface="宋体" charset="-122"/>
              </a:rPr>
              <a:t>Abstract</a:t>
            </a:r>
            <a:r>
              <a:rPr lang="en-US" altLang="zh-CN" sz="1600" b="1" dirty="0">
                <a:solidFill>
                  <a:schemeClr val="tx1">
                    <a:lumMod val="85000"/>
                    <a:lumOff val="15000"/>
                  </a:schemeClr>
                </a:solidFill>
                <a:ea typeface="宋体" charset="-122"/>
              </a:rPr>
              <a:t>:</a:t>
            </a:r>
            <a:r>
              <a:rPr lang="en-US" altLang="zh-CN" sz="1600" dirty="0">
                <a:solidFill>
                  <a:schemeClr val="tx1">
                    <a:lumMod val="85000"/>
                    <a:lumOff val="15000"/>
                  </a:schemeClr>
                </a:solidFill>
                <a:ea typeface="宋体" charset="-122"/>
              </a:rPr>
              <a:t>	 </a:t>
            </a:r>
            <a:r>
              <a:rPr lang="en-US" altLang="zh-CN" sz="1600" dirty="0" smtClean="0">
                <a:solidFill>
                  <a:schemeClr val="tx1">
                    <a:lumMod val="85000"/>
                    <a:lumOff val="15000"/>
                  </a:schemeClr>
                </a:solidFill>
                <a:ea typeface="宋体" charset="-122"/>
              </a:rPr>
              <a:t>This document provides the </a:t>
            </a:r>
            <a:r>
              <a:rPr lang="en-US" altLang="zh-CN" sz="1600" dirty="0" smtClean="0">
                <a:solidFill>
                  <a:schemeClr val="tx1">
                    <a:lumMod val="85000"/>
                    <a:lumOff val="15000"/>
                  </a:schemeClr>
                </a:solidFill>
                <a:ea typeface="宋体" charset="-122"/>
              </a:rPr>
              <a:t>answer to the comment on the simulation results from ETRI.  </a:t>
            </a:r>
            <a:endParaRPr lang="en-US" altLang="zh-CN" sz="1600" dirty="0">
              <a:solidFill>
                <a:schemeClr val="tx1">
                  <a:lumMod val="85000"/>
                  <a:lumOff val="15000"/>
                </a:schemeClr>
              </a:solidFill>
              <a:ea typeface="宋体" charset="-122"/>
            </a:endParaRPr>
          </a:p>
          <a:p>
            <a:pPr>
              <a:spcBef>
                <a:spcPts val="600"/>
              </a:spcBef>
              <a:spcAft>
                <a:spcPts val="600"/>
              </a:spcAft>
            </a:pPr>
            <a:r>
              <a:rPr lang="en-US" altLang="zh-CN" sz="1600" b="1" dirty="0">
                <a:solidFill>
                  <a:schemeClr val="tx1">
                    <a:lumMod val="85000"/>
                    <a:lumOff val="15000"/>
                  </a:schemeClr>
                </a:solidFill>
                <a:ea typeface="宋体" charset="-122"/>
              </a:rPr>
              <a:t>Purpose:</a:t>
            </a:r>
            <a:r>
              <a:rPr lang="en-US" altLang="zh-CN" sz="1600" dirty="0">
                <a:solidFill>
                  <a:schemeClr val="tx1">
                    <a:lumMod val="85000"/>
                    <a:lumOff val="15000"/>
                  </a:schemeClr>
                </a:solidFill>
                <a:ea typeface="宋体" charset="-122"/>
              </a:rPr>
              <a:t>	</a:t>
            </a:r>
            <a:r>
              <a:rPr lang="en-US" altLang="ko-KR" sz="1600" dirty="0" smtClean="0">
                <a:solidFill>
                  <a:schemeClr val="tx1">
                    <a:lumMod val="85000"/>
                    <a:lumOff val="15000"/>
                  </a:schemeClr>
                </a:solidFill>
                <a:ea typeface="굴림" pitchFamily="50" charset="-127"/>
              </a:rPr>
              <a:t>Contribution to IEEE 802.15.13</a:t>
            </a:r>
            <a:endParaRPr lang="en-US" altLang="zh-CN" sz="1600" dirty="0">
              <a:solidFill>
                <a:schemeClr val="tx1">
                  <a:lumMod val="85000"/>
                  <a:lumOff val="15000"/>
                </a:schemeClr>
              </a:solidFill>
              <a:ea typeface="宋体" charset="-122"/>
            </a:endParaRPr>
          </a:p>
          <a:p>
            <a:r>
              <a:rPr lang="en-US" altLang="zh-CN" sz="1600" b="1" dirty="0">
                <a:solidFill>
                  <a:schemeClr val="tx1">
                    <a:lumMod val="85000"/>
                    <a:lumOff val="15000"/>
                  </a:schemeClr>
                </a:solidFill>
                <a:ea typeface="宋体" charset="-122"/>
              </a:rPr>
              <a:t>Notice:</a:t>
            </a:r>
            <a:r>
              <a:rPr lang="en-US" altLang="zh-CN" sz="1600" dirty="0">
                <a:solidFill>
                  <a:schemeClr val="tx1">
                    <a:lumMod val="85000"/>
                    <a:lumOff val="15000"/>
                  </a:schemeClr>
                </a:solidFill>
                <a:ea typeface="宋体" charset="-122"/>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zh-CN" sz="1600" b="1" dirty="0">
                <a:solidFill>
                  <a:schemeClr val="tx1">
                    <a:lumMod val="85000"/>
                    <a:lumOff val="15000"/>
                  </a:schemeClr>
                </a:solidFill>
                <a:ea typeface="宋体" charset="-122"/>
              </a:rPr>
              <a:t>Release:</a:t>
            </a:r>
            <a:r>
              <a:rPr lang="en-US" altLang="zh-CN" sz="1600" dirty="0">
                <a:solidFill>
                  <a:schemeClr val="tx1">
                    <a:lumMod val="85000"/>
                    <a:lumOff val="15000"/>
                  </a:schemeClr>
                </a:solidFill>
                <a:ea typeface="宋体" charset="-122"/>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1146129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May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10</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Answer to the Comment</a:t>
            </a:r>
            <a:r>
              <a:rPr lang="ko-KR" altLang="en-US" sz="3600" b="1" dirty="0" smtClean="0">
                <a:latin typeface="+mj-ea"/>
                <a:ea typeface="+mj-ea"/>
                <a:cs typeface="Arial" panose="020B0604020202020204" pitchFamily="34" charset="0"/>
              </a:rPr>
              <a:t> </a:t>
            </a:r>
            <a:endParaRPr lang="ko-KR" altLang="en-US" sz="3600" b="1" dirty="0">
              <a:latin typeface="+mj-ea"/>
              <a:ea typeface="+mj-ea"/>
              <a:cs typeface="Arial" panose="020B0604020202020204" pitchFamily="34" charset="0"/>
            </a:endParaRPr>
          </a:p>
        </p:txBody>
      </p:sp>
      <p:sp>
        <p:nvSpPr>
          <p:cNvPr id="9" name="Rectangle 3"/>
          <p:cNvSpPr>
            <a:spLocks noChangeArrowheads="1"/>
          </p:cNvSpPr>
          <p:nvPr/>
        </p:nvSpPr>
        <p:spPr bwMode="auto">
          <a:xfrm>
            <a:off x="203041" y="5927634"/>
            <a:ext cx="8940959" cy="453694"/>
          </a:xfrm>
          <a:prstGeom prst="rect">
            <a:avLst/>
          </a:prstGeom>
          <a:noFill/>
          <a:ln w="12700">
            <a:noFill/>
            <a:miter lim="800000"/>
            <a:headEnd type="none" w="sm" len="sm"/>
            <a:tailEnd type="none" w="sm" len="sm"/>
          </a:ln>
        </p:spPr>
        <p:txBody>
          <a:bodyPr/>
          <a:lstStyle/>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1600" dirty="0" smtClean="0">
                <a:solidFill>
                  <a:srgbClr val="000000"/>
                </a:solidFill>
              </a:rPr>
              <a:t>Reference: </a:t>
            </a:r>
            <a:r>
              <a:rPr lang="en-US" altLang="ko-KR" sz="1600" dirty="0">
                <a:solidFill>
                  <a:srgbClr val="000000"/>
                </a:solidFill>
              </a:rPr>
              <a:t>Bernard </a:t>
            </a:r>
            <a:r>
              <a:rPr lang="en-US" altLang="ko-KR" sz="1600" dirty="0" err="1">
                <a:solidFill>
                  <a:srgbClr val="000000"/>
                </a:solidFill>
              </a:rPr>
              <a:t>Sklar</a:t>
            </a:r>
            <a:r>
              <a:rPr lang="en-US" altLang="ko-KR" sz="1600" dirty="0">
                <a:solidFill>
                  <a:srgbClr val="000000"/>
                </a:solidFill>
              </a:rPr>
              <a:t>, “Digital Communications: Fundamentals and Applications,” Prentice Hall PTR, 2nd Edition, New Jersey, 2001</a:t>
            </a:r>
            <a:r>
              <a:rPr lang="en-US" altLang="ko-KR" sz="1600" dirty="0" smtClean="0">
                <a:solidFill>
                  <a:srgbClr val="000000"/>
                </a:solidFill>
              </a:rPr>
              <a:t>.</a:t>
            </a:r>
            <a:endParaRPr lang="en-US" altLang="ko-KR" sz="1600" dirty="0">
              <a:solidFill>
                <a:srgbClr val="000000"/>
              </a:solidFill>
            </a:endParaRPr>
          </a:p>
        </p:txBody>
      </p:sp>
      <p:pic>
        <p:nvPicPr>
          <p:cNvPr id="23" name="그림 22"/>
          <p:cNvPicPr>
            <a:picLocks noChangeAspect="1"/>
          </p:cNvPicPr>
          <p:nvPr/>
        </p:nvPicPr>
        <p:blipFill>
          <a:blip r:embed="rId2"/>
          <a:stretch>
            <a:fillRect/>
          </a:stretch>
        </p:blipFill>
        <p:spPr>
          <a:xfrm>
            <a:off x="1893992" y="1451791"/>
            <a:ext cx="5126280" cy="4484498"/>
          </a:xfrm>
          <a:prstGeom prst="rect">
            <a:avLst/>
          </a:prstGeom>
        </p:spPr>
      </p:pic>
    </p:spTree>
    <p:extLst>
      <p:ext uri="{BB962C8B-B14F-4D97-AF65-F5344CB8AC3E}">
        <p14:creationId xmlns:p14="http://schemas.microsoft.com/office/powerpoint/2010/main" val="918589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May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2</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TextBox 4"/>
          <p:cNvSpPr txBox="1"/>
          <p:nvPr/>
        </p:nvSpPr>
        <p:spPr>
          <a:xfrm>
            <a:off x="729557" y="1415438"/>
            <a:ext cx="7690246" cy="1938992"/>
          </a:xfrm>
          <a:prstGeom prst="rect">
            <a:avLst/>
          </a:prstGeom>
          <a:noFill/>
        </p:spPr>
        <p:txBody>
          <a:bodyPr wrap="none" rtlCol="0">
            <a:spAutoFit/>
          </a:bodyPr>
          <a:lstStyle/>
          <a:p>
            <a:pPr algn="ctr">
              <a:lnSpc>
                <a:spcPct val="150000"/>
              </a:lnSpc>
            </a:pPr>
            <a:r>
              <a:rPr lang="en-US" altLang="ko-KR" sz="4000" b="1" dirty="0" smtClean="0"/>
              <a:t>Reply to the Comment</a:t>
            </a:r>
          </a:p>
          <a:p>
            <a:pPr algn="ctr">
              <a:lnSpc>
                <a:spcPct val="150000"/>
              </a:lnSpc>
            </a:pPr>
            <a:r>
              <a:rPr lang="en-US" altLang="ko-KR" sz="4000" b="1" dirty="0" smtClean="0"/>
              <a:t>on </a:t>
            </a:r>
            <a:r>
              <a:rPr lang="en-US" altLang="ko-KR" sz="4000" b="1" dirty="0" smtClean="0"/>
              <a:t>Simulation </a:t>
            </a:r>
            <a:r>
              <a:rPr lang="en-US" altLang="ko-KR" sz="4000" b="1" dirty="0" smtClean="0"/>
              <a:t>Results from ETRI </a:t>
            </a:r>
          </a:p>
        </p:txBody>
      </p:sp>
      <p:sp>
        <p:nvSpPr>
          <p:cNvPr id="6" name="TextBox 5"/>
          <p:cNvSpPr txBox="1"/>
          <p:nvPr/>
        </p:nvSpPr>
        <p:spPr>
          <a:xfrm>
            <a:off x="179512" y="4221088"/>
            <a:ext cx="8784976" cy="646331"/>
          </a:xfrm>
          <a:prstGeom prst="rect">
            <a:avLst/>
          </a:prstGeom>
          <a:noFill/>
        </p:spPr>
        <p:txBody>
          <a:bodyPr wrap="square" rtlCol="0">
            <a:spAutoFit/>
          </a:bodyPr>
          <a:lstStyle/>
          <a:p>
            <a:pPr algn="ctr">
              <a:lnSpc>
                <a:spcPct val="150000"/>
              </a:lnSpc>
            </a:pPr>
            <a:r>
              <a:rPr lang="en-US" altLang="ko-KR" sz="2400" dirty="0" smtClean="0"/>
              <a:t>Sang-Kyu Lim, </a:t>
            </a:r>
            <a:r>
              <a:rPr lang="en-US" altLang="ko-KR" sz="2400" dirty="0" err="1"/>
              <a:t>Jin</a:t>
            </a:r>
            <a:r>
              <a:rPr lang="en-US" altLang="ko-KR" sz="2400" dirty="0"/>
              <a:t>-Doo </a:t>
            </a:r>
            <a:r>
              <a:rPr lang="en-US" altLang="ko-KR" sz="2400" dirty="0" err="1"/>
              <a:t>Jeong</a:t>
            </a:r>
            <a:r>
              <a:rPr lang="en-US" altLang="ko-KR" sz="2400" dirty="0"/>
              <a:t>, Il </a:t>
            </a:r>
            <a:r>
              <a:rPr lang="en-US" altLang="ko-KR" sz="2400" dirty="0" smtClean="0"/>
              <a:t>Soon Jang, Tae-</a:t>
            </a:r>
            <a:r>
              <a:rPr lang="en-US" altLang="ko-KR" sz="2400" dirty="0" err="1" smtClean="0"/>
              <a:t>Gyu</a:t>
            </a:r>
            <a:r>
              <a:rPr lang="en-US" altLang="ko-KR" sz="2400" dirty="0" smtClean="0"/>
              <a:t> Kang [ETRI]</a:t>
            </a:r>
          </a:p>
        </p:txBody>
      </p:sp>
    </p:spTree>
    <p:extLst>
      <p:ext uri="{BB962C8B-B14F-4D97-AF65-F5344CB8AC3E}">
        <p14:creationId xmlns:p14="http://schemas.microsoft.com/office/powerpoint/2010/main" val="2893900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1943"/>
            <a:ext cx="9143999" cy="4583899"/>
          </a:xfrm>
          <a:prstGeom prst="rect">
            <a:avLst/>
          </a:prstGeom>
        </p:spPr>
      </p:pic>
      <p:sp>
        <p:nvSpPr>
          <p:cNvPr id="2" name="날짜 개체 틀 1"/>
          <p:cNvSpPr>
            <a:spLocks noGrp="1"/>
          </p:cNvSpPr>
          <p:nvPr>
            <p:ph type="dt" sz="half" idx="10"/>
          </p:nvPr>
        </p:nvSpPr>
        <p:spPr/>
        <p:txBody>
          <a:bodyPr/>
          <a:lstStyle/>
          <a:p>
            <a:r>
              <a:rPr lang="en-US" altLang="ko-KR" smtClean="0"/>
              <a:t>May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3</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a:t>
            </a:r>
            <a:r>
              <a:rPr lang="en-US" altLang="ko-KR" sz="3600" b="1" dirty="0">
                <a:latin typeface="+mj-ea"/>
                <a:cs typeface="Arial" panose="020B0604020202020204" pitchFamily="34" charset="0"/>
              </a:rPr>
              <a:t>D3 in </a:t>
            </a:r>
            <a:r>
              <a:rPr lang="en-US" altLang="ko-KR" sz="3600" b="1" dirty="0" smtClean="0">
                <a:latin typeface="+mj-ea"/>
                <a:cs typeface="Arial" panose="020B0604020202020204" pitchFamily="34" charset="0"/>
              </a:rPr>
              <a:t>S3</a:t>
            </a:r>
            <a:r>
              <a:rPr lang="en-US" altLang="ko-KR" sz="3600" b="1" dirty="0" smtClean="0">
                <a:latin typeface="+mj-ea"/>
                <a:ea typeface="+mj-ea"/>
                <a:cs typeface="Arial" panose="020B0604020202020204" pitchFamily="34" charset="0"/>
              </a:rPr>
              <a:t> @ OCR = 3.125 MHz</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894517"/>
            <a:ext cx="1114408" cy="369332"/>
          </a:xfrm>
          <a:prstGeom prst="rect">
            <a:avLst/>
          </a:prstGeom>
          <a:noFill/>
        </p:spPr>
        <p:txBody>
          <a:bodyPr wrap="none" rtlCol="0">
            <a:spAutoFit/>
          </a:bodyPr>
          <a:lstStyle/>
          <a:p>
            <a:r>
              <a:rPr lang="en-US" altLang="ko-KR" sz="1800" dirty="0" smtClean="0"/>
              <a:t>SNR (dB)</a:t>
            </a:r>
            <a:endParaRPr lang="ko-KR" altLang="en-US" sz="1800" dirty="0"/>
          </a:p>
        </p:txBody>
      </p:sp>
      <p:sp>
        <p:nvSpPr>
          <p:cNvPr id="35" name="TextBox 34"/>
          <p:cNvSpPr txBox="1"/>
          <p:nvPr/>
        </p:nvSpPr>
        <p:spPr>
          <a:xfrm rot="16200000">
            <a:off x="421301" y="3633095"/>
            <a:ext cx="633507" cy="369332"/>
          </a:xfrm>
          <a:prstGeom prst="rect">
            <a:avLst/>
          </a:prstGeom>
          <a:noFill/>
        </p:spPr>
        <p:txBody>
          <a:bodyPr wrap="none" rtlCol="0">
            <a:spAutoFit/>
          </a:bodyPr>
          <a:lstStyle/>
          <a:p>
            <a:r>
              <a:rPr lang="en-US" altLang="ko-KR" sz="1800" dirty="0" smtClean="0"/>
              <a:t>BER</a:t>
            </a:r>
            <a:endParaRPr lang="ko-KR" altLang="en-US" sz="1800" dirty="0"/>
          </a:p>
        </p:txBody>
      </p:sp>
      <p:sp>
        <p:nvSpPr>
          <p:cNvPr id="11" name="TextBox 10"/>
          <p:cNvSpPr txBox="1"/>
          <p:nvPr/>
        </p:nvSpPr>
        <p:spPr>
          <a:xfrm>
            <a:off x="1182140" y="1560118"/>
            <a:ext cx="2838277" cy="369332"/>
          </a:xfrm>
          <a:prstGeom prst="rect">
            <a:avLst/>
          </a:prstGeom>
          <a:noFill/>
        </p:spPr>
        <p:txBody>
          <a:bodyPr wrap="none" rtlCol="0">
            <a:spAutoFit/>
          </a:bodyPr>
          <a:lstStyle/>
          <a:p>
            <a:r>
              <a:rPr lang="en-US" altLang="ko-KR" sz="1800" b="1" dirty="0" smtClean="0"/>
              <a:t>Number of bits = 2,447,360</a:t>
            </a:r>
            <a:endParaRPr lang="ko-KR" altLang="en-US" sz="1800" b="1" dirty="0"/>
          </a:p>
        </p:txBody>
      </p:sp>
      <p:sp>
        <p:nvSpPr>
          <p:cNvPr id="6" name="타원 5"/>
          <p:cNvSpPr/>
          <p:nvPr/>
        </p:nvSpPr>
        <p:spPr bwMode="auto">
          <a:xfrm>
            <a:off x="467544" y="1911022"/>
            <a:ext cx="4666684" cy="1872208"/>
          </a:xfrm>
          <a:prstGeom prst="ellipse">
            <a:avLst/>
          </a:prstGeom>
          <a:noFill/>
          <a:ln w="25400" cap="flat" cmpd="sng" algn="ctr">
            <a:solidFill>
              <a:srgbClr val="0000FF"/>
            </a:solidFill>
            <a:prstDash val="sys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6292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그림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65329"/>
            <a:ext cx="9143999" cy="4583898"/>
          </a:xfrm>
          <a:prstGeom prst="rect">
            <a:avLst/>
          </a:prstGeom>
        </p:spPr>
      </p:pic>
      <p:sp>
        <p:nvSpPr>
          <p:cNvPr id="2" name="날짜 개체 틀 1"/>
          <p:cNvSpPr>
            <a:spLocks noGrp="1"/>
          </p:cNvSpPr>
          <p:nvPr>
            <p:ph type="dt" sz="half" idx="10"/>
          </p:nvPr>
        </p:nvSpPr>
        <p:spPr/>
        <p:txBody>
          <a:bodyPr/>
          <a:lstStyle/>
          <a:p>
            <a:r>
              <a:rPr lang="en-US" altLang="ko-KR" smtClean="0"/>
              <a:t>May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4</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a:t>
            </a:r>
            <a:r>
              <a:rPr lang="en-US" altLang="ko-KR" sz="3600" b="1" dirty="0">
                <a:latin typeface="+mj-ea"/>
                <a:cs typeface="Arial" panose="020B0604020202020204" pitchFamily="34" charset="0"/>
              </a:rPr>
              <a:t>D3 in </a:t>
            </a:r>
            <a:r>
              <a:rPr lang="en-US" altLang="ko-KR" sz="3600" b="1" dirty="0" smtClean="0">
                <a:latin typeface="+mj-ea"/>
                <a:cs typeface="Arial" panose="020B0604020202020204" pitchFamily="34" charset="0"/>
              </a:rPr>
              <a:t>S3</a:t>
            </a:r>
            <a:r>
              <a:rPr lang="en-US" altLang="ko-KR" sz="3600" b="1" dirty="0" smtClean="0">
                <a:latin typeface="+mj-ea"/>
                <a:ea typeface="+mj-ea"/>
                <a:cs typeface="Arial" panose="020B0604020202020204" pitchFamily="34" charset="0"/>
              </a:rPr>
              <a:t> @ OCR = 6.25 MHz</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894517"/>
            <a:ext cx="1114408" cy="369332"/>
          </a:xfrm>
          <a:prstGeom prst="rect">
            <a:avLst/>
          </a:prstGeom>
          <a:noFill/>
        </p:spPr>
        <p:txBody>
          <a:bodyPr wrap="none" rtlCol="0">
            <a:spAutoFit/>
          </a:bodyPr>
          <a:lstStyle/>
          <a:p>
            <a:r>
              <a:rPr lang="en-US" altLang="ko-KR" sz="1800" dirty="0" smtClean="0"/>
              <a:t>SNR (dB)</a:t>
            </a:r>
            <a:endParaRPr lang="ko-KR" altLang="en-US" sz="1800" dirty="0"/>
          </a:p>
        </p:txBody>
      </p:sp>
      <p:sp>
        <p:nvSpPr>
          <p:cNvPr id="35" name="TextBox 34"/>
          <p:cNvSpPr txBox="1"/>
          <p:nvPr/>
        </p:nvSpPr>
        <p:spPr>
          <a:xfrm rot="16200000">
            <a:off x="421301" y="3633095"/>
            <a:ext cx="633507" cy="369332"/>
          </a:xfrm>
          <a:prstGeom prst="rect">
            <a:avLst/>
          </a:prstGeom>
          <a:noFill/>
        </p:spPr>
        <p:txBody>
          <a:bodyPr wrap="none" rtlCol="0">
            <a:spAutoFit/>
          </a:bodyPr>
          <a:lstStyle/>
          <a:p>
            <a:r>
              <a:rPr lang="en-US" altLang="ko-KR" sz="1800" dirty="0" smtClean="0"/>
              <a:t>BER</a:t>
            </a:r>
            <a:endParaRPr lang="ko-KR" altLang="en-US" sz="1800" dirty="0"/>
          </a:p>
        </p:txBody>
      </p:sp>
      <p:sp>
        <p:nvSpPr>
          <p:cNvPr id="11" name="TextBox 10"/>
          <p:cNvSpPr txBox="1"/>
          <p:nvPr/>
        </p:nvSpPr>
        <p:spPr>
          <a:xfrm>
            <a:off x="1182140" y="1560118"/>
            <a:ext cx="2838277" cy="369332"/>
          </a:xfrm>
          <a:prstGeom prst="rect">
            <a:avLst/>
          </a:prstGeom>
          <a:noFill/>
        </p:spPr>
        <p:txBody>
          <a:bodyPr wrap="none" rtlCol="0">
            <a:spAutoFit/>
          </a:bodyPr>
          <a:lstStyle/>
          <a:p>
            <a:r>
              <a:rPr lang="en-US" altLang="ko-KR" sz="1800" b="1" dirty="0" smtClean="0"/>
              <a:t>Number of bits = 2,447,360</a:t>
            </a:r>
            <a:endParaRPr lang="ko-KR" altLang="en-US" sz="1800" b="1" dirty="0"/>
          </a:p>
        </p:txBody>
      </p:sp>
      <p:sp>
        <p:nvSpPr>
          <p:cNvPr id="10" name="타원 9"/>
          <p:cNvSpPr/>
          <p:nvPr/>
        </p:nvSpPr>
        <p:spPr bwMode="auto">
          <a:xfrm>
            <a:off x="467544" y="1911022"/>
            <a:ext cx="4666684" cy="1872208"/>
          </a:xfrm>
          <a:prstGeom prst="ellipse">
            <a:avLst/>
          </a:prstGeom>
          <a:noFill/>
          <a:ln w="25400" cap="flat" cmpd="sng" algn="ctr">
            <a:solidFill>
              <a:srgbClr val="0000FF"/>
            </a:solidFill>
            <a:prstDash val="sys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04716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65326"/>
            <a:ext cx="9144000" cy="4583899"/>
          </a:xfrm>
          <a:prstGeom prst="rect">
            <a:avLst/>
          </a:prstGeom>
        </p:spPr>
      </p:pic>
      <p:sp>
        <p:nvSpPr>
          <p:cNvPr id="2" name="날짜 개체 틀 1"/>
          <p:cNvSpPr>
            <a:spLocks noGrp="1"/>
          </p:cNvSpPr>
          <p:nvPr>
            <p:ph type="dt" sz="half" idx="10"/>
          </p:nvPr>
        </p:nvSpPr>
        <p:spPr/>
        <p:txBody>
          <a:bodyPr/>
          <a:lstStyle/>
          <a:p>
            <a:r>
              <a:rPr lang="en-US" altLang="ko-KR" smtClean="0"/>
              <a:t>May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5</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a:t>
            </a:r>
            <a:r>
              <a:rPr lang="en-US" altLang="ko-KR" sz="3600" b="1" dirty="0">
                <a:latin typeface="+mj-ea"/>
                <a:cs typeface="Arial" panose="020B0604020202020204" pitchFamily="34" charset="0"/>
              </a:rPr>
              <a:t>D3 in </a:t>
            </a:r>
            <a:r>
              <a:rPr lang="en-US" altLang="ko-KR" sz="3600" b="1" dirty="0" smtClean="0">
                <a:latin typeface="+mj-ea"/>
                <a:cs typeface="Arial" panose="020B0604020202020204" pitchFamily="34" charset="0"/>
              </a:rPr>
              <a:t>S3</a:t>
            </a:r>
            <a:r>
              <a:rPr lang="en-US" altLang="ko-KR" sz="3600" b="1" dirty="0" smtClean="0">
                <a:latin typeface="+mj-ea"/>
                <a:ea typeface="+mj-ea"/>
                <a:cs typeface="Arial" panose="020B0604020202020204" pitchFamily="34" charset="0"/>
              </a:rPr>
              <a:t> @ OCR = 12.5 MHz</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894517"/>
            <a:ext cx="1114408" cy="369332"/>
          </a:xfrm>
          <a:prstGeom prst="rect">
            <a:avLst/>
          </a:prstGeom>
          <a:noFill/>
        </p:spPr>
        <p:txBody>
          <a:bodyPr wrap="none" rtlCol="0">
            <a:spAutoFit/>
          </a:bodyPr>
          <a:lstStyle/>
          <a:p>
            <a:r>
              <a:rPr lang="en-US" altLang="ko-KR" sz="1800" dirty="0" smtClean="0"/>
              <a:t>SNR (dB)</a:t>
            </a:r>
            <a:endParaRPr lang="ko-KR" altLang="en-US" sz="1800" dirty="0"/>
          </a:p>
        </p:txBody>
      </p:sp>
      <p:sp>
        <p:nvSpPr>
          <p:cNvPr id="35" name="TextBox 34"/>
          <p:cNvSpPr txBox="1"/>
          <p:nvPr/>
        </p:nvSpPr>
        <p:spPr>
          <a:xfrm rot="16200000">
            <a:off x="421301" y="3633095"/>
            <a:ext cx="633507" cy="369332"/>
          </a:xfrm>
          <a:prstGeom prst="rect">
            <a:avLst/>
          </a:prstGeom>
          <a:noFill/>
        </p:spPr>
        <p:txBody>
          <a:bodyPr wrap="none" rtlCol="0">
            <a:spAutoFit/>
          </a:bodyPr>
          <a:lstStyle/>
          <a:p>
            <a:r>
              <a:rPr lang="en-US" altLang="ko-KR" sz="1800" dirty="0" smtClean="0"/>
              <a:t>BER</a:t>
            </a:r>
            <a:endParaRPr lang="ko-KR" altLang="en-US" sz="1800" dirty="0"/>
          </a:p>
        </p:txBody>
      </p:sp>
      <p:sp>
        <p:nvSpPr>
          <p:cNvPr id="11" name="TextBox 10"/>
          <p:cNvSpPr txBox="1"/>
          <p:nvPr/>
        </p:nvSpPr>
        <p:spPr>
          <a:xfrm>
            <a:off x="1182140" y="1560118"/>
            <a:ext cx="2838277" cy="369332"/>
          </a:xfrm>
          <a:prstGeom prst="rect">
            <a:avLst/>
          </a:prstGeom>
          <a:noFill/>
        </p:spPr>
        <p:txBody>
          <a:bodyPr wrap="none" rtlCol="0">
            <a:spAutoFit/>
          </a:bodyPr>
          <a:lstStyle/>
          <a:p>
            <a:r>
              <a:rPr lang="en-US" altLang="ko-KR" sz="1800" b="1" dirty="0" smtClean="0"/>
              <a:t>Number of bits = 2,447,360</a:t>
            </a:r>
            <a:endParaRPr lang="ko-KR" altLang="en-US" sz="1800" b="1" dirty="0"/>
          </a:p>
        </p:txBody>
      </p:sp>
      <p:sp>
        <p:nvSpPr>
          <p:cNvPr id="12" name="타원 11"/>
          <p:cNvSpPr/>
          <p:nvPr/>
        </p:nvSpPr>
        <p:spPr bwMode="auto">
          <a:xfrm>
            <a:off x="467544" y="1911022"/>
            <a:ext cx="4666684" cy="1872208"/>
          </a:xfrm>
          <a:prstGeom prst="ellipse">
            <a:avLst/>
          </a:prstGeom>
          <a:noFill/>
          <a:ln w="25400" cap="flat" cmpd="sng" algn="ctr">
            <a:solidFill>
              <a:srgbClr val="0000FF"/>
            </a:solidFill>
            <a:prstDash val="sys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39179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그림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65322"/>
            <a:ext cx="9144000" cy="4583899"/>
          </a:xfrm>
          <a:prstGeom prst="rect">
            <a:avLst/>
          </a:prstGeom>
        </p:spPr>
      </p:pic>
      <p:sp>
        <p:nvSpPr>
          <p:cNvPr id="2" name="날짜 개체 틀 1"/>
          <p:cNvSpPr>
            <a:spLocks noGrp="1"/>
          </p:cNvSpPr>
          <p:nvPr>
            <p:ph type="dt" sz="half" idx="10"/>
          </p:nvPr>
        </p:nvSpPr>
        <p:spPr/>
        <p:txBody>
          <a:bodyPr/>
          <a:lstStyle/>
          <a:p>
            <a:r>
              <a:rPr lang="en-US" altLang="ko-KR" smtClean="0"/>
              <a:t>May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6</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a:t>
            </a:r>
            <a:r>
              <a:rPr lang="en-US" altLang="ko-KR" sz="3600" b="1" dirty="0">
                <a:latin typeface="+mj-ea"/>
                <a:cs typeface="Arial" panose="020B0604020202020204" pitchFamily="34" charset="0"/>
              </a:rPr>
              <a:t>D3 in </a:t>
            </a:r>
            <a:r>
              <a:rPr lang="en-US" altLang="ko-KR" sz="3600" b="1" dirty="0" smtClean="0">
                <a:latin typeface="+mj-ea"/>
                <a:cs typeface="Arial" panose="020B0604020202020204" pitchFamily="34" charset="0"/>
              </a:rPr>
              <a:t>S3</a:t>
            </a:r>
            <a:r>
              <a:rPr lang="en-US" altLang="ko-KR" sz="3600" b="1" dirty="0" smtClean="0">
                <a:latin typeface="+mj-ea"/>
                <a:ea typeface="+mj-ea"/>
                <a:cs typeface="Arial" panose="020B0604020202020204" pitchFamily="34" charset="0"/>
              </a:rPr>
              <a:t> @ OCR = 25 MHz</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894517"/>
            <a:ext cx="1114408" cy="369332"/>
          </a:xfrm>
          <a:prstGeom prst="rect">
            <a:avLst/>
          </a:prstGeom>
          <a:noFill/>
        </p:spPr>
        <p:txBody>
          <a:bodyPr wrap="none" rtlCol="0">
            <a:spAutoFit/>
          </a:bodyPr>
          <a:lstStyle/>
          <a:p>
            <a:r>
              <a:rPr lang="en-US" altLang="ko-KR" sz="1800" dirty="0" smtClean="0"/>
              <a:t>SNR (dB)</a:t>
            </a:r>
            <a:endParaRPr lang="ko-KR" altLang="en-US" sz="1800" dirty="0"/>
          </a:p>
        </p:txBody>
      </p:sp>
      <p:sp>
        <p:nvSpPr>
          <p:cNvPr id="35" name="TextBox 34"/>
          <p:cNvSpPr txBox="1"/>
          <p:nvPr/>
        </p:nvSpPr>
        <p:spPr>
          <a:xfrm rot="16200000">
            <a:off x="421301" y="3633095"/>
            <a:ext cx="633507" cy="369332"/>
          </a:xfrm>
          <a:prstGeom prst="rect">
            <a:avLst/>
          </a:prstGeom>
          <a:noFill/>
        </p:spPr>
        <p:txBody>
          <a:bodyPr wrap="none" rtlCol="0">
            <a:spAutoFit/>
          </a:bodyPr>
          <a:lstStyle/>
          <a:p>
            <a:r>
              <a:rPr lang="en-US" altLang="ko-KR" sz="1800" dirty="0" smtClean="0"/>
              <a:t>BER</a:t>
            </a:r>
            <a:endParaRPr lang="ko-KR" altLang="en-US" sz="1800" dirty="0"/>
          </a:p>
        </p:txBody>
      </p:sp>
      <p:sp>
        <p:nvSpPr>
          <p:cNvPr id="11" name="TextBox 10"/>
          <p:cNvSpPr txBox="1"/>
          <p:nvPr/>
        </p:nvSpPr>
        <p:spPr>
          <a:xfrm>
            <a:off x="1182140" y="1560118"/>
            <a:ext cx="2838277" cy="369332"/>
          </a:xfrm>
          <a:prstGeom prst="rect">
            <a:avLst/>
          </a:prstGeom>
          <a:noFill/>
        </p:spPr>
        <p:txBody>
          <a:bodyPr wrap="none" rtlCol="0">
            <a:spAutoFit/>
          </a:bodyPr>
          <a:lstStyle/>
          <a:p>
            <a:r>
              <a:rPr lang="en-US" altLang="ko-KR" sz="1800" b="1" dirty="0" smtClean="0"/>
              <a:t>Number of bits = 2,447,360</a:t>
            </a:r>
            <a:endParaRPr lang="ko-KR" altLang="en-US" sz="1800" b="1" dirty="0"/>
          </a:p>
        </p:txBody>
      </p:sp>
      <p:sp>
        <p:nvSpPr>
          <p:cNvPr id="10" name="타원 9"/>
          <p:cNvSpPr/>
          <p:nvPr/>
        </p:nvSpPr>
        <p:spPr bwMode="auto">
          <a:xfrm>
            <a:off x="467544" y="1911022"/>
            <a:ext cx="4666684" cy="1872208"/>
          </a:xfrm>
          <a:prstGeom prst="ellipse">
            <a:avLst/>
          </a:prstGeom>
          <a:noFill/>
          <a:ln w="25400" cap="flat" cmpd="sng" algn="ctr">
            <a:solidFill>
              <a:srgbClr val="0000FF"/>
            </a:solidFill>
            <a:prstDash val="sys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545020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65320"/>
            <a:ext cx="9144000" cy="4583899"/>
          </a:xfrm>
          <a:prstGeom prst="rect">
            <a:avLst/>
          </a:prstGeom>
        </p:spPr>
      </p:pic>
      <p:sp>
        <p:nvSpPr>
          <p:cNvPr id="2" name="날짜 개체 틀 1"/>
          <p:cNvSpPr>
            <a:spLocks noGrp="1"/>
          </p:cNvSpPr>
          <p:nvPr>
            <p:ph type="dt" sz="half" idx="10"/>
          </p:nvPr>
        </p:nvSpPr>
        <p:spPr/>
        <p:txBody>
          <a:bodyPr/>
          <a:lstStyle/>
          <a:p>
            <a:r>
              <a:rPr lang="en-US" altLang="ko-KR" smtClean="0"/>
              <a:t>May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7</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a:t>
            </a:r>
            <a:r>
              <a:rPr lang="en-US" altLang="ko-KR" sz="3600" b="1" dirty="0">
                <a:latin typeface="+mj-ea"/>
                <a:cs typeface="Arial" panose="020B0604020202020204" pitchFamily="34" charset="0"/>
              </a:rPr>
              <a:t>D3 in </a:t>
            </a:r>
            <a:r>
              <a:rPr lang="en-US" altLang="ko-KR" sz="3600" b="1" dirty="0" smtClean="0">
                <a:latin typeface="+mj-ea"/>
                <a:cs typeface="Arial" panose="020B0604020202020204" pitchFamily="34" charset="0"/>
              </a:rPr>
              <a:t>S3</a:t>
            </a:r>
            <a:r>
              <a:rPr lang="en-US" altLang="ko-KR" sz="3600" b="1" dirty="0" smtClean="0">
                <a:latin typeface="+mj-ea"/>
                <a:ea typeface="+mj-ea"/>
                <a:cs typeface="Arial" panose="020B0604020202020204" pitchFamily="34" charset="0"/>
              </a:rPr>
              <a:t> @ OCR = 50 MHz</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894517"/>
            <a:ext cx="1114408" cy="369332"/>
          </a:xfrm>
          <a:prstGeom prst="rect">
            <a:avLst/>
          </a:prstGeom>
          <a:noFill/>
        </p:spPr>
        <p:txBody>
          <a:bodyPr wrap="none" rtlCol="0">
            <a:spAutoFit/>
          </a:bodyPr>
          <a:lstStyle/>
          <a:p>
            <a:r>
              <a:rPr lang="en-US" altLang="ko-KR" sz="1800" dirty="0" smtClean="0"/>
              <a:t>SNR (dB)</a:t>
            </a:r>
            <a:endParaRPr lang="ko-KR" altLang="en-US" sz="1800" dirty="0"/>
          </a:p>
        </p:txBody>
      </p:sp>
      <p:sp>
        <p:nvSpPr>
          <p:cNvPr id="35" name="TextBox 34"/>
          <p:cNvSpPr txBox="1"/>
          <p:nvPr/>
        </p:nvSpPr>
        <p:spPr>
          <a:xfrm rot="16200000">
            <a:off x="421301" y="3633095"/>
            <a:ext cx="633507" cy="369332"/>
          </a:xfrm>
          <a:prstGeom prst="rect">
            <a:avLst/>
          </a:prstGeom>
          <a:noFill/>
        </p:spPr>
        <p:txBody>
          <a:bodyPr wrap="none" rtlCol="0">
            <a:spAutoFit/>
          </a:bodyPr>
          <a:lstStyle/>
          <a:p>
            <a:r>
              <a:rPr lang="en-US" altLang="ko-KR" sz="1800" dirty="0" smtClean="0"/>
              <a:t>BER</a:t>
            </a:r>
            <a:endParaRPr lang="ko-KR" altLang="en-US" sz="1800" dirty="0"/>
          </a:p>
        </p:txBody>
      </p:sp>
      <p:sp>
        <p:nvSpPr>
          <p:cNvPr id="11" name="TextBox 10"/>
          <p:cNvSpPr txBox="1"/>
          <p:nvPr/>
        </p:nvSpPr>
        <p:spPr>
          <a:xfrm>
            <a:off x="1182140" y="1560118"/>
            <a:ext cx="2838277" cy="369332"/>
          </a:xfrm>
          <a:prstGeom prst="rect">
            <a:avLst/>
          </a:prstGeom>
          <a:noFill/>
        </p:spPr>
        <p:txBody>
          <a:bodyPr wrap="none" rtlCol="0">
            <a:spAutoFit/>
          </a:bodyPr>
          <a:lstStyle/>
          <a:p>
            <a:r>
              <a:rPr lang="en-US" altLang="ko-KR" sz="1800" b="1" dirty="0" smtClean="0"/>
              <a:t>Number of bits = 3,317,760</a:t>
            </a:r>
            <a:endParaRPr lang="ko-KR" altLang="en-US" sz="1800" b="1" dirty="0"/>
          </a:p>
        </p:txBody>
      </p:sp>
      <p:sp>
        <p:nvSpPr>
          <p:cNvPr id="13" name="타원 12"/>
          <p:cNvSpPr/>
          <p:nvPr/>
        </p:nvSpPr>
        <p:spPr bwMode="auto">
          <a:xfrm>
            <a:off x="467544" y="1911022"/>
            <a:ext cx="4666684" cy="1872208"/>
          </a:xfrm>
          <a:prstGeom prst="ellipse">
            <a:avLst/>
          </a:prstGeom>
          <a:noFill/>
          <a:ln w="25400" cap="flat" cmpd="sng" algn="ctr">
            <a:solidFill>
              <a:srgbClr val="0000FF"/>
            </a:solidFill>
            <a:prstDash val="sys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98815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May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8</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Comment on the Simulation Results</a:t>
            </a:r>
            <a:r>
              <a:rPr lang="ko-KR" altLang="en-US" sz="3600" b="1" dirty="0" smtClean="0">
                <a:latin typeface="+mj-ea"/>
                <a:ea typeface="+mj-ea"/>
                <a:cs typeface="Arial" panose="020B0604020202020204" pitchFamily="34" charset="0"/>
              </a:rPr>
              <a:t> </a:t>
            </a:r>
            <a:endParaRPr lang="ko-KR" altLang="en-US" sz="3600" b="1" dirty="0">
              <a:latin typeface="+mj-ea"/>
              <a:ea typeface="+mj-ea"/>
              <a:cs typeface="Arial" panose="020B0604020202020204" pitchFamily="34" charset="0"/>
            </a:endParaRPr>
          </a:p>
        </p:txBody>
      </p:sp>
      <p:sp>
        <p:nvSpPr>
          <p:cNvPr id="9" name="Rectangle 3"/>
          <p:cNvSpPr>
            <a:spLocks noChangeArrowheads="1"/>
          </p:cNvSpPr>
          <p:nvPr/>
        </p:nvSpPr>
        <p:spPr bwMode="auto">
          <a:xfrm>
            <a:off x="179512" y="1940207"/>
            <a:ext cx="8940959" cy="3452118"/>
          </a:xfrm>
          <a:prstGeom prst="rect">
            <a:avLst/>
          </a:prstGeom>
          <a:noFill/>
          <a:ln w="12700">
            <a:noFill/>
            <a:miter lim="800000"/>
            <a:headEnd type="none" w="sm" len="sm"/>
            <a:tailEnd type="none" w="sm" len="sm"/>
          </a:ln>
        </p:spPr>
        <p:txBody>
          <a:bodyPr/>
          <a:lstStyle/>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800" dirty="0" smtClean="0">
                <a:solidFill>
                  <a:srgbClr val="000000"/>
                </a:solidFill>
              </a:rPr>
              <a:t>How </a:t>
            </a:r>
            <a:r>
              <a:rPr lang="en-US" altLang="ko-KR" sz="2800" dirty="0">
                <a:solidFill>
                  <a:srgbClr val="000000"/>
                </a:solidFill>
              </a:rPr>
              <a:t>un-coded transmission shows better performance than when encoded</a:t>
            </a:r>
            <a:r>
              <a:rPr lang="en-US" altLang="ko-KR" sz="2800" dirty="0" smtClean="0">
                <a:solidFill>
                  <a:srgbClr val="000000"/>
                </a:solidFill>
              </a:rPr>
              <a:t>?</a:t>
            </a:r>
          </a:p>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800" dirty="0" smtClean="0">
                <a:solidFill>
                  <a:srgbClr val="000000"/>
                </a:solidFill>
              </a:rPr>
              <a:t>No </a:t>
            </a:r>
            <a:r>
              <a:rPr lang="en-US" altLang="ko-KR" sz="2800" dirty="0">
                <a:solidFill>
                  <a:srgbClr val="000000"/>
                </a:solidFill>
              </a:rPr>
              <a:t>clear explanation, need to double check the evaluation assumptions.</a:t>
            </a:r>
            <a:endParaRPr lang="en-US" altLang="ko-KR" sz="2800" dirty="0" smtClean="0">
              <a:solidFill>
                <a:srgbClr val="000000"/>
              </a:solidFill>
            </a:endParaRPr>
          </a:p>
        </p:txBody>
      </p:sp>
    </p:spTree>
    <p:extLst>
      <p:ext uri="{BB962C8B-B14F-4D97-AF65-F5344CB8AC3E}">
        <p14:creationId xmlns:p14="http://schemas.microsoft.com/office/powerpoint/2010/main" val="1538304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May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9</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Answer to the Comment</a:t>
            </a:r>
            <a:r>
              <a:rPr lang="ko-KR" altLang="en-US" sz="3600" b="1" dirty="0" smtClean="0">
                <a:latin typeface="+mj-ea"/>
                <a:ea typeface="+mj-ea"/>
                <a:cs typeface="Arial" panose="020B0604020202020204" pitchFamily="34" charset="0"/>
              </a:rPr>
              <a:t> </a:t>
            </a:r>
            <a:endParaRPr lang="ko-KR" altLang="en-US" sz="3600" b="1" dirty="0">
              <a:latin typeface="+mj-ea"/>
              <a:ea typeface="+mj-ea"/>
              <a:cs typeface="Arial" panose="020B0604020202020204" pitchFamily="34" charset="0"/>
            </a:endParaRPr>
          </a:p>
        </p:txBody>
      </p:sp>
      <p:sp>
        <p:nvSpPr>
          <p:cNvPr id="9" name="Rectangle 3"/>
          <p:cNvSpPr>
            <a:spLocks noChangeArrowheads="1"/>
          </p:cNvSpPr>
          <p:nvPr/>
        </p:nvSpPr>
        <p:spPr bwMode="auto">
          <a:xfrm>
            <a:off x="203041" y="5661248"/>
            <a:ext cx="8940959" cy="720080"/>
          </a:xfrm>
          <a:prstGeom prst="rect">
            <a:avLst/>
          </a:prstGeom>
          <a:noFill/>
          <a:ln w="12700">
            <a:noFill/>
            <a:miter lim="800000"/>
            <a:headEnd type="none" w="sm" len="sm"/>
            <a:tailEnd type="none" w="sm" len="sm"/>
          </a:ln>
        </p:spPr>
        <p:txBody>
          <a:bodyPr/>
          <a:lstStyle/>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000" dirty="0" smtClean="0">
                <a:solidFill>
                  <a:srgbClr val="000000"/>
                </a:solidFill>
              </a:rPr>
              <a:t>Reference: </a:t>
            </a:r>
            <a:r>
              <a:rPr lang="en-US" altLang="ko-KR" sz="2000" dirty="0">
                <a:solidFill>
                  <a:srgbClr val="000000"/>
                </a:solidFill>
              </a:rPr>
              <a:t>Bernard </a:t>
            </a:r>
            <a:r>
              <a:rPr lang="en-US" altLang="ko-KR" sz="2000" dirty="0" err="1">
                <a:solidFill>
                  <a:srgbClr val="000000"/>
                </a:solidFill>
              </a:rPr>
              <a:t>Sklar</a:t>
            </a:r>
            <a:r>
              <a:rPr lang="en-US" altLang="ko-KR" sz="2000" dirty="0">
                <a:solidFill>
                  <a:srgbClr val="000000"/>
                </a:solidFill>
              </a:rPr>
              <a:t>, “Digital Communications: Fundamentals and Applications,” Prentice Hall PTR, 2nd Edition, New Jersey, 2001</a:t>
            </a:r>
            <a:r>
              <a:rPr lang="en-US" altLang="ko-KR" sz="2000" dirty="0" smtClean="0">
                <a:solidFill>
                  <a:srgbClr val="000000"/>
                </a:solidFill>
              </a:rPr>
              <a:t>.</a:t>
            </a:r>
            <a:endParaRPr lang="en-US" altLang="ko-KR" sz="2000" dirty="0">
              <a:solidFill>
                <a:srgbClr val="000000"/>
              </a:solidFill>
            </a:endParaRPr>
          </a:p>
        </p:txBody>
      </p:sp>
      <p:pic>
        <p:nvPicPr>
          <p:cNvPr id="6" name="그림 5"/>
          <p:cNvPicPr>
            <a:picLocks noChangeAspect="1"/>
          </p:cNvPicPr>
          <p:nvPr/>
        </p:nvPicPr>
        <p:blipFill>
          <a:blip r:embed="rId2"/>
          <a:stretch>
            <a:fillRect/>
          </a:stretch>
        </p:blipFill>
        <p:spPr>
          <a:xfrm>
            <a:off x="1259632" y="1695930"/>
            <a:ext cx="7057995" cy="3603672"/>
          </a:xfrm>
          <a:prstGeom prst="rect">
            <a:avLst/>
          </a:prstGeom>
        </p:spPr>
      </p:pic>
    </p:spTree>
    <p:extLst>
      <p:ext uri="{BB962C8B-B14F-4D97-AF65-F5344CB8AC3E}">
        <p14:creationId xmlns:p14="http://schemas.microsoft.com/office/powerpoint/2010/main" val="3374572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high_speed_proposals">
  <a:themeElements>
    <a:clrScheme name="Office 主题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主题">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主题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主题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主题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high_speed_proposals</Template>
  <TotalTime>3763</TotalTime>
  <Words>363</Words>
  <Application>Microsoft Office PowerPoint</Application>
  <PresentationFormat>화면 슬라이드 쇼(4:3)</PresentationFormat>
  <Paragraphs>80</Paragraphs>
  <Slides>10</Slides>
  <Notes>2</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10</vt:i4>
      </vt:variant>
    </vt:vector>
  </HeadingPairs>
  <TitlesOfParts>
    <vt:vector size="18" baseType="lpstr">
      <vt:lpstr>Arial Unicode MS</vt:lpstr>
      <vt:lpstr>宋体</vt:lpstr>
      <vt:lpstr>굴림</vt:lpstr>
      <vt:lpstr>맑은 고딕</vt:lpstr>
      <vt:lpstr>Arial</vt:lpstr>
      <vt:lpstr>Times New Roman</vt:lpstr>
      <vt:lpstr>Wingdings</vt:lpstr>
      <vt:lpstr>high_speed_proposals</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ETRI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Flicker Mitigation Solutions of PHYs in IEEE802.15.7</dc:title>
  <dc:subject>IEEE 802.15 &lt;subject&gt;</dc:subject>
  <dc:creator>Sang-Kyu Lim</dc:creator>
  <dc:description>&lt;doc#&gt;</dc:description>
  <cp:lastModifiedBy>ETRI-SKlim</cp:lastModifiedBy>
  <cp:revision>339</cp:revision>
  <cp:lastPrinted>2018-04-17T08:30:56Z</cp:lastPrinted>
  <dcterms:created xsi:type="dcterms:W3CDTF">2016-01-08T02:18:10Z</dcterms:created>
  <dcterms:modified xsi:type="dcterms:W3CDTF">2018-05-09T08:43:47Z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1457341904</vt:lpwstr>
  </property>
</Properties>
</file>