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9"/>
  </p:notesMasterIdLst>
  <p:handoutMasterIdLst>
    <p:handoutMasterId r:id="rId10"/>
  </p:handoutMasterIdLst>
  <p:sldIdLst>
    <p:sldId id="287" r:id="rId3"/>
    <p:sldId id="323" r:id="rId4"/>
    <p:sldId id="327" r:id="rId5"/>
    <p:sldId id="264" r:id="rId6"/>
    <p:sldId id="326" r:id="rId7"/>
    <p:sldId id="325"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264"/>
            <p14:sldId id="326"/>
            <p14:sldId id="32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4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&lt;May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15-18-0233-00-010a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&lt;May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May 2018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 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May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&lt;May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7620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600199"/>
            <a:ext cx="8077200" cy="48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out of three meetings were held.  Monday AM2 meeting was cancelled. Tuesday AM1 meeting met most of the goals of the week.  Wednesday AM1 meeting was held but adjourned shortly after opening.</a:t>
            </a:r>
          </a:p>
          <a:p>
            <a:pPr>
              <a:buClr>
                <a:srgbClr val="FF0000"/>
              </a:buClr>
            </a:pPr>
            <a:endParaRPr lang="en-US" sz="2400" dirty="0"/>
          </a:p>
          <a:p>
            <a:pPr marL="342900" indent="-342900">
              <a:buClr>
                <a:srgbClr val="FF0000"/>
              </a:buClr>
              <a:buFont typeface="Wingdings" charset="2"/>
              <a:buChar char="q"/>
            </a:pPr>
            <a:r>
              <a:rPr lang="en-US" sz="2400" b="1" dirty="0" smtClean="0"/>
              <a:t>Tuesday 8 May, AM2: </a:t>
            </a:r>
            <a:r>
              <a:rPr lang="en-US" sz="2400" dirty="0"/>
              <a:t>Opening report, Agenda (</a:t>
            </a:r>
            <a:r>
              <a:rPr lang="en-US" sz="2400" dirty="0" smtClean="0"/>
              <a:t>15-18-0198-00</a:t>
            </a:r>
            <a:r>
              <a:rPr lang="en-US" sz="2400" dirty="0"/>
              <a:t>), Status, problem </a:t>
            </a:r>
            <a:r>
              <a:rPr lang="en-US" sz="2400" dirty="0" smtClean="0"/>
              <a:t>statement (15-17-0517-02-0mag</a:t>
            </a:r>
            <a:r>
              <a:rPr lang="en-US" sz="2400" dirty="0"/>
              <a:t>) and proposed correction (</a:t>
            </a:r>
            <a:r>
              <a:rPr lang="en-US" sz="2400" dirty="0" smtClean="0"/>
              <a:t>15-18-0208-01-010a)</a:t>
            </a:r>
            <a:endParaRPr lang="en-US" sz="2400" dirty="0"/>
          </a:p>
          <a:p>
            <a:pPr marL="342900" indent="-342900">
              <a:spcBef>
                <a:spcPts val="1200"/>
              </a:spcBef>
              <a:buClr>
                <a:srgbClr val="FF0000"/>
              </a:buClr>
              <a:buFont typeface="Wingdings" charset="2"/>
              <a:buChar char="q"/>
            </a:pPr>
            <a:r>
              <a:rPr lang="en-US" sz="2400" b="1" dirty="0" smtClean="0"/>
              <a:t>Wednesday 6 May, </a:t>
            </a:r>
            <a:r>
              <a:rPr lang="en-US" sz="2400" b="1" dirty="0"/>
              <a:t>AM1: </a:t>
            </a:r>
            <a:r>
              <a:rPr lang="en-US" sz="2400" dirty="0"/>
              <a:t>U</a:t>
            </a:r>
            <a:r>
              <a:rPr lang="en-US" sz="2400" dirty="0" smtClean="0"/>
              <a:t>pdates and comments on </a:t>
            </a:r>
            <a:r>
              <a:rPr lang="en-US" sz="2400" dirty="0"/>
              <a:t>Proposal (15-18-0208-01-010a), Timeline, AoB, </a:t>
            </a:r>
            <a:r>
              <a:rPr lang="en-US" sz="2400" dirty="0" smtClean="0"/>
              <a:t>Closing</a:t>
            </a:r>
          </a:p>
          <a:p>
            <a:pPr>
              <a:spcBef>
                <a:spcPts val="1200"/>
              </a:spcBef>
              <a:buClr>
                <a:srgbClr val="FF0000"/>
              </a:buClr>
            </a:pPr>
            <a:r>
              <a:rPr lang="en-US" sz="2400" dirty="0" smtClean="0"/>
              <a:t>Minutes are available</a:t>
            </a:r>
            <a:r>
              <a:rPr lang="en-US" sz="2400" dirty="0"/>
              <a:t>: </a:t>
            </a:r>
            <a:r>
              <a:rPr lang="en-US" sz="2400" dirty="0" smtClean="0"/>
              <a:t> DCN 15-18-0231-00-010a</a:t>
            </a:r>
            <a:endParaRPr lang="en-US" sz="2400" dirty="0"/>
          </a:p>
          <a:p>
            <a:pPr>
              <a:buClr>
                <a:srgbClr val="FF0000"/>
              </a:buClr>
            </a:pPr>
            <a:endParaRPr lang="en-US" sz="2400" b="1" i="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076463559"/>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 (*)</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t>July,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Sept, 2018</a:t>
                      </a:r>
                    </a:p>
                  </a:txBody>
                  <a:tcPr/>
                </a:tc>
                <a:tc>
                  <a:txBody>
                    <a:bodyPr/>
                    <a:lstStyle/>
                    <a:p>
                      <a:r>
                        <a:rPr lang="en-US" dirty="0" smtClean="0"/>
                        <a:t>Nov, 2018</a:t>
                      </a:r>
                      <a:endParaRPr lang="en-US" dirty="0"/>
                    </a:p>
                  </a:txBody>
                  <a:tcPr/>
                </a:tc>
              </a:tr>
              <a:tr h="398549">
                <a:tc>
                  <a:txBody>
                    <a:bodyPr/>
                    <a:lstStyle/>
                    <a:p>
                      <a:r>
                        <a:rPr lang="en-US" dirty="0" smtClean="0"/>
                        <a:t>NesCom</a:t>
                      </a:r>
                      <a:endParaRPr lang="en-US" dirty="0"/>
                    </a:p>
                  </a:txBody>
                  <a:tcPr/>
                </a:tc>
                <a:tc>
                  <a:txBody>
                    <a:bodyPr/>
                    <a:lstStyle/>
                    <a:p>
                      <a:r>
                        <a:rPr lang="en-US" dirty="0" smtClean="0"/>
                        <a:t>Nov, 2018</a:t>
                      </a:r>
                      <a:endParaRPr lang="en-US" dirty="0"/>
                    </a:p>
                  </a:txBody>
                  <a:tcPr/>
                </a:tc>
                <a:tc>
                  <a:txBody>
                    <a:bodyPr/>
                    <a:lstStyle/>
                    <a:p>
                      <a:r>
                        <a:rPr lang="en-US" dirty="0" smtClean="0"/>
                        <a:t>Jan,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Feb, 2019</a:t>
                      </a:r>
                    </a:p>
                  </a:txBody>
                  <a:tcPr/>
                </a:tc>
                <a:tc>
                  <a:txBody>
                    <a:bodyPr/>
                    <a:lstStyle/>
                    <a:p>
                      <a:r>
                        <a:rPr lang="en-US" dirty="0" smtClean="0"/>
                        <a:t>May, 2019</a:t>
                      </a:r>
                    </a:p>
                  </a:txBody>
                  <a:tcPr/>
                </a:tc>
              </a:tr>
            </a:tbl>
          </a:graphicData>
        </a:graphic>
      </p:graphicFrame>
      <p:sp>
        <p:nvSpPr>
          <p:cNvPr id="3" name="TextBox 2"/>
          <p:cNvSpPr txBox="1"/>
          <p:nvPr/>
        </p:nvSpPr>
        <p:spPr>
          <a:xfrm>
            <a:off x="623434" y="5925086"/>
            <a:ext cx="3797835" cy="400110"/>
          </a:xfrm>
          <a:prstGeom prst="rect">
            <a:avLst/>
          </a:prstGeom>
          <a:noFill/>
        </p:spPr>
        <p:txBody>
          <a:bodyPr wrap="none" rtlCol="0">
            <a:spAutoFit/>
          </a:bodyPr>
          <a:lstStyle/>
          <a:p>
            <a:r>
              <a:rPr lang="en-US" sz="2000" dirty="0" smtClean="0"/>
              <a:t>(*) Call for </a:t>
            </a:r>
            <a:r>
              <a:rPr lang="en-US" sz="2000" dirty="0" smtClean="0"/>
              <a:t>Proposals </a:t>
            </a:r>
            <a:r>
              <a:rPr lang="en-US" sz="2000" dirty="0" smtClean="0"/>
              <a:t>ended May 7</a:t>
            </a:r>
            <a:endParaRPr lang="en-US" sz="2000" dirty="0"/>
          </a:p>
        </p:txBody>
      </p:sp>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Reviewed problem statement (</a:t>
            </a:r>
            <a:r>
              <a:rPr lang="en-US" sz="2800" b="1" dirty="0"/>
              <a:t>15-17-0517-02-0mag)</a:t>
            </a:r>
            <a:r>
              <a:rPr lang="en-US" sz="2800" b="1" dirty="0" smtClean="0"/>
              <a:t> </a:t>
            </a:r>
            <a:endParaRPr lang="en-US" sz="2800" b="1" dirty="0"/>
          </a:p>
          <a:p>
            <a:pPr marL="342900" indent="-342900">
              <a:buClr>
                <a:srgbClr val="FF0000"/>
              </a:buClr>
              <a:buFont typeface="Wingdings" charset="2"/>
              <a:buChar char="q"/>
            </a:pPr>
            <a:r>
              <a:rPr lang="en-US" sz="2800" b="1" dirty="0"/>
              <a:t>Reviewed </a:t>
            </a:r>
            <a:r>
              <a:rPr lang="en-US" sz="2800" b="1" dirty="0" smtClean="0"/>
              <a:t>first proposed solution (15-18-0046)</a:t>
            </a:r>
          </a:p>
          <a:p>
            <a:pPr marL="342900" indent="-342900">
              <a:buClr>
                <a:srgbClr val="FF0000"/>
              </a:buClr>
              <a:buFont typeface="Wingdings" charset="2"/>
              <a:buChar char="q"/>
            </a:pPr>
            <a:r>
              <a:rPr lang="en-US" sz="2800" b="1" dirty="0" smtClean="0"/>
              <a:t>Explained new </a:t>
            </a:r>
            <a:r>
              <a:rPr lang="en-US" sz="2800" b="1" dirty="0"/>
              <a:t>proposed solution (</a:t>
            </a:r>
            <a:r>
              <a:rPr lang="en-US" sz="2800" b="1" dirty="0" smtClean="0"/>
              <a:t>15-18-0200)</a:t>
            </a:r>
          </a:p>
          <a:p>
            <a:pPr marL="342900" indent="-342900">
              <a:buClr>
                <a:srgbClr val="FF0000"/>
              </a:buClr>
              <a:buFont typeface="Wingdings" charset="2"/>
              <a:buChar char="q"/>
            </a:pPr>
            <a:r>
              <a:rPr lang="en-US" sz="2800" b="1" dirty="0" smtClean="0"/>
              <a:t>Merged proposals and presented drafty draft</a:t>
            </a:r>
          </a:p>
          <a:p>
            <a:pPr marL="800100" lvl="1" indent="-342900">
              <a:buClr>
                <a:srgbClr val="FF0000"/>
              </a:buClr>
              <a:buFont typeface="Wingdings" charset="2"/>
              <a:buChar char="q"/>
            </a:pPr>
            <a:r>
              <a:rPr lang="en-US" sz="2800" b="1" dirty="0" smtClean="0"/>
              <a:t>Meeting comments incorporated (15-18-0208-03)</a:t>
            </a:r>
            <a:endParaRPr lang="en-US" sz="2800" b="1" dirty="0"/>
          </a:p>
          <a:p>
            <a:pPr marL="800100" lvl="1" indent="-342900">
              <a:buClr>
                <a:srgbClr val="FF0000"/>
              </a:buClr>
              <a:buFont typeface="Wingdings" charset="2"/>
              <a:buChar char="q"/>
            </a:pPr>
            <a:r>
              <a:rPr lang="en-US" sz="2800" b="1" dirty="0" smtClean="0"/>
              <a:t>Sent requests for review</a:t>
            </a:r>
          </a:p>
          <a:p>
            <a:pPr marL="800100" lvl="1" indent="-342900">
              <a:buClr>
                <a:srgbClr val="FF0000"/>
              </a:buClr>
              <a:buFont typeface="Wingdings" charset="2"/>
              <a:buChar char="q"/>
            </a:pPr>
            <a:r>
              <a:rPr lang="en-US" sz="2800" b="1" dirty="0" smtClean="0"/>
              <a:t>Expecting to submit for Letter Ballot at San Diego</a:t>
            </a:r>
            <a:endParaRPr lang="en-US" sz="2800" b="1" dirty="0"/>
          </a:p>
          <a:p>
            <a:pPr marL="342900" indent="-342900">
              <a:buClr>
                <a:srgbClr val="FF0000"/>
              </a:buClr>
              <a:buFont typeface="Wingdings" charset="2"/>
              <a:buChar char="q"/>
            </a:pPr>
            <a:r>
              <a:rPr lang="en-US" sz="2800" b="1" dirty="0" smtClean="0"/>
              <a:t>Proposed timeline considered</a:t>
            </a:r>
          </a:p>
          <a:p>
            <a:pPr marL="342900" indent="-342900">
              <a:buClr>
                <a:srgbClr val="FF0000"/>
              </a:buClr>
              <a:buFont typeface="Wingdings" charset="2"/>
              <a:buChar char="q"/>
            </a:pPr>
            <a:r>
              <a:rPr lang="en-US" sz="2800" b="1" dirty="0" smtClean="0"/>
              <a:t>Requested three meeting slots for San Diego Plenary</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109130</TotalTime>
  <Words>493</Words>
  <Application>Microsoft Office PowerPoint</Application>
  <PresentationFormat>On-screen Show (4:3)</PresentationFormat>
  <Paragraphs>116</Paragraphs>
  <Slides>6</Slides>
  <Notes>5</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Custom Design</vt:lpstr>
      <vt:lpstr>PowerPoint Presentation</vt:lpstr>
      <vt:lpstr>TG10a (RMA) Officers</vt:lpstr>
      <vt:lpstr>Goal of TG10a</vt:lpstr>
      <vt:lpstr>TG10a Meeting Agenda/Goals</vt:lpstr>
      <vt:lpstr>Schedule</vt:lpstr>
      <vt:lpstr>Meeting Accomplishments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1049</cp:revision>
  <cp:lastPrinted>2015-07-14T16:02:16Z</cp:lastPrinted>
  <dcterms:created xsi:type="dcterms:W3CDTF">2009-07-12T16:25:16Z</dcterms:created>
  <dcterms:modified xsi:type="dcterms:W3CDTF">2018-05-09T06:28:55Z</dcterms:modified>
</cp:coreProperties>
</file>