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1" r:id="rId2"/>
  </p:sldMasterIdLst>
  <p:notesMasterIdLst>
    <p:notesMasterId r:id="rId9"/>
  </p:notesMasterIdLst>
  <p:handoutMasterIdLst>
    <p:handoutMasterId r:id="rId10"/>
  </p:handoutMasterIdLst>
  <p:sldIdLst>
    <p:sldId id="287" r:id="rId3"/>
    <p:sldId id="323" r:id="rId4"/>
    <p:sldId id="327" r:id="rId5"/>
    <p:sldId id="264" r:id="rId6"/>
    <p:sldId id="326" r:id="rId7"/>
    <p:sldId id="325"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23"/>
            <p14:sldId id="327"/>
            <p14:sldId id="264"/>
            <p14:sldId id="326"/>
            <p14:sldId id="325"/>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22" autoAdjust="0"/>
    <p:restoredTop sz="99383" autoAdjust="0"/>
  </p:normalViewPr>
  <p:slideViewPr>
    <p:cSldViewPr>
      <p:cViewPr varScale="1">
        <p:scale>
          <a:sx n="62" d="100"/>
          <a:sy n="62" d="100"/>
        </p:scale>
        <p:origin x="-47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80" y="296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000500" y="8982075"/>
            <a:ext cx="2667000"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dirty="0" smtClean="0"/>
              <a:t>&lt;Charles Perkins&gt;, &lt;Futurewei&gt;</a:t>
            </a:r>
            <a:endParaRPr lang="en-US" dirty="0"/>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000500" y="8985250"/>
            <a:ext cx="25146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l" defTabSz="933450" eaLnBrk="0" hangingPunct="0">
              <a:defRPr>
                <a:latin typeface="Times New Roman" pitchFamily="18" charset="0"/>
                <a:ea typeface="ＭＳ Ｐゴシック" pitchFamily="-65" charset="-128"/>
                <a:cs typeface="+mn-cs"/>
              </a:defRPr>
            </a:lvl5pPr>
          </a:lstStyle>
          <a:p>
            <a:pPr lvl="4">
              <a:defRPr/>
            </a:pPr>
            <a:r>
              <a:rPr lang="en-US" smtClean="0"/>
              <a:t>&lt;Charles Perkins&gt;, &lt;Futurewei&gt;</a:t>
            </a:r>
            <a:endParaRPr lang="en-US" dirty="0"/>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&lt;May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&lt;May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2927321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&lt;May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2548274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&lt;May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7926157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&lt;May  2018&gt;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3517152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&lt;May  2018&gt;</a:t>
            </a:r>
            <a:endParaRPr lang="en-US" dirty="0"/>
          </a:p>
        </p:txBody>
      </p:sp>
      <p:sp>
        <p:nvSpPr>
          <p:cNvPr id="8" name="Footer Placeholder 7"/>
          <p:cNvSpPr>
            <a:spLocks noGrp="1"/>
          </p:cNvSpPr>
          <p:nvPr>
            <p:ph type="ftr" sz="quarter" idx="11"/>
          </p:nvPr>
        </p:nvSpPr>
        <p:spPr/>
        <p:txBody>
          <a:bodyPr/>
          <a:lstStyle/>
          <a:p>
            <a:r>
              <a:rPr lang="en-US" smtClean="0"/>
              <a:t>&lt;Charlie Perkins&gt;, &lt;Futurewei&gt;</a:t>
            </a:r>
            <a:endParaRPr lang="en-US"/>
          </a:p>
        </p:txBody>
      </p:sp>
      <p:sp>
        <p:nvSpPr>
          <p:cNvPr id="9" name="Slide Number Placeholder 8"/>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5169495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&lt;May  2018&gt;</a:t>
            </a:r>
            <a:endParaRPr lang="en-US" dirty="0"/>
          </a:p>
        </p:txBody>
      </p:sp>
      <p:sp>
        <p:nvSpPr>
          <p:cNvPr id="4" name="Footer Placeholder 3"/>
          <p:cNvSpPr>
            <a:spLocks noGrp="1"/>
          </p:cNvSpPr>
          <p:nvPr>
            <p:ph type="ftr" sz="quarter" idx="11"/>
          </p:nvPr>
        </p:nvSpPr>
        <p:spPr/>
        <p:txBody>
          <a:bodyPr/>
          <a:lstStyle/>
          <a:p>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40470280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&lt;May  2018&gt;</a:t>
            </a:r>
            <a:endParaRPr lang="en-US" dirty="0"/>
          </a:p>
        </p:txBody>
      </p:sp>
      <p:sp>
        <p:nvSpPr>
          <p:cNvPr id="3" name="Footer Placeholder 2"/>
          <p:cNvSpPr>
            <a:spLocks noGrp="1"/>
          </p:cNvSpPr>
          <p:nvPr>
            <p:ph type="ftr" sz="quarter" idx="11"/>
          </p:nvPr>
        </p:nvSpPr>
        <p:spPr/>
        <p:txBody>
          <a:bodyPr/>
          <a:lstStyle/>
          <a:p>
            <a:r>
              <a:rPr lang="en-US" smtClean="0"/>
              <a:t>&lt;Charlie Perkins&gt;, &lt;Futurewei&gt;</a:t>
            </a:r>
            <a:endParaRPr lang="en-US"/>
          </a:p>
        </p:txBody>
      </p:sp>
      <p:sp>
        <p:nvSpPr>
          <p:cNvPr id="4" name="Slide Number Placeholder 3"/>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876494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&lt;May  2018&gt;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6901789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&lt;May  2018&gt;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0950863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&lt;May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7719342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&lt;May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486433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dirty="0" smtClean="0"/>
              <a:t>&lt;May  2018&gt;</a:t>
            </a:r>
            <a:endParaRPr lang="en-US" dirty="0"/>
          </a:p>
        </p:txBody>
      </p:sp>
      <p:sp>
        <p:nvSpPr>
          <p:cNvPr id="4" name="Footer Placeholder 3"/>
          <p:cNvSpPr>
            <a:spLocks noGrp="1"/>
          </p:cNvSpPr>
          <p:nvPr>
            <p:ph type="ftr" sz="quarter" idx="11"/>
          </p:nvPr>
        </p:nvSpPr>
        <p:spPr/>
        <p:txBody>
          <a:bodyPr/>
          <a:lstStyle/>
          <a:p>
            <a:pPr>
              <a:defRPr/>
            </a:pPr>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AD8365B0-1DCB-374B-8D2E-32E02956BE58}" type="slidenum">
              <a:rPr lang="en-US" smtClean="0"/>
              <a:pPr>
                <a:defRPr/>
              </a:pPr>
              <a:t>‹#›</a:t>
            </a:fld>
            <a:endParaRPr lang="en-US"/>
          </a:p>
        </p:txBody>
      </p:sp>
    </p:spTree>
    <p:extLst>
      <p:ext uri="{BB962C8B-B14F-4D97-AF65-F5344CB8AC3E}">
        <p14:creationId xmlns:p14="http://schemas.microsoft.com/office/powerpoint/2010/main" val="3226544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&lt;May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&lt;May  2018&gt;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&lt;May  2018&gt;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&lt;May  2018&gt;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&lt;May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&lt;May  2018&gt;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smtClean="0"/>
              <a:t>&lt;Charlie Perkins&gt;, &lt;Futurewei&gt;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smtClean="0"/>
              <a:t>15-18-0233-00-010a</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&lt;May  2018&gt;</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&lt;Charlie Perkins&gt;, &lt;Futurewei&gt;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D7420C-4272-4DB2-8EFD-D13A12D898A1}" type="slidenum">
              <a:rPr lang="en-US" smtClean="0"/>
              <a:t>‹#›</a:t>
            </a:fld>
            <a:endParaRPr lang="en-US"/>
          </a:p>
        </p:txBody>
      </p:sp>
    </p:spTree>
    <p:extLst>
      <p:ext uri="{BB962C8B-B14F-4D97-AF65-F5344CB8AC3E}">
        <p14:creationId xmlns:p14="http://schemas.microsoft.com/office/powerpoint/2010/main" val="312371236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501675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TG10a RMA </a:t>
            </a:r>
            <a:r>
              <a:rPr lang="en-US" sz="1600" dirty="0">
                <a:solidFill>
                  <a:srgbClr val="FF0000"/>
                </a:solidFill>
                <a:latin typeface="Times New Roman" pitchFamily="18" charset="0"/>
                <a:ea typeface="ＭＳ Ｐゴシック" pitchFamily="-65" charset="-128"/>
                <a:cs typeface="+mn-cs"/>
              </a:rPr>
              <a:t>Closing Report for </a:t>
            </a:r>
            <a:r>
              <a:rPr lang="en-US" sz="1600" dirty="0" smtClean="0">
                <a:solidFill>
                  <a:srgbClr val="FF0000"/>
                </a:solidFill>
                <a:latin typeface="Times New Roman" pitchFamily="18" charset="0"/>
                <a:ea typeface="ＭＳ Ｐゴシック" pitchFamily="-65" charset="-128"/>
                <a:cs typeface="+mn-cs"/>
              </a:rPr>
              <a:t>May 2018 Interim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8 May 2018</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Charlie Perkins</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Futurewei</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Address </a:t>
            </a:r>
            <a:r>
              <a:rPr lang="es-ES" sz="1600" dirty="0">
                <a:solidFill>
                  <a:schemeClr val="tx2"/>
                </a:solidFill>
                <a:latin typeface="Times New Roman" pitchFamily="18" charset="0"/>
                <a:ea typeface="ＭＳ Ｐゴシック" pitchFamily="-65" charset="-128"/>
                <a:cs typeface="+mn-cs"/>
              </a:rPr>
              <a:t>[</a:t>
            </a:r>
            <a:r>
              <a:rPr lang="es-ES" sz="1600" dirty="0">
                <a:solidFill>
                  <a:srgbClr val="FF0000"/>
                </a:solidFill>
                <a:latin typeface="Times New Roman" pitchFamily="18" charset="0"/>
                <a:ea typeface="ＭＳ Ｐゴシック" pitchFamily="-65" charset="-128"/>
                <a:cs typeface="+mn-cs"/>
              </a:rPr>
              <a:t>2330 Central </a:t>
            </a:r>
            <a:r>
              <a:rPr lang="es-ES" sz="1600" dirty="0" err="1">
                <a:solidFill>
                  <a:srgbClr val="FF0000"/>
                </a:solidFill>
                <a:latin typeface="Times New Roman" pitchFamily="18" charset="0"/>
                <a:ea typeface="ＭＳ Ｐゴシック" pitchFamily="-65" charset="-128"/>
                <a:cs typeface="+mn-cs"/>
              </a:rPr>
              <a:t>Expy</a:t>
            </a:r>
            <a:r>
              <a:rPr lang="es-ES" sz="1600" dirty="0">
                <a:solidFill>
                  <a:srgbClr val="FF0000"/>
                </a:solidFill>
                <a:latin typeface="Times New Roman" pitchFamily="18" charset="0"/>
                <a:ea typeface="ＭＳ Ｐゴシック" pitchFamily="-65" charset="-128"/>
                <a:cs typeface="+mn-cs"/>
              </a:rPr>
              <a:t>, Santa Clara Ca, USA</a:t>
            </a:r>
            <a:r>
              <a:rPr lang="es-E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Voice</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1.408-330-4586</a:t>
            </a:r>
            <a:r>
              <a:rPr lang="en-U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E-Mail:[</a:t>
            </a:r>
            <a:r>
              <a:rPr lang="en-US" sz="1600" dirty="0">
                <a:solidFill>
                  <a:srgbClr val="FF0000"/>
                </a:solidFill>
                <a:latin typeface="Times New Roman" pitchFamily="18" charset="0"/>
                <a:ea typeface="ＭＳ Ｐゴシック" pitchFamily="-65" charset="-128"/>
                <a:cs typeface="+mn-cs"/>
              </a:rPr>
              <a:t>charlie.perkins@huawei.com</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[Closing </a:t>
            </a:r>
            <a:r>
              <a:rPr lang="en-US" sz="1600" dirty="0" smtClean="0">
                <a:solidFill>
                  <a:schemeClr val="tx2"/>
                </a:solidFill>
                <a:latin typeface="Times New Roman" pitchFamily="18" charset="0"/>
                <a:ea typeface="ＭＳ Ｐゴシック" pitchFamily="-65" charset="-128"/>
              </a:rPr>
              <a:t>report for TG10a </a:t>
            </a:r>
            <a:r>
              <a:rPr lang="en-US" sz="1600" dirty="0" smtClean="0">
                <a:latin typeface="Times New Roman" pitchFamily="18" charset="0"/>
                <a:ea typeface="ＭＳ Ｐゴシック" pitchFamily="-65" charset="-128"/>
                <a:cs typeface="+mn-cs"/>
              </a:rPr>
              <a:t>meeting May </a:t>
            </a:r>
            <a:r>
              <a:rPr lang="en-US" sz="1600" dirty="0">
                <a:latin typeface="Times New Roman" pitchFamily="18" charset="0"/>
                <a:ea typeface="ＭＳ Ｐゴシック" pitchFamily="-65" charset="-128"/>
                <a:cs typeface="+mn-cs"/>
              </a:rPr>
              <a:t>2018 </a:t>
            </a:r>
            <a:r>
              <a:rPr lang="en-US" sz="1600" dirty="0" smtClean="0">
                <a:latin typeface="Times New Roman" pitchFamily="18" charset="0"/>
                <a:ea typeface="ＭＳ Ｐゴシック" pitchFamily="-65" charset="-128"/>
                <a:cs typeface="+mn-cs"/>
              </a:rPr>
              <a:t>Interim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TG10a </a:t>
            </a:r>
            <a:r>
              <a:rPr lang="en-US" sz="1600" dirty="0" smtClean="0">
                <a:solidFill>
                  <a:schemeClr val="tx2"/>
                </a:solidFill>
                <a:latin typeface="Times New Roman" pitchFamily="18" charset="0"/>
                <a:ea typeface="ＭＳ Ｐゴシック" pitchFamily="-65" charset="-128"/>
              </a:rPr>
              <a:t>Closing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May </a:t>
            </a:r>
            <a:r>
              <a:rPr lang="en-US" sz="1600" dirty="0">
                <a:latin typeface="Times New Roman" pitchFamily="18" charset="0"/>
                <a:ea typeface="ＭＳ Ｐゴシック" pitchFamily="-65" charset="-128"/>
                <a:cs typeface="+mn-cs"/>
              </a:rPr>
              <a:t>2018 </a:t>
            </a:r>
            <a:r>
              <a:rPr lang="en-US" sz="1600" dirty="0" smtClean="0">
                <a:latin typeface="Times New Roman" pitchFamily="18" charset="0"/>
                <a:ea typeface="ＭＳ Ｐゴシック" pitchFamily="-65" charset="-128"/>
                <a:cs typeface="+mn-cs"/>
              </a:rPr>
              <a:t>Interim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[Provide overview of results of the  TG10a session at 802.15 meeting]</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&lt;May  2018&gt;</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&lt;May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TG10a (RMA)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smtClean="0"/>
              <a:t>Chair		Charlie Perkins</a:t>
            </a:r>
          </a:p>
          <a:p>
            <a:r>
              <a:rPr lang="en-US" sz="2000" dirty="0" smtClean="0"/>
              <a:t>Secretary	</a:t>
            </a:r>
            <a:r>
              <a:rPr lang="en-US" sz="2000" dirty="0" err="1" smtClean="0"/>
              <a:t>Joerg</a:t>
            </a:r>
            <a:r>
              <a:rPr lang="en-US" sz="2000" dirty="0" smtClean="0"/>
              <a:t> Robert</a:t>
            </a:r>
            <a:endParaRPr lang="en-US" sz="2000" dirty="0"/>
          </a:p>
        </p:txBody>
      </p:sp>
    </p:spTree>
    <p:extLst>
      <p:ext uri="{BB962C8B-B14F-4D97-AF65-F5344CB8AC3E}">
        <p14:creationId xmlns:p14="http://schemas.microsoft.com/office/powerpoint/2010/main" val="3127085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533400"/>
          </a:xfrm>
        </p:spPr>
        <p:txBody>
          <a:bodyPr/>
          <a:lstStyle/>
          <a:p>
            <a:r>
              <a:rPr lang="en-US" dirty="0" smtClean="0"/>
              <a:t>Goal of TG10a</a:t>
            </a:r>
            <a:endParaRPr lang="en-US" dirty="0"/>
          </a:p>
        </p:txBody>
      </p:sp>
      <p:sp>
        <p:nvSpPr>
          <p:cNvPr id="3" name="Content Placeholder 2"/>
          <p:cNvSpPr>
            <a:spLocks noGrp="1"/>
          </p:cNvSpPr>
          <p:nvPr>
            <p:ph idx="1"/>
          </p:nvPr>
        </p:nvSpPr>
        <p:spPr>
          <a:xfrm>
            <a:off x="838200" y="1295400"/>
            <a:ext cx="7772400" cy="5105400"/>
          </a:xfrm>
        </p:spPr>
        <p:txBody>
          <a:bodyPr/>
          <a:lstStyle/>
          <a:p>
            <a:pPr marL="0" indent="0">
              <a:buNone/>
            </a:pPr>
            <a:r>
              <a:rPr lang="en-US" sz="2800" dirty="0" smtClean="0"/>
              <a:t>Define </a:t>
            </a:r>
            <a:r>
              <a:rPr lang="en-US" sz="2800" dirty="0"/>
              <a:t>how the addressing and route </a:t>
            </a:r>
            <a:r>
              <a:rPr lang="en-US" sz="2800" dirty="0" smtClean="0"/>
              <a:t>information are </a:t>
            </a:r>
            <a:r>
              <a:rPr lang="en-US" sz="2800" dirty="0"/>
              <a:t>to </a:t>
            </a:r>
            <a:r>
              <a:rPr lang="en-US" sz="2800" dirty="0" smtClean="0"/>
              <a:t>be used </a:t>
            </a:r>
            <a:r>
              <a:rPr lang="en-US" sz="2800" dirty="0"/>
              <a:t>by the routing </a:t>
            </a:r>
            <a:r>
              <a:rPr lang="en-US" sz="2800" dirty="0" smtClean="0"/>
              <a:t>modes, </a:t>
            </a:r>
            <a:r>
              <a:rPr lang="en-US" sz="2800" dirty="0"/>
              <a:t>including at least the following:</a:t>
            </a:r>
          </a:p>
          <a:p>
            <a:r>
              <a:rPr lang="en-US" sz="2800" dirty="0" smtClean="0"/>
              <a:t>E2E </a:t>
            </a:r>
            <a:r>
              <a:rPr lang="en-US" sz="2800" dirty="0"/>
              <a:t>acknowledgement from mesh route in non-storing mode</a:t>
            </a:r>
          </a:p>
          <a:p>
            <a:r>
              <a:rPr lang="en-US" sz="2800" dirty="0" smtClean="0"/>
              <a:t>P2P </a:t>
            </a:r>
            <a:r>
              <a:rPr lang="en-US" sz="2800" dirty="0"/>
              <a:t>routing using a combination of up/down routing in non-storing mode</a:t>
            </a:r>
          </a:p>
          <a:p>
            <a:r>
              <a:rPr lang="en-US" sz="2800" dirty="0" smtClean="0"/>
              <a:t>On-demand </a:t>
            </a:r>
            <a:r>
              <a:rPr lang="en-US" sz="2800" dirty="0"/>
              <a:t>P2P routing for E2E acknowledgement in non-storing mode</a:t>
            </a:r>
          </a:p>
          <a:p>
            <a:r>
              <a:rPr lang="en-US" sz="2800" dirty="0" smtClean="0"/>
              <a:t>On-demand </a:t>
            </a:r>
            <a:r>
              <a:rPr lang="en-US" sz="2800" dirty="0"/>
              <a:t>path storing when sending unicast in non-storing mode</a:t>
            </a:r>
          </a:p>
        </p:txBody>
      </p:sp>
      <p:sp>
        <p:nvSpPr>
          <p:cNvPr id="4" name="Date Placeholder 3"/>
          <p:cNvSpPr>
            <a:spLocks noGrp="1"/>
          </p:cNvSpPr>
          <p:nvPr>
            <p:ph type="dt" sz="half" idx="10"/>
          </p:nvPr>
        </p:nvSpPr>
        <p:spPr/>
        <p:txBody>
          <a:bodyPr/>
          <a:lstStyle/>
          <a:p>
            <a:pPr>
              <a:defRPr/>
            </a:pPr>
            <a:r>
              <a:rPr lang="en-US" dirty="0" smtClean="0"/>
              <a:t>&lt;May  2018&gt;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extLst>
      <p:ext uri="{BB962C8B-B14F-4D97-AF65-F5344CB8AC3E}">
        <p14:creationId xmlns:p14="http://schemas.microsoft.com/office/powerpoint/2010/main" val="3913962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&lt;May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a:t>
            </a:fld>
            <a:endParaRPr lang="en-US"/>
          </a:p>
        </p:txBody>
      </p:sp>
      <p:sp>
        <p:nvSpPr>
          <p:cNvPr id="21509" name="Rectangle 2"/>
          <p:cNvSpPr>
            <a:spLocks noGrp="1" noChangeArrowheads="1"/>
          </p:cNvSpPr>
          <p:nvPr>
            <p:ph type="title" idx="4294967295"/>
          </p:nvPr>
        </p:nvSpPr>
        <p:spPr>
          <a:xfrm>
            <a:off x="457200" y="762000"/>
            <a:ext cx="8305800" cy="762000"/>
          </a:xfrm>
        </p:spPr>
        <p:txBody>
          <a:bodyPr/>
          <a:lstStyle/>
          <a:p>
            <a:r>
              <a:rPr lang="en-US" b="1" dirty="0" smtClean="0">
                <a:latin typeface="Times New Roman" charset="0"/>
                <a:ea typeface="ＭＳ Ｐゴシック" charset="0"/>
                <a:cs typeface="ＭＳ Ｐゴシック" charset="0"/>
              </a:rPr>
              <a:t>TG10a Meeting Agenda/Goals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571500" y="1600199"/>
            <a:ext cx="8077200" cy="4875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buClr>
                <a:srgbClr val="FF0000"/>
              </a:buClr>
            </a:pPr>
            <a:r>
              <a:rPr lang="en-US" sz="2400" dirty="0" smtClean="0"/>
              <a:t>Two out of three meetings were held.  Monday AM2 meeting was cancelled. Tuesday AM1 meeting met most of the goals of the week.  Wednesday AM1 meeting was held but adjourned shortly after opening.</a:t>
            </a:r>
          </a:p>
          <a:p>
            <a:pPr>
              <a:buClr>
                <a:srgbClr val="FF0000"/>
              </a:buClr>
            </a:pPr>
            <a:endParaRPr lang="en-US" sz="2400" dirty="0"/>
          </a:p>
          <a:p>
            <a:pPr marL="342900" indent="-342900">
              <a:buClr>
                <a:srgbClr val="FF0000"/>
              </a:buClr>
              <a:buFont typeface="Wingdings" charset="2"/>
              <a:buChar char="q"/>
            </a:pPr>
            <a:r>
              <a:rPr lang="en-US" sz="2400" b="1" dirty="0" smtClean="0"/>
              <a:t>Tuesday 8 May, AM2: </a:t>
            </a:r>
            <a:r>
              <a:rPr lang="en-US" sz="2400" dirty="0"/>
              <a:t>Opening report, Agenda (</a:t>
            </a:r>
            <a:r>
              <a:rPr lang="en-US" sz="2400" dirty="0" smtClean="0"/>
              <a:t>15-18-0198-00</a:t>
            </a:r>
            <a:r>
              <a:rPr lang="en-US" sz="2400" dirty="0"/>
              <a:t>), Status, problem </a:t>
            </a:r>
            <a:r>
              <a:rPr lang="en-US" sz="2400" dirty="0" smtClean="0"/>
              <a:t>statement (15-17-0517-02-0mag</a:t>
            </a:r>
            <a:r>
              <a:rPr lang="en-US" sz="2400" dirty="0"/>
              <a:t>) and proposed correction (</a:t>
            </a:r>
            <a:r>
              <a:rPr lang="en-US" sz="2400" dirty="0" smtClean="0"/>
              <a:t>15-18-0208-01-010a)</a:t>
            </a:r>
            <a:endParaRPr lang="en-US" sz="2400" dirty="0"/>
          </a:p>
          <a:p>
            <a:pPr marL="342900" indent="-342900">
              <a:spcBef>
                <a:spcPts val="1200"/>
              </a:spcBef>
              <a:buClr>
                <a:srgbClr val="FF0000"/>
              </a:buClr>
              <a:buFont typeface="Wingdings" charset="2"/>
              <a:buChar char="q"/>
            </a:pPr>
            <a:r>
              <a:rPr lang="en-US" sz="2400" b="1" dirty="0" smtClean="0"/>
              <a:t>Wednesday 6 May, </a:t>
            </a:r>
            <a:r>
              <a:rPr lang="en-US" sz="2400" b="1" dirty="0"/>
              <a:t>AM1: </a:t>
            </a:r>
            <a:r>
              <a:rPr lang="en-US" sz="2400" dirty="0"/>
              <a:t>U</a:t>
            </a:r>
            <a:r>
              <a:rPr lang="en-US" sz="2400" dirty="0" smtClean="0"/>
              <a:t>pdates and comments on </a:t>
            </a:r>
            <a:r>
              <a:rPr lang="en-US" sz="2400" dirty="0"/>
              <a:t>Proposal (15-18-0208-01-010a), Timeline, AoB, </a:t>
            </a:r>
            <a:r>
              <a:rPr lang="en-US" sz="2400" dirty="0" smtClean="0"/>
              <a:t>Closing</a:t>
            </a:r>
          </a:p>
          <a:p>
            <a:pPr>
              <a:spcBef>
                <a:spcPts val="1200"/>
              </a:spcBef>
              <a:buClr>
                <a:srgbClr val="FF0000"/>
              </a:buClr>
            </a:pPr>
            <a:r>
              <a:rPr lang="en-US" sz="2400" dirty="0" smtClean="0"/>
              <a:t>Minutes are available</a:t>
            </a:r>
            <a:r>
              <a:rPr lang="en-US" sz="2400" dirty="0"/>
              <a:t>: </a:t>
            </a:r>
            <a:r>
              <a:rPr lang="en-US" sz="2400" dirty="0" smtClean="0"/>
              <a:t> DCN 15-18-0231-00-010a</a:t>
            </a:r>
            <a:endParaRPr lang="en-US" sz="2400" dirty="0"/>
          </a:p>
          <a:p>
            <a:pPr>
              <a:buClr>
                <a:srgbClr val="FF0000"/>
              </a:buClr>
            </a:pPr>
            <a:endParaRPr lang="en-US" sz="2400" b="1" i="1"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&lt;May  2018&gt;</a:t>
            </a:r>
            <a:endParaRPr lang="en-US" sz="1400" dirty="0"/>
          </a:p>
        </p:txBody>
      </p:sp>
      <p:sp>
        <p:nvSpPr>
          <p:cNvPr id="21506"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&lt;Charles Perkins&gt;, &lt;Futurewei&gt;</a:t>
            </a:r>
            <a:endParaRPr lang="en-US" dirty="0"/>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a:t>
            </a:fld>
            <a:endParaRPr lang="en-US"/>
          </a:p>
        </p:txBody>
      </p:sp>
      <p:sp>
        <p:nvSpPr>
          <p:cNvPr id="21509" name="Rectangle 2"/>
          <p:cNvSpPr>
            <a:spLocks noGrp="1" noChangeArrowheads="1"/>
          </p:cNvSpPr>
          <p:nvPr>
            <p:ph type="title" idx="4294967295"/>
          </p:nvPr>
        </p:nvSpPr>
        <p:spPr>
          <a:xfrm>
            <a:off x="533400" y="609600"/>
            <a:ext cx="7772400" cy="609600"/>
          </a:xfrm>
        </p:spPr>
        <p:txBody>
          <a:bodyPr/>
          <a:lstStyle/>
          <a:p>
            <a:pPr lvl="2"/>
            <a:r>
              <a:rPr lang="en-US" sz="3200" b="1" dirty="0" smtClean="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3076463559"/>
              </p:ext>
            </p:extLst>
          </p:nvPr>
        </p:nvGraphicFramePr>
        <p:xfrm>
          <a:off x="609600" y="1676400"/>
          <a:ext cx="7848600" cy="3985490"/>
        </p:xfrm>
        <a:graphic>
          <a:graphicData uri="http://schemas.openxmlformats.org/drawingml/2006/table">
            <a:tbl>
              <a:tblPr firstRow="1" bandRow="1">
                <a:tableStyleId>{5C22544A-7EE6-4342-B048-85BDC9FD1C3A}</a:tableStyleId>
              </a:tblPr>
              <a:tblGrid>
                <a:gridCol w="3047999"/>
                <a:gridCol w="2463801"/>
                <a:gridCol w="2336800"/>
              </a:tblGrid>
              <a:tr h="398549">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TG10a</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Jan, 2018</a:t>
                      </a:r>
                    </a:p>
                  </a:txBody>
                  <a:tcPr/>
                </a:tc>
                <a:tc>
                  <a:txBody>
                    <a:bodyPr/>
                    <a:lstStyle/>
                    <a:p>
                      <a:r>
                        <a:rPr lang="en-US" b="1" dirty="0" smtClean="0"/>
                        <a:t>May,</a:t>
                      </a:r>
                      <a:r>
                        <a:rPr lang="en-US" b="1" baseline="0" dirty="0" smtClean="0"/>
                        <a:t> 2019</a:t>
                      </a:r>
                      <a:endParaRPr lang="en-US" b="1" dirty="0"/>
                    </a:p>
                  </a:txBody>
                  <a:tcPr/>
                </a:tc>
              </a:tr>
              <a:tr h="398549">
                <a:tc>
                  <a:txBody>
                    <a:bodyPr/>
                    <a:lstStyle/>
                    <a:p>
                      <a:r>
                        <a:rPr lang="en-US" dirty="0" smtClean="0"/>
                        <a:t>Problem Statement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Jan,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Jan, 2018</a:t>
                      </a:r>
                    </a:p>
                  </a:txBody>
                  <a:tcPr/>
                </a:tc>
              </a:tr>
              <a:tr h="398549">
                <a:tc>
                  <a:txBody>
                    <a:bodyPr/>
                    <a:lstStyle/>
                    <a:p>
                      <a:r>
                        <a:rPr lang="en-US" dirty="0" smtClean="0"/>
                        <a:t>Agree on solution approach</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Jan, 2018</a:t>
                      </a:r>
                    </a:p>
                  </a:txBody>
                  <a:tcPr/>
                </a:tc>
                <a:tc>
                  <a:txBody>
                    <a:bodyPr/>
                    <a:lstStyle/>
                    <a:p>
                      <a:r>
                        <a:rPr lang="en-US" dirty="0" smtClean="0"/>
                        <a:t>May, 2018 (*)</a:t>
                      </a:r>
                      <a:endParaRPr lang="en-US" dirty="0"/>
                    </a:p>
                  </a:txBody>
                  <a:tcPr/>
                </a:tc>
              </a:tr>
              <a:tr h="398549">
                <a:tc>
                  <a:txBody>
                    <a:bodyPr/>
                    <a:lstStyle/>
                    <a:p>
                      <a:r>
                        <a:rPr lang="en-US" dirty="0" smtClean="0"/>
                        <a:t>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2018</a:t>
                      </a:r>
                    </a:p>
                  </a:txBody>
                  <a:tcPr/>
                </a:tc>
              </a:tr>
              <a:tr h="398549">
                <a:tc>
                  <a:txBody>
                    <a:bodyPr/>
                    <a:lstStyle/>
                    <a:p>
                      <a:r>
                        <a:rPr lang="en-US" dirty="0" smtClean="0"/>
                        <a:t>TG Comment Collection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2018</a:t>
                      </a:r>
                    </a:p>
                  </a:txBody>
                  <a:tcPr/>
                </a:tc>
                <a:tc>
                  <a:txBody>
                    <a:bodyPr/>
                    <a:lstStyle/>
                    <a:p>
                      <a:r>
                        <a:rPr lang="en-US" dirty="0" smtClean="0"/>
                        <a:t>July, 2018</a:t>
                      </a:r>
                      <a:endParaRPr lang="en-US" dirty="0"/>
                    </a:p>
                  </a:txBody>
                  <a:tcPr/>
                </a:tc>
              </a:tr>
              <a:tr h="398549">
                <a:tc>
                  <a:txBody>
                    <a:bodyPr/>
                    <a:lstStyle/>
                    <a:p>
                      <a:r>
                        <a:rPr lang="en-US" dirty="0" smtClean="0"/>
                        <a:t>WG Letter Ballot</a:t>
                      </a:r>
                      <a:endParaRPr lang="en-US" dirty="0"/>
                    </a:p>
                  </a:txBody>
                  <a:tcPr/>
                </a:tc>
                <a:tc>
                  <a:txBody>
                    <a:bodyPr/>
                    <a:lstStyle/>
                    <a:p>
                      <a:r>
                        <a:rPr lang="en-US" dirty="0" smtClean="0"/>
                        <a:t>July, 2018</a:t>
                      </a:r>
                    </a:p>
                  </a:txBody>
                  <a:tcPr/>
                </a:tc>
                <a:tc>
                  <a:txBody>
                    <a:bodyPr/>
                    <a:lstStyle/>
                    <a:p>
                      <a:r>
                        <a:rPr lang="en-US" dirty="0" smtClean="0"/>
                        <a:t>Sept,</a:t>
                      </a:r>
                      <a:r>
                        <a:rPr lang="en-US" baseline="0" dirty="0" smtClean="0"/>
                        <a:t> 2018</a:t>
                      </a:r>
                      <a:endParaRPr lang="en-US" dirty="0"/>
                    </a:p>
                  </a:txBody>
                  <a:tcPr/>
                </a:tc>
              </a:tr>
              <a:tr h="398549">
                <a:tc>
                  <a:txBody>
                    <a:bodyPr/>
                    <a:lstStyle/>
                    <a:p>
                      <a:r>
                        <a:rPr lang="en-US" dirty="0" smtClean="0"/>
                        <a:t>Sponsor Ballot</a:t>
                      </a:r>
                      <a:endParaRPr lang="en-US" dirty="0"/>
                    </a:p>
                  </a:txBody>
                  <a:tcPr/>
                </a:tc>
                <a:tc>
                  <a:txBody>
                    <a:bodyPr/>
                    <a:lstStyle/>
                    <a:p>
                      <a:r>
                        <a:rPr lang="en-US" dirty="0" smtClean="0"/>
                        <a:t>Sept, 2018</a:t>
                      </a:r>
                    </a:p>
                  </a:txBody>
                  <a:tcPr/>
                </a:tc>
                <a:tc>
                  <a:txBody>
                    <a:bodyPr/>
                    <a:lstStyle/>
                    <a:p>
                      <a:r>
                        <a:rPr lang="en-US" dirty="0" smtClean="0"/>
                        <a:t>Nov, 2018</a:t>
                      </a:r>
                      <a:endParaRPr lang="en-US" dirty="0"/>
                    </a:p>
                  </a:txBody>
                  <a:tcPr/>
                </a:tc>
              </a:tr>
              <a:tr h="398549">
                <a:tc>
                  <a:txBody>
                    <a:bodyPr/>
                    <a:lstStyle/>
                    <a:p>
                      <a:r>
                        <a:rPr lang="en-US" dirty="0" smtClean="0"/>
                        <a:t>NesCom</a:t>
                      </a:r>
                      <a:endParaRPr lang="en-US" dirty="0"/>
                    </a:p>
                  </a:txBody>
                  <a:tcPr/>
                </a:tc>
                <a:tc>
                  <a:txBody>
                    <a:bodyPr/>
                    <a:lstStyle/>
                    <a:p>
                      <a:r>
                        <a:rPr lang="en-US" dirty="0" smtClean="0"/>
                        <a:t>Nov, 2018</a:t>
                      </a:r>
                      <a:endParaRPr lang="en-US" dirty="0"/>
                    </a:p>
                  </a:txBody>
                  <a:tcPr/>
                </a:tc>
                <a:tc>
                  <a:txBody>
                    <a:bodyPr/>
                    <a:lstStyle/>
                    <a:p>
                      <a:r>
                        <a:rPr lang="en-US" dirty="0" smtClean="0"/>
                        <a:t>Jan, 2019</a:t>
                      </a:r>
                      <a:endParaRPr lang="en-US" dirty="0"/>
                    </a:p>
                  </a:txBody>
                  <a:tcPr/>
                </a:tc>
              </a:tr>
              <a:tr h="398549">
                <a:tc>
                  <a:txBody>
                    <a:bodyPr/>
                    <a:lstStyle/>
                    <a:p>
                      <a:r>
                        <a:rPr lang="en-US" dirty="0" smtClean="0"/>
                        <a:t>IEEE-SA Publication</a:t>
                      </a:r>
                      <a:endParaRPr lang="en-US" dirty="0"/>
                    </a:p>
                  </a:txBody>
                  <a:tcPr/>
                </a:tc>
                <a:tc>
                  <a:txBody>
                    <a:bodyPr/>
                    <a:lstStyle/>
                    <a:p>
                      <a:r>
                        <a:rPr lang="en-US" dirty="0" smtClean="0"/>
                        <a:t>Feb, 2019</a:t>
                      </a:r>
                    </a:p>
                  </a:txBody>
                  <a:tcPr/>
                </a:tc>
                <a:tc>
                  <a:txBody>
                    <a:bodyPr/>
                    <a:lstStyle/>
                    <a:p>
                      <a:r>
                        <a:rPr lang="en-US" dirty="0" smtClean="0"/>
                        <a:t>May, 2019</a:t>
                      </a:r>
                    </a:p>
                  </a:txBody>
                  <a:tcPr/>
                </a:tc>
              </a:tr>
            </a:tbl>
          </a:graphicData>
        </a:graphic>
      </p:graphicFrame>
      <p:sp>
        <p:nvSpPr>
          <p:cNvPr id="3" name="TextBox 2"/>
          <p:cNvSpPr txBox="1"/>
          <p:nvPr/>
        </p:nvSpPr>
        <p:spPr>
          <a:xfrm>
            <a:off x="623434" y="5925086"/>
            <a:ext cx="3797835" cy="400110"/>
          </a:xfrm>
          <a:prstGeom prst="rect">
            <a:avLst/>
          </a:prstGeom>
          <a:noFill/>
        </p:spPr>
        <p:txBody>
          <a:bodyPr wrap="none" rtlCol="0">
            <a:spAutoFit/>
          </a:bodyPr>
          <a:lstStyle/>
          <a:p>
            <a:r>
              <a:rPr lang="en-US" sz="2000" dirty="0" smtClean="0"/>
              <a:t>(*) Call for </a:t>
            </a:r>
            <a:r>
              <a:rPr lang="en-US" sz="2000" dirty="0" smtClean="0"/>
              <a:t>Proposals </a:t>
            </a:r>
            <a:r>
              <a:rPr lang="en-US" sz="2000" dirty="0" smtClean="0"/>
              <a:t>ended May 7</a:t>
            </a:r>
            <a:endParaRPr lang="en-US" sz="2000" dirty="0"/>
          </a:p>
        </p:txBody>
      </p:sp>
    </p:spTree>
    <p:extLst>
      <p:ext uri="{BB962C8B-B14F-4D97-AF65-F5344CB8AC3E}">
        <p14:creationId xmlns:p14="http://schemas.microsoft.com/office/powerpoint/2010/main" val="36026403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&lt;May  2018&gt;</a:t>
            </a:r>
            <a:endParaRPr lang="en-US" sz="1400" dirty="0"/>
          </a:p>
        </p:txBody>
      </p:sp>
      <p:sp>
        <p:nvSpPr>
          <p:cNvPr id="21506"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&lt;Charles Perkins&gt;, &lt;Futurewei&gt;</a:t>
            </a:r>
            <a:endParaRPr lang="en-US" dirty="0"/>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685800" y="533400"/>
            <a:ext cx="7772400" cy="609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19200"/>
            <a:ext cx="86868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pPr marL="342900" indent="-342900">
              <a:buClr>
                <a:srgbClr val="FF0000"/>
              </a:buClr>
              <a:buFont typeface="Wingdings" charset="2"/>
              <a:buChar char="q"/>
            </a:pPr>
            <a:r>
              <a:rPr lang="en-US" sz="2800" b="1" dirty="0" smtClean="0"/>
              <a:t>Reviewed problem statement (</a:t>
            </a:r>
            <a:r>
              <a:rPr lang="en-US" sz="2800" b="1" dirty="0"/>
              <a:t>15-17-0517-02-0mag)</a:t>
            </a:r>
            <a:r>
              <a:rPr lang="en-US" sz="2800" b="1" dirty="0" smtClean="0"/>
              <a:t> </a:t>
            </a:r>
            <a:endParaRPr lang="en-US" sz="2800" b="1" dirty="0"/>
          </a:p>
          <a:p>
            <a:pPr marL="342900" indent="-342900">
              <a:buClr>
                <a:srgbClr val="FF0000"/>
              </a:buClr>
              <a:buFont typeface="Wingdings" charset="2"/>
              <a:buChar char="q"/>
            </a:pPr>
            <a:r>
              <a:rPr lang="en-US" sz="2800" b="1" dirty="0"/>
              <a:t>Reviewed </a:t>
            </a:r>
            <a:r>
              <a:rPr lang="en-US" sz="2800" b="1" dirty="0" smtClean="0"/>
              <a:t>first proposed solution (15-18-0046)</a:t>
            </a:r>
          </a:p>
          <a:p>
            <a:pPr marL="342900" indent="-342900">
              <a:buClr>
                <a:srgbClr val="FF0000"/>
              </a:buClr>
              <a:buFont typeface="Wingdings" charset="2"/>
              <a:buChar char="q"/>
            </a:pPr>
            <a:r>
              <a:rPr lang="en-US" sz="2800" b="1" dirty="0" smtClean="0"/>
              <a:t>Explained new </a:t>
            </a:r>
            <a:r>
              <a:rPr lang="en-US" sz="2800" b="1" dirty="0"/>
              <a:t>proposed solution (</a:t>
            </a:r>
            <a:r>
              <a:rPr lang="en-US" sz="2800" b="1" dirty="0" smtClean="0"/>
              <a:t>15-18-0200)</a:t>
            </a:r>
          </a:p>
          <a:p>
            <a:pPr marL="342900" indent="-342900">
              <a:buClr>
                <a:srgbClr val="FF0000"/>
              </a:buClr>
              <a:buFont typeface="Wingdings" charset="2"/>
              <a:buChar char="q"/>
            </a:pPr>
            <a:r>
              <a:rPr lang="en-US" sz="2800" b="1" dirty="0" smtClean="0"/>
              <a:t>Merged proposals and presented drafty draft</a:t>
            </a:r>
          </a:p>
          <a:p>
            <a:pPr marL="800100" lvl="1" indent="-342900">
              <a:buClr>
                <a:srgbClr val="FF0000"/>
              </a:buClr>
              <a:buFont typeface="Wingdings" charset="2"/>
              <a:buChar char="q"/>
            </a:pPr>
            <a:r>
              <a:rPr lang="en-US" sz="2800" b="1" dirty="0" smtClean="0"/>
              <a:t>Meeting comments incorporated (15-18-0208-03)</a:t>
            </a:r>
            <a:endParaRPr lang="en-US" sz="2800" b="1" dirty="0"/>
          </a:p>
          <a:p>
            <a:pPr marL="800100" lvl="1" indent="-342900">
              <a:buClr>
                <a:srgbClr val="FF0000"/>
              </a:buClr>
              <a:buFont typeface="Wingdings" charset="2"/>
              <a:buChar char="q"/>
            </a:pPr>
            <a:r>
              <a:rPr lang="en-US" sz="2800" b="1" dirty="0" smtClean="0"/>
              <a:t>Sent requests for review</a:t>
            </a:r>
          </a:p>
          <a:p>
            <a:pPr marL="800100" lvl="1" indent="-342900">
              <a:buClr>
                <a:srgbClr val="FF0000"/>
              </a:buClr>
              <a:buFont typeface="Wingdings" charset="2"/>
              <a:buChar char="q"/>
            </a:pPr>
            <a:r>
              <a:rPr lang="en-US" sz="2800" b="1" dirty="0" smtClean="0"/>
              <a:t>Expecting to submit for Letter Ballot at San Diego</a:t>
            </a:r>
            <a:endParaRPr lang="en-US" sz="2800" b="1" dirty="0"/>
          </a:p>
          <a:p>
            <a:pPr marL="342900" indent="-342900">
              <a:buClr>
                <a:srgbClr val="FF0000"/>
              </a:buClr>
              <a:buFont typeface="Wingdings" charset="2"/>
              <a:buChar char="q"/>
            </a:pPr>
            <a:r>
              <a:rPr lang="en-US" sz="2800" b="1" dirty="0" smtClean="0"/>
              <a:t>Proposed timeline considered</a:t>
            </a:r>
          </a:p>
          <a:p>
            <a:pPr marL="342900" indent="-342900">
              <a:buClr>
                <a:srgbClr val="FF0000"/>
              </a:buClr>
              <a:buFont typeface="Wingdings" charset="2"/>
              <a:buChar char="q"/>
            </a:pPr>
            <a:r>
              <a:rPr lang="en-US" sz="2800" b="1" dirty="0" smtClean="0"/>
              <a:t>Requested three meeting slots for San Diego Plenary</a:t>
            </a:r>
          </a:p>
          <a:p>
            <a:pPr marL="342900" indent="-342900">
              <a:buClr>
                <a:srgbClr val="FF0000"/>
              </a:buClr>
              <a:buFont typeface="Wingdings" charset="2"/>
              <a:buChar char="q"/>
            </a:pPr>
            <a:endParaRPr lang="en-US" sz="2800" b="1" dirty="0"/>
          </a:p>
        </p:txBody>
      </p:sp>
    </p:spTree>
    <p:extLst>
      <p:ext uri="{BB962C8B-B14F-4D97-AF65-F5344CB8AC3E}">
        <p14:creationId xmlns:p14="http://schemas.microsoft.com/office/powerpoint/2010/main" val="1242099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109130</TotalTime>
  <Words>493</Words>
  <Application>Microsoft Office PowerPoint</Application>
  <PresentationFormat>On-screen Show (4:3)</PresentationFormat>
  <Paragraphs>116</Paragraphs>
  <Slides>6</Slides>
  <Notes>5</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Default Design</vt:lpstr>
      <vt:lpstr>Custom Design</vt:lpstr>
      <vt:lpstr>PowerPoint Presentation</vt:lpstr>
      <vt:lpstr>TG10a (RMA) Officers</vt:lpstr>
      <vt:lpstr>Goal of TG10a</vt:lpstr>
      <vt:lpstr>TG10a Meeting Agenda/Goals</vt:lpstr>
      <vt:lpstr>Schedule</vt:lpstr>
      <vt:lpstr>Meeting Accomplishments</vt:lpstr>
    </vt:vector>
  </TitlesOfParts>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Irvine</dc:title>
  <dc:subject>IEEE 802.15 &lt;TG12&gt;</dc:subject>
  <dc:creator>Pat Kinney</dc:creator>
  <dc:description>&lt;15-18-0012-00-0012&gt;</dc:description>
  <cp:lastModifiedBy>charliep</cp:lastModifiedBy>
  <cp:revision>1049</cp:revision>
  <cp:lastPrinted>2015-07-14T16:02:16Z</cp:lastPrinted>
  <dcterms:created xsi:type="dcterms:W3CDTF">2009-07-12T16:25:16Z</dcterms:created>
  <dcterms:modified xsi:type="dcterms:W3CDTF">2018-05-09T06:28:55Z</dcterms:modified>
</cp:coreProperties>
</file>