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72" r:id="rId2"/>
  </p:sldMasterIdLst>
  <p:notesMasterIdLst>
    <p:notesMasterId r:id="rId22"/>
  </p:notesMasterIdLst>
  <p:handoutMasterIdLst>
    <p:handoutMasterId r:id="rId23"/>
  </p:handoutMasterIdLst>
  <p:sldIdLst>
    <p:sldId id="259" r:id="rId3"/>
    <p:sldId id="262" r:id="rId4"/>
    <p:sldId id="269" r:id="rId5"/>
    <p:sldId id="270" r:id="rId6"/>
    <p:sldId id="271" r:id="rId7"/>
    <p:sldId id="272" r:id="rId8"/>
    <p:sldId id="273" r:id="rId9"/>
    <p:sldId id="268" r:id="rId10"/>
    <p:sldId id="274" r:id="rId11"/>
    <p:sldId id="261" r:id="rId12"/>
    <p:sldId id="275" r:id="rId13"/>
    <p:sldId id="276" r:id="rId14"/>
    <p:sldId id="296" r:id="rId15"/>
    <p:sldId id="297" r:id="rId16"/>
    <p:sldId id="298" r:id="rId17"/>
    <p:sldId id="299" r:id="rId18"/>
    <p:sldId id="300" r:id="rId19"/>
    <p:sldId id="303" r:id="rId20"/>
    <p:sldId id="304" r:id="rId2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90" d="100"/>
          <a:sy n="90" d="100"/>
        </p:scale>
        <p:origin x="-732" y="1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notesMaster" Target="notesMasters/notesMaster1.xml"/><Relationship Id="rId27"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smtClean="0"/>
            </a:lvl1pPr>
          </a:lstStyle>
          <a:p>
            <a:pPr>
              <a:defRPr/>
            </a:pPr>
            <a:r>
              <a:rPr lang="en-US" alt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smtClean="0"/>
            </a:lvl1pPr>
          </a:lstStyle>
          <a:p>
            <a:pPr>
              <a:defRPr/>
            </a:pPr>
            <a:r>
              <a:rPr lang="en-US" altLang="en-US"/>
              <a:t>Page </a:t>
            </a:r>
            <a:fld id="{362A3E17-72DB-429D-82ED-5F7A6D48AB28}" type="slidenum">
              <a:rPr lang="en-US" altLang="en-US"/>
              <a:pPr>
                <a:defRPr/>
              </a:pPr>
              <a:t>‹Nr.›</a:t>
            </a:fld>
            <a:endParaRPr lang="en-US" altLang="en-US"/>
          </a:p>
        </p:txBody>
      </p:sp>
      <p:sp>
        <p:nvSpPr>
          <p:cNvPr id="6150"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pPr>
              <a:defRPr/>
            </a:pPr>
            <a:r>
              <a:rPr lang="en-US" altLang="en-US" sz="1200" smtClean="0"/>
              <a:t>Submission</a:t>
            </a:r>
          </a:p>
        </p:txBody>
      </p:sp>
      <p:sp>
        <p:nvSpPr>
          <p:cNvPr id="6152"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4127374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smtClean="0"/>
            </a:lvl1pPr>
          </a:lstStyle>
          <a:p>
            <a:pPr>
              <a:defRPr/>
            </a:pPr>
            <a:r>
              <a:rPr lang="en-US" alt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smtClean="0"/>
            </a:lvl1pPr>
          </a:lstStyle>
          <a:p>
            <a:pPr>
              <a:defRPr/>
            </a:pPr>
            <a:r>
              <a:rPr lang="en-US" altLang="en-US"/>
              <a:t>&lt;month year&gt;</a:t>
            </a:r>
          </a:p>
        </p:txBody>
      </p:sp>
      <p:sp>
        <p:nvSpPr>
          <p:cNvPr id="512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noProof="0" smtClean="0"/>
              <a:t>Click to edit Master text styles</a:t>
            </a:r>
          </a:p>
          <a:p>
            <a:pPr lvl="1"/>
            <a:r>
              <a:rPr lang="en-US" altLang="en-US" noProof="0" smtClean="0"/>
              <a:t>Second level</a:t>
            </a:r>
          </a:p>
          <a:p>
            <a:pPr lvl="2"/>
            <a:r>
              <a:rPr lang="en-US" altLang="en-US" noProof="0" smtClean="0"/>
              <a:t>Third level</a:t>
            </a:r>
          </a:p>
          <a:p>
            <a:pPr lvl="3"/>
            <a:r>
              <a:rPr lang="en-US" altLang="en-US" noProof="0" smtClean="0"/>
              <a:t>Fourth level</a:t>
            </a:r>
          </a:p>
          <a:p>
            <a:pPr lvl="4"/>
            <a:r>
              <a:rPr lang="en-US" alt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smtClean="0"/>
            </a:lvl5pPr>
          </a:lstStyle>
          <a:p>
            <a:pPr lvl="4">
              <a:defRPr/>
            </a:pPr>
            <a:r>
              <a:rPr lang="en-US" alt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mtClean="0"/>
            </a:lvl1pPr>
          </a:lstStyle>
          <a:p>
            <a:pPr>
              <a:defRPr/>
            </a:pPr>
            <a:r>
              <a:rPr lang="en-US" altLang="en-US"/>
              <a:t>Page </a:t>
            </a:r>
            <a:fld id="{904D3F85-CF48-4006-95B7-5F911FD5F290}" type="slidenum">
              <a:rPr lang="en-US" altLang="en-US"/>
              <a:pPr>
                <a:defRPr/>
              </a:pPr>
              <a:t>‹Nr.›</a:t>
            </a:fld>
            <a:endParaRPr lang="en-US" altLang="en-US"/>
          </a:p>
        </p:txBody>
      </p:sp>
      <p:sp>
        <p:nvSpPr>
          <p:cNvPr id="5128"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5129"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5130"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713018786"/>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7E57C057-3501-4EB0-A033-87875D124151}" type="slidenum">
              <a:rPr lang="en-US" altLang="en-US" sz="1200">
                <a:solidFill>
                  <a:prstClr val="black"/>
                </a:solidFill>
              </a:rPr>
              <a:pPr>
                <a:defRPr/>
              </a:pPr>
              <a:t>3</a:t>
            </a:fld>
            <a:endParaRPr lang="en-US" altLang="en-US" sz="1200">
              <a:solidFill>
                <a:prstClr val="black"/>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1331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xfrm>
            <a:off x="2933700" y="8985250"/>
            <a:ext cx="801688" cy="184666"/>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6666" eaLnBrk="0" hangingPunct="0">
              <a:defRPr sz="2300">
                <a:solidFill>
                  <a:schemeClr val="tx1"/>
                </a:solidFill>
                <a:latin typeface="Times New Roman" pitchFamily="18" charset="0"/>
              </a:defRPr>
            </a:lvl1pPr>
            <a:lvl2pPr marL="712118" indent="-273891" defTabSz="926666" eaLnBrk="0" hangingPunct="0">
              <a:defRPr sz="2300">
                <a:solidFill>
                  <a:schemeClr val="tx1"/>
                </a:solidFill>
                <a:latin typeface="Times New Roman" pitchFamily="18" charset="0"/>
              </a:defRPr>
            </a:lvl2pPr>
            <a:lvl3pPr marL="1095566" indent="-219113" defTabSz="926666" eaLnBrk="0" hangingPunct="0">
              <a:defRPr sz="2300">
                <a:solidFill>
                  <a:schemeClr val="tx1"/>
                </a:solidFill>
                <a:latin typeface="Times New Roman" pitchFamily="18" charset="0"/>
              </a:defRPr>
            </a:lvl3pPr>
            <a:lvl4pPr marL="1533792" indent="-219113" defTabSz="926666" eaLnBrk="0" hangingPunct="0">
              <a:defRPr sz="2300">
                <a:solidFill>
                  <a:schemeClr val="tx1"/>
                </a:solidFill>
                <a:latin typeface="Times New Roman" pitchFamily="18" charset="0"/>
              </a:defRPr>
            </a:lvl4pPr>
            <a:lvl5pPr marL="1972018" indent="-219113" defTabSz="926666" eaLnBrk="0" hangingPunct="0">
              <a:defRPr sz="2300">
                <a:solidFill>
                  <a:schemeClr val="tx1"/>
                </a:solidFill>
                <a:latin typeface="Times New Roman" pitchFamily="18" charset="0"/>
              </a:defRPr>
            </a:lvl5pPr>
            <a:lvl6pPr marL="2410244" indent="-219113" defTabSz="926666" eaLnBrk="0" fontAlgn="base" hangingPunct="0">
              <a:spcBef>
                <a:spcPct val="0"/>
              </a:spcBef>
              <a:spcAft>
                <a:spcPct val="0"/>
              </a:spcAft>
              <a:defRPr sz="2300">
                <a:solidFill>
                  <a:schemeClr val="tx1"/>
                </a:solidFill>
                <a:latin typeface="Times New Roman" pitchFamily="18" charset="0"/>
              </a:defRPr>
            </a:lvl6pPr>
            <a:lvl7pPr marL="2848470" indent="-219113" defTabSz="926666" eaLnBrk="0" fontAlgn="base" hangingPunct="0">
              <a:spcBef>
                <a:spcPct val="0"/>
              </a:spcBef>
              <a:spcAft>
                <a:spcPct val="0"/>
              </a:spcAft>
              <a:defRPr sz="2300">
                <a:solidFill>
                  <a:schemeClr val="tx1"/>
                </a:solidFill>
                <a:latin typeface="Times New Roman" pitchFamily="18" charset="0"/>
              </a:defRPr>
            </a:lvl7pPr>
            <a:lvl8pPr marL="3286697" indent="-219113" defTabSz="926666" eaLnBrk="0" fontAlgn="base" hangingPunct="0">
              <a:spcBef>
                <a:spcPct val="0"/>
              </a:spcBef>
              <a:spcAft>
                <a:spcPct val="0"/>
              </a:spcAft>
              <a:defRPr sz="2300">
                <a:solidFill>
                  <a:schemeClr val="tx1"/>
                </a:solidFill>
                <a:latin typeface="Times New Roman" pitchFamily="18" charset="0"/>
              </a:defRPr>
            </a:lvl8pPr>
            <a:lvl9pPr marL="3724923" indent="-219113" defTabSz="926666" eaLnBrk="0" fontAlgn="base" hangingPunct="0">
              <a:spcBef>
                <a:spcPct val="0"/>
              </a:spcBef>
              <a:spcAft>
                <a:spcPct val="0"/>
              </a:spcAft>
              <a:defRPr sz="2300">
                <a:solidFill>
                  <a:schemeClr val="tx1"/>
                </a:solidFill>
                <a:latin typeface="Times New Roman" pitchFamily="18" charset="0"/>
              </a:defRPr>
            </a:lvl9pPr>
          </a:lstStyle>
          <a:p>
            <a:pPr>
              <a:defRPr/>
            </a:pPr>
            <a:fld id="{F2CBAA80-FB16-4347-92C8-E9F14665C886}" type="slidenum">
              <a:rPr lang="en-US" altLang="en-US" sz="1200">
                <a:solidFill>
                  <a:prstClr val="black"/>
                </a:solidFill>
              </a:rPr>
              <a:pPr>
                <a:defRPr/>
              </a:pPr>
              <a:t>7</a:t>
            </a:fld>
            <a:endParaRPr lang="en-US" altLang="en-US" sz="1200">
              <a:solidFill>
                <a:prstClr val="black"/>
              </a:solidFill>
            </a:endParaRPr>
          </a:p>
        </p:txBody>
      </p:sp>
      <p:sp>
        <p:nvSpPr>
          <p:cNvPr id="14339" name="Rectangle 2"/>
          <p:cNvSpPr>
            <a:spLocks noGrp="1" noRot="1" noChangeAspect="1" noChangeArrowheads="1" noTextEdit="1"/>
          </p:cNvSpPr>
          <p:nvPr>
            <p:ph type="sldImg"/>
          </p:nvPr>
        </p:nvSpPr>
        <p:spPr>
          <a:xfrm>
            <a:off x="1154113" y="701675"/>
            <a:ext cx="4625975"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04A200C-604C-41CB-87F0-6EA46198B83E}" type="slidenum">
              <a:rPr lang="en-US" altLang="en-US"/>
              <a:pPr>
                <a:defRPr/>
              </a:pPr>
              <a:t>‹Nr.›</a:t>
            </a:fld>
            <a:endParaRPr lang="en-US" altLang="en-US"/>
          </a:p>
        </p:txBody>
      </p:sp>
    </p:spTree>
    <p:extLst>
      <p:ext uri="{BB962C8B-B14F-4D97-AF65-F5344CB8AC3E}">
        <p14:creationId xmlns:p14="http://schemas.microsoft.com/office/powerpoint/2010/main" val="28195243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EC327CB-982D-421E-9B37-00063087C83C}" type="slidenum">
              <a:rPr lang="en-US" altLang="en-US"/>
              <a:pPr>
                <a:defRPr/>
              </a:pPr>
              <a:t>‹Nr.›</a:t>
            </a:fld>
            <a:endParaRPr lang="en-US" altLang="en-US"/>
          </a:p>
        </p:txBody>
      </p:sp>
    </p:spTree>
    <p:extLst>
      <p:ext uri="{BB962C8B-B14F-4D97-AF65-F5344CB8AC3E}">
        <p14:creationId xmlns:p14="http://schemas.microsoft.com/office/powerpoint/2010/main" val="31227327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26A83E0-8158-4E4B-9216-7A9A447C73CC}" type="slidenum">
              <a:rPr lang="en-US" altLang="en-US"/>
              <a:pPr>
                <a:defRPr/>
              </a:pPr>
              <a:t>‹Nr.›</a:t>
            </a:fld>
            <a:endParaRPr lang="en-US" altLang="en-US"/>
          </a:p>
        </p:txBody>
      </p:sp>
    </p:spTree>
    <p:extLst>
      <p:ext uri="{BB962C8B-B14F-4D97-AF65-F5344CB8AC3E}">
        <p14:creationId xmlns:p14="http://schemas.microsoft.com/office/powerpoint/2010/main" val="20795989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extLst>
      <p:ext uri="{BB962C8B-B14F-4D97-AF65-F5344CB8AC3E}">
        <p14:creationId xmlns:p14="http://schemas.microsoft.com/office/powerpoint/2010/main" val="17639404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itle 3"/>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92303353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419782472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9613709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7620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724400" y="16764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6758859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71623224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11704313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8093290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D9B19BB7-5E5C-4FE2-8325-CBE2EDC1721D}" type="slidenum">
              <a:rPr lang="en-US" altLang="en-US"/>
              <a:pPr>
                <a:defRPr/>
              </a:pPr>
              <a:t>‹Nr.›</a:t>
            </a:fld>
            <a:endParaRPr lang="en-US" altLang="en-US"/>
          </a:p>
        </p:txBody>
      </p:sp>
    </p:spTree>
    <p:extLst>
      <p:ext uri="{BB962C8B-B14F-4D97-AF65-F5344CB8AC3E}">
        <p14:creationId xmlns:p14="http://schemas.microsoft.com/office/powerpoint/2010/main" val="37061432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441588589"/>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46573015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75384509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72250" y="381000"/>
            <a:ext cx="196215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381000"/>
            <a:ext cx="573405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914708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F3173F8B-570C-4AD7-A60D-8E1AB1E1F5F2}" type="slidenum">
              <a:rPr lang="en-US" altLang="en-US"/>
              <a:pPr>
                <a:defRPr/>
              </a:pPr>
              <a:t>‹Nr.›</a:t>
            </a:fld>
            <a:endParaRPr lang="en-US" altLang="en-US"/>
          </a:p>
        </p:txBody>
      </p:sp>
    </p:spTree>
    <p:extLst>
      <p:ext uri="{BB962C8B-B14F-4D97-AF65-F5344CB8AC3E}">
        <p14:creationId xmlns:p14="http://schemas.microsoft.com/office/powerpoint/2010/main" val="31754824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smtClean="0"/>
            </a:lvl1pPr>
          </a:lstStyle>
          <a:p>
            <a:pPr>
              <a:defRPr/>
            </a:pPr>
            <a:r>
              <a:rPr lang="en-US" altLang="en-US" dirty="0" smtClean="0"/>
              <a:t>May 2018</a:t>
            </a:r>
            <a:endParaRPr lang="en-US" altLang="en-US" dirty="0"/>
          </a:p>
        </p:txBody>
      </p:sp>
      <p:sp>
        <p:nvSpPr>
          <p:cNvPr id="6" name="Fußzeilenplatzhalter 5"/>
          <p:cNvSpPr>
            <a:spLocks noGrp="1"/>
          </p:cNvSpPr>
          <p:nvPr>
            <p:ph type="ftr" sz="quarter" idx="11"/>
          </p:nvPr>
        </p:nvSpPr>
        <p:spPr/>
        <p:txBody>
          <a:bodyPr/>
          <a:lstStyle>
            <a:lvl1pPr>
              <a:defRPr dirty="0" smtClean="0"/>
            </a:lvl1pPr>
          </a:lstStyle>
          <a:p>
            <a:pPr>
              <a:defRPr/>
            </a:pPr>
            <a:r>
              <a:rPr lang="en-US" altLang="en-US"/>
              <a:t>Joerg ROBERT, FAU Erlangen-</a:t>
            </a:r>
            <a:r>
              <a:rPr lang="en-US" altLang="en-US" err="1"/>
              <a:t>Nuernberg</a:t>
            </a:r>
            <a:endParaRPr lang="en-US" altLang="en-US"/>
          </a:p>
        </p:txBody>
      </p:sp>
      <p:sp>
        <p:nvSpPr>
          <p:cNvPr id="7" name="Foliennummernplatzhalter 6"/>
          <p:cNvSpPr>
            <a:spLocks noGrp="1"/>
          </p:cNvSpPr>
          <p:nvPr>
            <p:ph type="sldNum" sz="quarter" idx="12"/>
          </p:nvPr>
        </p:nvSpPr>
        <p:spPr/>
        <p:txBody>
          <a:bodyPr/>
          <a:lstStyle>
            <a:lvl1pPr>
              <a:defRPr smtClean="0"/>
            </a:lvl1pPr>
          </a:lstStyle>
          <a:p>
            <a:pPr>
              <a:defRPr/>
            </a:pPr>
            <a:r>
              <a:rPr lang="en-US" altLang="en-US"/>
              <a:t>Slide </a:t>
            </a:r>
            <a:fld id="{D61D644A-C660-4A83-8604-94F8CF5806A8}" type="slidenum">
              <a:rPr lang="en-US" altLang="en-US"/>
              <a:pPr>
                <a:defRPr/>
              </a:pPr>
              <a:t>‹Nr.›</a:t>
            </a:fld>
            <a:endParaRPr lang="en-US" altLang="en-US"/>
          </a:p>
        </p:txBody>
      </p:sp>
    </p:spTree>
    <p:extLst>
      <p:ext uri="{BB962C8B-B14F-4D97-AF65-F5344CB8AC3E}">
        <p14:creationId xmlns:p14="http://schemas.microsoft.com/office/powerpoint/2010/main" val="2713557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37830CB3-48AF-4C1F-BFBA-5569B05126A2}" type="slidenum">
              <a:rPr lang="en-US" altLang="en-US"/>
              <a:pPr>
                <a:defRPr/>
              </a:pPr>
              <a:t>‹Nr.›</a:t>
            </a:fld>
            <a:endParaRPr lang="en-US" altLang="en-US"/>
          </a:p>
        </p:txBody>
      </p:sp>
    </p:spTree>
    <p:extLst>
      <p:ext uri="{BB962C8B-B14F-4D97-AF65-F5344CB8AC3E}">
        <p14:creationId xmlns:p14="http://schemas.microsoft.com/office/powerpoint/2010/main" val="13315542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Rectangle 4"/>
          <p:cNvSpPr>
            <a:spLocks noGrp="1" noChangeArrowheads="1"/>
          </p:cNvSpPr>
          <p:nvPr>
            <p:ph type="dt" sz="half" idx="10"/>
          </p:nvPr>
        </p:nvSpPr>
        <p:spPr>
          <a:ln/>
        </p:spPr>
        <p:txBody>
          <a:bodyPr/>
          <a:lstStyle>
            <a:lvl1pPr>
              <a:defRPr/>
            </a:lvl1pPr>
          </a:lstStyle>
          <a:p>
            <a:pPr>
              <a:defRPr/>
            </a:pPr>
            <a:r>
              <a:rPr lang="en-US" altLang="en-US" dirty="0" smtClean="0"/>
              <a:t>Mar. 2018</a:t>
            </a:r>
            <a:endParaRPr lang="en-US" alt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7CA5B6D0-3BC2-46EC-8AC0-490ACB3B62FE}" type="slidenum">
              <a:rPr lang="en-US" altLang="en-US"/>
              <a:pPr>
                <a:defRPr/>
              </a:pPr>
              <a:t>‹Nr.›</a:t>
            </a:fld>
            <a:endParaRPr lang="en-US" altLang="en-US"/>
          </a:p>
        </p:txBody>
      </p:sp>
    </p:spTree>
    <p:extLst>
      <p:ext uri="{BB962C8B-B14F-4D97-AF65-F5344CB8AC3E}">
        <p14:creationId xmlns:p14="http://schemas.microsoft.com/office/powerpoint/2010/main" val="19836963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915A54A6-D87D-44CA-9552-43124D8DF28B}" type="slidenum">
              <a:rPr lang="en-US" altLang="en-US"/>
              <a:pPr>
                <a:defRPr/>
              </a:pPr>
              <a:t>‹Nr.›</a:t>
            </a:fld>
            <a:endParaRPr lang="en-US" altLang="en-US"/>
          </a:p>
        </p:txBody>
      </p:sp>
    </p:spTree>
    <p:extLst>
      <p:ext uri="{BB962C8B-B14F-4D97-AF65-F5344CB8AC3E}">
        <p14:creationId xmlns:p14="http://schemas.microsoft.com/office/powerpoint/2010/main" val="14061766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C3CA94C3-58BC-4CE9-B143-D9CCEAF4E5E2}" type="slidenum">
              <a:rPr lang="en-US" altLang="en-US"/>
              <a:pPr>
                <a:defRPr/>
              </a:pPr>
              <a:t>‹Nr.›</a:t>
            </a:fld>
            <a:endParaRPr lang="en-US" altLang="en-US"/>
          </a:p>
        </p:txBody>
      </p:sp>
    </p:spTree>
    <p:extLst>
      <p:ext uri="{BB962C8B-B14F-4D97-AF65-F5344CB8AC3E}">
        <p14:creationId xmlns:p14="http://schemas.microsoft.com/office/powerpoint/2010/main" val="16905649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de-DE" noProof="0" smtClean="0"/>
              <a:t>Bild durch Klicken auf Symbol hinzufügen</a:t>
            </a:r>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dirty="0" smtClean="0"/>
              <a:t>May 2018</a:t>
            </a:r>
            <a:endParaRPr lang="en-US" alt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ltLang="en-US"/>
              <a:t>Joerg Robert, FAU Erlangen-</a:t>
            </a:r>
            <a:r>
              <a:rPr lang="en-US" altLang="en-US" err="1"/>
              <a:t>Nuernberg</a:t>
            </a:r>
            <a:endParaRPr lang="en-US" alt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3D73E09-099F-475B-8F82-22F5D2BF28F9}" type="slidenum">
              <a:rPr lang="en-US" altLang="en-US"/>
              <a:pPr>
                <a:defRPr/>
              </a:pPr>
              <a:t>‹Nr.›</a:t>
            </a:fld>
            <a:endParaRPr lang="en-US" altLang="en-US"/>
          </a:p>
        </p:txBody>
      </p:sp>
    </p:spTree>
    <p:extLst>
      <p:ext uri="{BB962C8B-B14F-4D97-AF65-F5344CB8AC3E}">
        <p14:creationId xmlns:p14="http://schemas.microsoft.com/office/powerpoint/2010/main" val="3112071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en-US" smtClean="0"/>
              <a:t>Titelmasterformat durch Klicken bearbeiten</a:t>
            </a:r>
            <a:endParaRPr lang="en-US" alt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en-US" smtClean="0"/>
              <a:t>Textmasterformat bearbeiten</a:t>
            </a:r>
          </a:p>
          <a:p>
            <a:pPr lvl="1"/>
            <a:r>
              <a:rPr lang="de-DE" altLang="en-US" smtClean="0"/>
              <a:t>Zweite Ebene</a:t>
            </a:r>
          </a:p>
          <a:p>
            <a:pPr lvl="2"/>
            <a:r>
              <a:rPr lang="de-DE" altLang="en-US" smtClean="0"/>
              <a:t>Dritte Ebene</a:t>
            </a:r>
          </a:p>
          <a:p>
            <a:pPr lvl="3"/>
            <a:r>
              <a:rPr lang="de-DE" altLang="en-US" smtClean="0"/>
              <a:t>Vierte Ebene</a:t>
            </a:r>
          </a:p>
          <a:p>
            <a:pPr lvl="4"/>
            <a:r>
              <a:rPr lang="de-DE" altLang="en-US" smtClean="0"/>
              <a:t>Fünfte Ebene</a:t>
            </a:r>
            <a:endParaRPr lang="en-US" altLang="en-US"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smtClean="0"/>
            </a:lvl1pPr>
          </a:lstStyle>
          <a:p>
            <a:pPr>
              <a:defRPr/>
            </a:pPr>
            <a:r>
              <a:rPr lang="en-US" altLang="en-US" dirty="0" smtClean="0"/>
              <a:t>May 2018</a:t>
            </a:r>
            <a:endParaRPr lang="en-US" alt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dirty="0" smtClean="0"/>
            </a:lvl1pPr>
          </a:lstStyle>
          <a:p>
            <a:pPr>
              <a:defRPr/>
            </a:pPr>
            <a:r>
              <a:rPr lang="en-US" altLang="en-US"/>
              <a:t>Joerg Robert, FAU Erlangen-</a:t>
            </a:r>
            <a:r>
              <a:rPr lang="en-US" altLang="en-US" err="1"/>
              <a:t>Nuernberg</a:t>
            </a:r>
            <a:endParaRPr lang="en-US" alt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smtClean="0"/>
            </a:lvl1pPr>
          </a:lstStyle>
          <a:p>
            <a:pPr>
              <a:defRPr/>
            </a:pPr>
            <a:r>
              <a:rPr lang="en-US" altLang="en-US"/>
              <a:t>Slide </a:t>
            </a:r>
            <a:fld id="{C38DC984-A6E3-42AE-BB36-DFDB2E318E34}" type="slidenum">
              <a:rPr lang="en-US" altLang="en-US"/>
              <a:pPr>
                <a:defRPr/>
              </a:pPr>
              <a:t>‹Nr.›</a:t>
            </a:fld>
            <a:endParaRPr lang="en-US" altLang="en-US"/>
          </a:p>
        </p:txBody>
      </p:sp>
      <p:sp>
        <p:nvSpPr>
          <p:cNvPr id="1031" name="Rectangle 7"/>
          <p:cNvSpPr>
            <a:spLocks noChangeArrowheads="1"/>
          </p:cNvSpPr>
          <p:nvPr/>
        </p:nvSpPr>
        <p:spPr bwMode="auto">
          <a:xfrm>
            <a:off x="3707904" y="394156"/>
            <a:ext cx="4750296"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lvl1pPr marL="342900" indent="-342900">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a:defRPr sz="1200">
                <a:solidFill>
                  <a:schemeClr val="tx1"/>
                </a:solidFill>
                <a:latin typeface="Times New Roman" pitchFamily="18" charset="0"/>
              </a:defRPr>
            </a:lvl5pPr>
            <a:lvl6pPr eaLnBrk="0" fontAlgn="base" hangingPunct="0">
              <a:spcBef>
                <a:spcPct val="0"/>
              </a:spcBef>
              <a:spcAft>
                <a:spcPct val="0"/>
              </a:spcAft>
              <a:defRPr sz="1200">
                <a:solidFill>
                  <a:schemeClr val="tx1"/>
                </a:solidFill>
                <a:latin typeface="Times New Roman" pitchFamily="18" charset="0"/>
              </a:defRPr>
            </a:lvl6pPr>
            <a:lvl7pPr eaLnBrk="0" fontAlgn="base" hangingPunct="0">
              <a:spcBef>
                <a:spcPct val="0"/>
              </a:spcBef>
              <a:spcAft>
                <a:spcPct val="0"/>
              </a:spcAft>
              <a:defRPr sz="1200">
                <a:solidFill>
                  <a:schemeClr val="tx1"/>
                </a:solidFill>
                <a:latin typeface="Times New Roman" pitchFamily="18" charset="0"/>
              </a:defRPr>
            </a:lvl7pPr>
            <a:lvl8pPr eaLnBrk="0" fontAlgn="base" hangingPunct="0">
              <a:spcBef>
                <a:spcPct val="0"/>
              </a:spcBef>
              <a:spcAft>
                <a:spcPct val="0"/>
              </a:spcAft>
              <a:defRPr sz="1200">
                <a:solidFill>
                  <a:schemeClr val="tx1"/>
                </a:solidFill>
                <a:latin typeface="Times New Roman" pitchFamily="18" charset="0"/>
              </a:defRPr>
            </a:lvl8pPr>
            <a:lvl9pPr eaLnBrk="0" fontAlgn="base" hangingPunct="0">
              <a:spcBef>
                <a:spcPct val="0"/>
              </a:spcBef>
              <a:spcAft>
                <a:spcPct val="0"/>
              </a:spcAft>
              <a:defRPr sz="1200">
                <a:solidFill>
                  <a:schemeClr val="tx1"/>
                </a:solidFill>
                <a:latin typeface="Times New Roman" pitchFamily="18" charset="0"/>
              </a:defRPr>
            </a:lvl9pPr>
          </a:lstStyle>
          <a:p>
            <a:pPr lvl="4" algn="r"/>
            <a:r>
              <a:rPr lang="en-US" altLang="en-US" sz="1400" b="1" dirty="0"/>
              <a:t>doc.: IEEE </a:t>
            </a:r>
            <a:r>
              <a:rPr lang="en-US" altLang="en-US" sz="1400" b="1" kern="1200" dirty="0" smtClean="0">
                <a:solidFill>
                  <a:schemeClr val="tx1"/>
                </a:solidFill>
                <a:latin typeface="Times New Roman" pitchFamily="18" charset="0"/>
                <a:ea typeface="+mn-ea"/>
                <a:cs typeface="+mn-cs"/>
              </a:rPr>
              <a:t>802.</a:t>
            </a:r>
            <a:r>
              <a:rPr lang="de-DE" sz="1400" b="1" kern="1200" dirty="0" smtClean="0">
                <a:solidFill>
                  <a:schemeClr val="tx1"/>
                </a:solidFill>
                <a:latin typeface="Times New Roman" pitchFamily="18" charset="0"/>
                <a:ea typeface="+mn-ea"/>
                <a:cs typeface="+mn-cs"/>
              </a:rPr>
              <a:t>15-18-0227-01-004w</a:t>
            </a:r>
            <a:endParaRPr lang="en-US" altLang="en-US" sz="1400" b="1" kern="1200" dirty="0">
              <a:solidFill>
                <a:schemeClr val="tx1"/>
              </a:solidFill>
              <a:latin typeface="Times New Roman" pitchFamily="18" charset="0"/>
              <a:ea typeface="+mn-ea"/>
              <a:cs typeface="+mn-cs"/>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71" r:id="rId4"/>
    <p:sldLayoutId id="2147483664" r:id="rId5"/>
    <p:sldLayoutId id="2147483665" r:id="rId6"/>
    <p:sldLayoutId id="2147483666" r:id="rId7"/>
    <p:sldLayoutId id="2147483667" r:id="rId8"/>
    <p:sldLayoutId id="2147483668" r:id="rId9"/>
    <p:sldLayoutId id="2147483669" r:id="rId10"/>
    <p:sldLayoutId id="2147483670"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81000"/>
            <a:ext cx="77724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7620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Line 8"/>
          <p:cNvSpPr>
            <a:spLocks noChangeShapeType="1"/>
          </p:cNvSpPr>
          <p:nvPr/>
        </p:nvSpPr>
        <p:spPr bwMode="auto">
          <a:xfrm flipV="1">
            <a:off x="533400" y="6400800"/>
            <a:ext cx="6746875" cy="6350"/>
          </a:xfrm>
          <a:prstGeom prst="line">
            <a:avLst/>
          </a:prstGeom>
          <a:noFill/>
          <a:ln w="50800">
            <a:solidFill>
              <a:srgbClr val="2944B7"/>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pPr eaLnBrk="1" hangingPunct="1"/>
            <a:endParaRPr lang="de-DE" sz="2400">
              <a:solidFill>
                <a:srgbClr val="000000"/>
              </a:solidFill>
              <a:cs typeface="Arial" pitchFamily="34" charset="0"/>
            </a:endParaRPr>
          </a:p>
        </p:txBody>
      </p:sp>
      <p:pic>
        <p:nvPicPr>
          <p:cNvPr id="1029" name="Picture 12" descr="ieeeblu"/>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7504113" y="6229350"/>
            <a:ext cx="1066800" cy="325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30" name="Rectangle 20"/>
          <p:cNvSpPr>
            <a:spLocks noChangeArrowheads="1"/>
          </p:cNvSpPr>
          <p:nvPr userDrawn="1"/>
        </p:nvSpPr>
        <p:spPr bwMode="auto">
          <a:xfrm>
            <a:off x="0" y="6410325"/>
            <a:ext cx="9144000" cy="260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eaLnBrk="0" fontAlgn="base" hangingPunct="0">
              <a:spcBef>
                <a:spcPct val="0"/>
              </a:spcBef>
              <a:spcAft>
                <a:spcPct val="0"/>
              </a:spcAft>
              <a:defRPr sz="2400">
                <a:solidFill>
                  <a:schemeClr val="tx1"/>
                </a:solidFill>
                <a:latin typeface="Times New Roman" pitchFamily="18" charset="0"/>
              </a:defRPr>
            </a:lvl6pPr>
            <a:lvl7pPr marL="2971800" indent="-228600" eaLnBrk="0" fontAlgn="base" hangingPunct="0">
              <a:spcBef>
                <a:spcPct val="0"/>
              </a:spcBef>
              <a:spcAft>
                <a:spcPct val="0"/>
              </a:spcAft>
              <a:defRPr sz="2400">
                <a:solidFill>
                  <a:schemeClr val="tx1"/>
                </a:solidFill>
                <a:latin typeface="Times New Roman" pitchFamily="18" charset="0"/>
              </a:defRPr>
            </a:lvl7pPr>
            <a:lvl8pPr marL="3429000" indent="-228600" eaLnBrk="0" fontAlgn="base" hangingPunct="0">
              <a:spcBef>
                <a:spcPct val="0"/>
              </a:spcBef>
              <a:spcAft>
                <a:spcPct val="0"/>
              </a:spcAft>
              <a:defRPr sz="2400">
                <a:solidFill>
                  <a:schemeClr val="tx1"/>
                </a:solidFill>
                <a:latin typeface="Times New Roman" pitchFamily="18" charset="0"/>
              </a:defRPr>
            </a:lvl8pPr>
            <a:lvl9pPr marL="3886200" indent="-228600" eaLnBrk="0" fontAlgn="base" hangingPunct="0">
              <a:spcBef>
                <a:spcPct val="0"/>
              </a:spcBef>
              <a:spcAft>
                <a:spcPct val="0"/>
              </a:spcAft>
              <a:defRPr sz="2400">
                <a:solidFill>
                  <a:schemeClr val="tx1"/>
                </a:solidFill>
                <a:latin typeface="Times New Roman" pitchFamily="18" charset="0"/>
              </a:defRPr>
            </a:lvl9pPr>
          </a:lstStyle>
          <a:p>
            <a:pPr algn="ctr" eaLnBrk="1" hangingPunct="1">
              <a:defRPr/>
            </a:pPr>
            <a:r>
              <a:rPr lang="en-GB" altLang="en-US" sz="1100" b="1" dirty="0" smtClean="0">
                <a:solidFill>
                  <a:srgbClr val="000099"/>
                </a:solidFill>
                <a:latin typeface="Arial" charset="0"/>
                <a:cs typeface="Arial" pitchFamily="34" charset="0"/>
              </a:rPr>
              <a:t>15 March 2015</a:t>
            </a:r>
            <a:endParaRPr lang="en-GB" altLang="en-US" sz="1100" b="1" dirty="0" smtClean="0">
              <a:solidFill>
                <a:srgbClr val="000099"/>
              </a:solidFill>
              <a:latin typeface="Arial" charset="0"/>
              <a:cs typeface="Arial" charset="0"/>
            </a:endParaRPr>
          </a:p>
        </p:txBody>
      </p:sp>
    </p:spTree>
    <p:extLst>
      <p:ext uri="{BB962C8B-B14F-4D97-AF65-F5344CB8AC3E}">
        <p14:creationId xmlns:p14="http://schemas.microsoft.com/office/powerpoint/2010/main" val="35766010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timing>
    <p:tnLst>
      <p:par>
        <p:cTn id="1" dur="indefinite" restart="never" nodeType="tmRoot"/>
      </p:par>
    </p:tnLst>
  </p:timing>
  <p:txStyles>
    <p:titleStyle>
      <a:lvl1pPr algn="ctr" rtl="0" eaLnBrk="0" fontAlgn="base" hangingPunct="0">
        <a:spcBef>
          <a:spcPct val="0"/>
        </a:spcBef>
        <a:spcAft>
          <a:spcPct val="0"/>
        </a:spcAft>
        <a:defRPr sz="3600" b="1">
          <a:solidFill>
            <a:srgbClr val="000099"/>
          </a:solidFill>
          <a:latin typeface="+mj-lt"/>
          <a:ea typeface="+mj-ea"/>
          <a:cs typeface="+mj-cs"/>
        </a:defRPr>
      </a:lvl1pPr>
      <a:lvl2pPr algn="ctr" rtl="0" eaLnBrk="0" fontAlgn="base" hangingPunct="0">
        <a:spcBef>
          <a:spcPct val="0"/>
        </a:spcBef>
        <a:spcAft>
          <a:spcPct val="0"/>
        </a:spcAft>
        <a:defRPr sz="3600" b="1">
          <a:solidFill>
            <a:srgbClr val="000099"/>
          </a:solidFill>
          <a:latin typeface="Arial" charset="0"/>
        </a:defRPr>
      </a:lvl2pPr>
      <a:lvl3pPr algn="ctr" rtl="0" eaLnBrk="0" fontAlgn="base" hangingPunct="0">
        <a:spcBef>
          <a:spcPct val="0"/>
        </a:spcBef>
        <a:spcAft>
          <a:spcPct val="0"/>
        </a:spcAft>
        <a:defRPr sz="3600" b="1">
          <a:solidFill>
            <a:srgbClr val="000099"/>
          </a:solidFill>
          <a:latin typeface="Arial" charset="0"/>
        </a:defRPr>
      </a:lvl3pPr>
      <a:lvl4pPr algn="ctr" rtl="0" eaLnBrk="0" fontAlgn="base" hangingPunct="0">
        <a:spcBef>
          <a:spcPct val="0"/>
        </a:spcBef>
        <a:spcAft>
          <a:spcPct val="0"/>
        </a:spcAft>
        <a:defRPr sz="3600" b="1">
          <a:solidFill>
            <a:srgbClr val="000099"/>
          </a:solidFill>
          <a:latin typeface="Arial" charset="0"/>
        </a:defRPr>
      </a:lvl4pPr>
      <a:lvl5pPr algn="ctr" rtl="0" eaLnBrk="0" fontAlgn="base" hangingPunct="0">
        <a:spcBef>
          <a:spcPct val="0"/>
        </a:spcBef>
        <a:spcAft>
          <a:spcPct val="0"/>
        </a:spcAft>
        <a:defRPr sz="3600" b="1">
          <a:solidFill>
            <a:srgbClr val="000099"/>
          </a:solidFill>
          <a:latin typeface="Arial" charset="0"/>
        </a:defRPr>
      </a:lvl5pPr>
      <a:lvl6pPr marL="457200" algn="ctr" rtl="0" eaLnBrk="0" fontAlgn="base" hangingPunct="0">
        <a:spcBef>
          <a:spcPct val="0"/>
        </a:spcBef>
        <a:spcAft>
          <a:spcPct val="0"/>
        </a:spcAft>
        <a:defRPr sz="3600" b="1">
          <a:solidFill>
            <a:srgbClr val="000099"/>
          </a:solidFill>
          <a:latin typeface="Arial" charset="0"/>
        </a:defRPr>
      </a:lvl6pPr>
      <a:lvl7pPr marL="914400" algn="ctr" rtl="0" eaLnBrk="0" fontAlgn="base" hangingPunct="0">
        <a:spcBef>
          <a:spcPct val="0"/>
        </a:spcBef>
        <a:spcAft>
          <a:spcPct val="0"/>
        </a:spcAft>
        <a:defRPr sz="3600" b="1">
          <a:solidFill>
            <a:srgbClr val="000099"/>
          </a:solidFill>
          <a:latin typeface="Arial" charset="0"/>
        </a:defRPr>
      </a:lvl7pPr>
      <a:lvl8pPr marL="1371600" algn="ctr" rtl="0" eaLnBrk="0" fontAlgn="base" hangingPunct="0">
        <a:spcBef>
          <a:spcPct val="0"/>
        </a:spcBef>
        <a:spcAft>
          <a:spcPct val="0"/>
        </a:spcAft>
        <a:defRPr sz="3600" b="1">
          <a:solidFill>
            <a:srgbClr val="000099"/>
          </a:solidFill>
          <a:latin typeface="Arial" charset="0"/>
        </a:defRPr>
      </a:lvl8pPr>
      <a:lvl9pPr marL="1828800" algn="ctr" rtl="0" eaLnBrk="0" fontAlgn="base" hangingPunct="0">
        <a:spcBef>
          <a:spcPct val="0"/>
        </a:spcBef>
        <a:spcAft>
          <a:spcPct val="0"/>
        </a:spcAft>
        <a:defRPr sz="3600" b="1">
          <a:solidFill>
            <a:srgbClr val="000099"/>
          </a:solidFill>
          <a:latin typeface="Arial" charset="0"/>
        </a:defRPr>
      </a:lvl9pPr>
    </p:titleStyle>
    <p:bodyStyle>
      <a:lvl1pPr marL="342900" indent="-342900" algn="l" rtl="0" eaLnBrk="0" fontAlgn="base" hangingPunct="0">
        <a:spcBef>
          <a:spcPct val="20000"/>
        </a:spcBef>
        <a:spcAft>
          <a:spcPct val="0"/>
        </a:spcAft>
        <a:buClr>
          <a:srgbClr val="CC3300"/>
        </a:buClr>
        <a:buSzPct val="50000"/>
        <a:buFont typeface="Monotype Sorts"/>
        <a:buChar char="l"/>
        <a:defRPr sz="3200">
          <a:solidFill>
            <a:srgbClr val="000099"/>
          </a:solidFill>
          <a:latin typeface="+mn-lt"/>
          <a:ea typeface="+mn-ea"/>
          <a:cs typeface="+mn-cs"/>
        </a:defRPr>
      </a:lvl1pPr>
      <a:lvl2pPr marL="742950" indent="-285750" algn="l" rtl="0" eaLnBrk="0" fontAlgn="base" hangingPunct="0">
        <a:spcBef>
          <a:spcPct val="20000"/>
        </a:spcBef>
        <a:spcAft>
          <a:spcPct val="0"/>
        </a:spcAft>
        <a:buClr>
          <a:srgbClr val="CC3300"/>
        </a:buClr>
        <a:buSzPct val="50000"/>
        <a:buFont typeface="Monotype Sorts"/>
        <a:buChar char="l"/>
        <a:defRPr sz="2800">
          <a:solidFill>
            <a:srgbClr val="000099"/>
          </a:solidFill>
          <a:latin typeface="+mn-lt"/>
        </a:defRPr>
      </a:lvl2pPr>
      <a:lvl3pPr marL="1143000" indent="-228600" algn="l" rtl="0" eaLnBrk="0" fontAlgn="base" hangingPunct="0">
        <a:spcBef>
          <a:spcPct val="20000"/>
        </a:spcBef>
        <a:spcAft>
          <a:spcPct val="0"/>
        </a:spcAft>
        <a:buClr>
          <a:srgbClr val="CC3300"/>
        </a:buClr>
        <a:buSzPct val="50000"/>
        <a:buFont typeface="Monotype Sorts"/>
        <a:buChar char="l"/>
        <a:defRPr sz="2400">
          <a:solidFill>
            <a:srgbClr val="000099"/>
          </a:solidFill>
          <a:latin typeface="+mn-lt"/>
        </a:defRPr>
      </a:lvl3pPr>
      <a:lvl4pPr marL="16002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4pPr>
      <a:lvl5pPr marL="2057400" indent="-228600" algn="l" rtl="0" eaLnBrk="0" fontAlgn="base" hangingPunct="0">
        <a:spcBef>
          <a:spcPct val="20000"/>
        </a:spcBef>
        <a:spcAft>
          <a:spcPct val="0"/>
        </a:spcAft>
        <a:buClr>
          <a:srgbClr val="CC3300"/>
        </a:buClr>
        <a:buSzPct val="50000"/>
        <a:buFont typeface="Monotype Sorts"/>
        <a:buChar char="l"/>
        <a:defRPr sz="2000">
          <a:solidFill>
            <a:srgbClr val="000099"/>
          </a:solidFill>
          <a:latin typeface="+mn-lt"/>
        </a:defRPr>
      </a:lvl5pPr>
      <a:lvl6pPr marL="25146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6pPr>
      <a:lvl7pPr marL="29718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7pPr>
      <a:lvl8pPr marL="34290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8pPr>
      <a:lvl9pPr marL="3886200" indent="-228600" algn="l" rtl="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hyperlink" Target="https://mentor.ieee.org/802.15/dcn/18/15-18-0150-00-004w-tg-802-15-minutes-for-march-2018-plenary-meeting-of-tg4w.doc"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s://mentor.ieee.org/802.15/dcn/17/15-17-0626-00-lpwa-etsi-ltn-reply-to-liaison-request.pdf"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mentor.ieee.org/802.15/dcn/18/15-18-0226-00-004w-static-context-header-compression.ppt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hyperlink" Target="https://mentor.ieee.org/802.15/dcn/18/15-18-0238-00-004w-discussion-on-suitable-parameters-for-schc.ppt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umsplatzhalter 1"/>
          <p:cNvSpPr>
            <a:spLocks noGrp="1"/>
          </p:cNvSpPr>
          <p:nvPr>
            <p:ph type="dt" sz="quarter" idx="10"/>
          </p:nvPr>
        </p:nvSpPr>
        <p:spPr>
          <a:xfrm>
            <a:off x="685800" y="378281"/>
            <a:ext cx="1600200" cy="215444"/>
          </a:xfrm>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pPr>
              <a:defRPr/>
            </a:pPr>
            <a:r>
              <a:rPr lang="en-US" altLang="en-US" sz="1400" dirty="0"/>
              <a:t>May 2018</a:t>
            </a:r>
          </a:p>
        </p:txBody>
      </p:sp>
      <p:sp>
        <p:nvSpPr>
          <p:cNvPr id="3075" name="Fußzeilenplatzhalter 2"/>
          <p:cNvSpPr>
            <a:spLocks noGrp="1"/>
          </p:cNvSpPr>
          <p:nvPr>
            <p:ph type="ftr" sz="quarter" idx="11"/>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Joerg ROBERT, FAU Erlangen-Nuernberg</a:t>
            </a:r>
          </a:p>
        </p:txBody>
      </p:sp>
      <p:sp>
        <p:nvSpPr>
          <p:cNvPr id="3076" name="Foliennummernplatzhalter 3"/>
          <p:cNvSpPr>
            <a:spLocks noGrp="1"/>
          </p:cNvSpPr>
          <p:nvPr>
            <p:ph type="sldNum" sz="quarter" idx="12"/>
          </p:nvPr>
        </p:nvSpPr>
        <p:spPr>
          <a:noFill/>
        </p:spPr>
        <p:txBody>
          <a:bodyPr/>
          <a:lstStyle>
            <a:lvl1pPr>
              <a:defRPr sz="1200">
                <a:solidFill>
                  <a:schemeClr val="tx1"/>
                </a:solidFill>
                <a:latin typeface="Times New Roman" pitchFamily="18" charset="0"/>
              </a:defRPr>
            </a:lvl1pPr>
            <a:lvl2pPr marL="742950" indent="-285750">
              <a:defRPr sz="1200">
                <a:solidFill>
                  <a:schemeClr val="tx1"/>
                </a:solidFill>
                <a:latin typeface="Times New Roman" pitchFamily="18" charset="0"/>
              </a:defRPr>
            </a:lvl2pPr>
            <a:lvl3pPr marL="1143000" indent="-228600">
              <a:defRPr sz="1200">
                <a:solidFill>
                  <a:schemeClr val="tx1"/>
                </a:solidFill>
                <a:latin typeface="Times New Roman" pitchFamily="18" charset="0"/>
              </a:defRPr>
            </a:lvl3pPr>
            <a:lvl4pPr marL="1600200" indent="-228600">
              <a:defRPr sz="1200">
                <a:solidFill>
                  <a:schemeClr val="tx1"/>
                </a:solidFill>
                <a:latin typeface="Times New Roman" pitchFamily="18" charset="0"/>
              </a:defRPr>
            </a:lvl4pPr>
            <a:lvl5pPr marL="2057400" indent="-228600">
              <a:defRPr sz="1200">
                <a:solidFill>
                  <a:schemeClr val="tx1"/>
                </a:solidFill>
                <a:latin typeface="Times New Roman" pitchFamily="18" charset="0"/>
              </a:defRPr>
            </a:lvl5pPr>
            <a:lvl6pPr marL="2514600" indent="-228600" eaLnBrk="0" fontAlgn="base" hangingPunct="0">
              <a:spcBef>
                <a:spcPct val="0"/>
              </a:spcBef>
              <a:spcAft>
                <a:spcPct val="0"/>
              </a:spcAft>
              <a:defRPr sz="1200">
                <a:solidFill>
                  <a:schemeClr val="tx1"/>
                </a:solidFill>
                <a:latin typeface="Times New Roman" pitchFamily="18" charset="0"/>
              </a:defRPr>
            </a:lvl6pPr>
            <a:lvl7pPr marL="2971800" indent="-228600" eaLnBrk="0" fontAlgn="base" hangingPunct="0">
              <a:spcBef>
                <a:spcPct val="0"/>
              </a:spcBef>
              <a:spcAft>
                <a:spcPct val="0"/>
              </a:spcAft>
              <a:defRPr sz="1200">
                <a:solidFill>
                  <a:schemeClr val="tx1"/>
                </a:solidFill>
                <a:latin typeface="Times New Roman" pitchFamily="18" charset="0"/>
              </a:defRPr>
            </a:lvl7pPr>
            <a:lvl8pPr marL="3429000" indent="-228600" eaLnBrk="0" fontAlgn="base" hangingPunct="0">
              <a:spcBef>
                <a:spcPct val="0"/>
              </a:spcBef>
              <a:spcAft>
                <a:spcPct val="0"/>
              </a:spcAft>
              <a:defRPr sz="1200">
                <a:solidFill>
                  <a:schemeClr val="tx1"/>
                </a:solidFill>
                <a:latin typeface="Times New Roman" pitchFamily="18" charset="0"/>
              </a:defRPr>
            </a:lvl8pPr>
            <a:lvl9pPr marL="3886200" indent="-228600" eaLnBrk="0" fontAlgn="base" hangingPunct="0">
              <a:spcBef>
                <a:spcPct val="0"/>
              </a:spcBef>
              <a:spcAft>
                <a:spcPct val="0"/>
              </a:spcAft>
              <a:defRPr sz="1200">
                <a:solidFill>
                  <a:schemeClr val="tx1"/>
                </a:solidFill>
                <a:latin typeface="Times New Roman" pitchFamily="18" charset="0"/>
              </a:defRPr>
            </a:lvl9pPr>
          </a:lstStyle>
          <a:p>
            <a:r>
              <a:rPr lang="en-US" altLang="en-US"/>
              <a:t>Slide </a:t>
            </a:r>
            <a:fld id="{FE7FCAAF-CBA7-47E6-8998-BA9E638C9510}" type="slidenum">
              <a:rPr lang="en-US" altLang="en-US"/>
              <a:pPr/>
              <a:t>1</a:t>
            </a:fld>
            <a:endParaRPr lang="en-US" altLang="en-US"/>
          </a:p>
        </p:txBody>
      </p:sp>
      <p:sp>
        <p:nvSpPr>
          <p:cNvPr id="27651" name="Rectangle 3"/>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defRPr/>
            </a:pP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pPr>
              <a:defRPr/>
            </a:pPr>
            <a:endParaRPr lang="en-US" altLang="en-US" sz="1600" dirty="0">
              <a:solidFill>
                <a:schemeClr val="tx2"/>
              </a:solidFill>
            </a:endParaRPr>
          </a:p>
          <a:p>
            <a:pPr>
              <a:defRPr/>
            </a:pPr>
            <a:r>
              <a:rPr lang="en-US" altLang="en-US" sz="1600" b="1" dirty="0">
                <a:solidFill>
                  <a:schemeClr val="tx2"/>
                </a:solidFill>
              </a:rPr>
              <a:t>Submission Title:</a:t>
            </a:r>
            <a:r>
              <a:rPr lang="en-US" altLang="en-US" sz="1600" dirty="0">
                <a:solidFill>
                  <a:schemeClr val="tx2"/>
                </a:solidFill>
              </a:rPr>
              <a:t> </a:t>
            </a:r>
            <a:r>
              <a:rPr lang="en-US" altLang="en-US" sz="1600" dirty="0" smtClean="0">
                <a:solidFill>
                  <a:schemeClr val="tx2"/>
                </a:solidFill>
              </a:rPr>
              <a:t>[Agenda for TG 802.15.4w May2018 Interim Meeting]</a:t>
            </a:r>
            <a:r>
              <a:rPr lang="en-US" altLang="en-US" sz="1600" dirty="0">
                <a:solidFill>
                  <a:schemeClr val="tx2"/>
                </a:solidFill>
              </a:rPr>
              <a:t>	</a:t>
            </a:r>
          </a:p>
          <a:p>
            <a:pPr>
              <a:defRPr/>
            </a:pPr>
            <a:r>
              <a:rPr lang="en-US" altLang="en-US" sz="1600" b="1" dirty="0">
                <a:solidFill>
                  <a:schemeClr val="tx2"/>
                </a:solidFill>
              </a:rPr>
              <a:t>Date Submitted: </a:t>
            </a:r>
            <a:r>
              <a:rPr lang="en-US" altLang="en-US" sz="1600" dirty="0" smtClean="0">
                <a:solidFill>
                  <a:schemeClr val="tx2"/>
                </a:solidFill>
              </a:rPr>
              <a:t>[</a:t>
            </a:r>
            <a:r>
              <a:rPr lang="en-US" altLang="en-US" sz="1600" dirty="0" smtClean="0">
                <a:solidFill>
                  <a:schemeClr val="tx2"/>
                </a:solidFill>
              </a:rPr>
              <a:t>09. </a:t>
            </a:r>
            <a:r>
              <a:rPr lang="en-US" altLang="en-US" sz="1600" dirty="0" smtClean="0">
                <a:solidFill>
                  <a:schemeClr val="tx2"/>
                </a:solidFill>
              </a:rPr>
              <a:t>May, 2018]</a:t>
            </a:r>
            <a:r>
              <a:rPr lang="en-US" altLang="en-US" sz="1600" dirty="0">
                <a:solidFill>
                  <a:schemeClr val="tx2"/>
                </a:solidFill>
              </a:rPr>
              <a:t>	</a:t>
            </a:r>
          </a:p>
          <a:p>
            <a:pPr>
              <a:defRPr/>
            </a:pPr>
            <a:r>
              <a:rPr lang="en-US" altLang="en-US" sz="1600" b="1" dirty="0">
                <a:solidFill>
                  <a:schemeClr val="tx2"/>
                </a:solidFill>
              </a:rPr>
              <a:t>Source:</a:t>
            </a:r>
            <a:r>
              <a:rPr lang="en-US" altLang="en-US" sz="1600" dirty="0">
                <a:solidFill>
                  <a:schemeClr val="tx2"/>
                </a:solidFill>
              </a:rPr>
              <a:t> [Joerg ROBERT] Company [Friedrich-Alexander University Erlangen-</a:t>
            </a:r>
            <a:r>
              <a:rPr lang="en-US" altLang="en-US" sz="1600" dirty="0" err="1">
                <a:solidFill>
                  <a:schemeClr val="tx2"/>
                </a:solidFill>
              </a:rPr>
              <a:t>Nuernberg</a:t>
            </a:r>
            <a:r>
              <a:rPr lang="en-US" altLang="en-US" sz="1600" dirty="0">
                <a:solidFill>
                  <a:schemeClr val="tx2"/>
                </a:solidFill>
              </a:rPr>
              <a:t>]</a:t>
            </a:r>
          </a:p>
          <a:p>
            <a:pPr>
              <a:defRPr/>
            </a:pPr>
            <a:r>
              <a:rPr lang="en-US" altLang="en-US" sz="1600" dirty="0">
                <a:solidFill>
                  <a:schemeClr val="tx2"/>
                </a:solidFill>
              </a:rPr>
              <a:t>Address [Am </a:t>
            </a:r>
            <a:r>
              <a:rPr lang="en-US" altLang="en-US" sz="1600" dirty="0" err="1">
                <a:solidFill>
                  <a:schemeClr val="tx2"/>
                </a:solidFill>
              </a:rPr>
              <a:t>Wolfsmantel</a:t>
            </a:r>
            <a:r>
              <a:rPr lang="en-US" altLang="en-US" sz="1600" dirty="0">
                <a:solidFill>
                  <a:schemeClr val="tx2"/>
                </a:solidFill>
              </a:rPr>
              <a:t> 33, 91058 Erlangen, Germany]</a:t>
            </a:r>
          </a:p>
          <a:p>
            <a:pPr>
              <a:defRPr/>
            </a:pPr>
            <a:r>
              <a:rPr lang="en-US" altLang="en-US" sz="1600" dirty="0">
                <a:solidFill>
                  <a:schemeClr val="tx2"/>
                </a:solidFill>
              </a:rPr>
              <a:t>Voice:[+49 9131 8525373], FAX: [+49 9131 8525102], E-Mail:[joerg.robert@fau.de]	</a:t>
            </a:r>
          </a:p>
          <a:p>
            <a:pPr>
              <a:spcBef>
                <a:spcPts val="600"/>
              </a:spcBef>
              <a:spcAft>
                <a:spcPts val="600"/>
              </a:spcAft>
              <a:defRPr/>
            </a:pPr>
            <a:r>
              <a:rPr lang="en-US" altLang="en-US" sz="1600" b="1" dirty="0">
                <a:solidFill>
                  <a:schemeClr val="tx2"/>
                </a:solidFill>
              </a:rPr>
              <a:t>Re:</a:t>
            </a:r>
            <a:r>
              <a:rPr lang="en-US" altLang="en-US" sz="1600" dirty="0">
                <a:solidFill>
                  <a:schemeClr val="tx2"/>
                </a:solidFill>
              </a:rPr>
              <a:t> </a:t>
            </a:r>
            <a:r>
              <a:rPr lang="en-US" altLang="en-US" sz="1600" dirty="0" smtClean="0">
                <a:solidFill>
                  <a:schemeClr val="tx2"/>
                </a:solidFill>
              </a:rPr>
              <a:t>[]</a:t>
            </a:r>
            <a:endParaRPr lang="en-US" altLang="en-US" sz="1600" dirty="0">
              <a:solidFill>
                <a:schemeClr val="tx2"/>
              </a:solidFill>
            </a:endParaRPr>
          </a:p>
          <a:p>
            <a:pPr>
              <a:spcBef>
                <a:spcPts val="600"/>
              </a:spcBef>
              <a:spcAft>
                <a:spcPts val="600"/>
              </a:spcAft>
              <a:defRPr/>
            </a:pPr>
            <a:r>
              <a:rPr lang="en-US" altLang="en-US" sz="1600" b="1" dirty="0">
                <a:solidFill>
                  <a:schemeClr val="tx2"/>
                </a:solidFill>
              </a:rPr>
              <a:t>Abstract:</a:t>
            </a:r>
            <a:r>
              <a:rPr lang="en-US" altLang="en-US" sz="1600" dirty="0">
                <a:solidFill>
                  <a:schemeClr val="tx2"/>
                </a:solidFill>
              </a:rPr>
              <a:t>	</a:t>
            </a:r>
            <a:r>
              <a:rPr lang="en-US" altLang="en-US" sz="1600" dirty="0" smtClean="0">
                <a:solidFill>
                  <a:schemeClr val="tx2"/>
                </a:solidFill>
              </a:rPr>
              <a:t>[]</a:t>
            </a:r>
          </a:p>
          <a:p>
            <a:pPr>
              <a:spcBef>
                <a:spcPts val="600"/>
              </a:spcBef>
              <a:spcAft>
                <a:spcPts val="600"/>
              </a:spcAft>
              <a:defRPr/>
            </a:pPr>
            <a:r>
              <a:rPr lang="en-US" altLang="en-US" sz="1600" b="1" dirty="0" smtClean="0">
                <a:solidFill>
                  <a:schemeClr val="tx2"/>
                </a:solidFill>
              </a:rPr>
              <a:t>Purpose:</a:t>
            </a:r>
            <a:r>
              <a:rPr lang="en-US" altLang="en-US" sz="1600" dirty="0" smtClean="0">
                <a:solidFill>
                  <a:schemeClr val="tx2"/>
                </a:solidFill>
              </a:rPr>
              <a:t>	[Guidance during TG802.15.4w sessions.]</a:t>
            </a:r>
          </a:p>
          <a:p>
            <a:pPr>
              <a:defRPr/>
            </a:pPr>
            <a:r>
              <a:rPr lang="en-US" altLang="en-US" sz="1600" b="1" dirty="0" smtClean="0">
                <a:solidFill>
                  <a:schemeClr val="tx2"/>
                </a:solidFill>
              </a:rPr>
              <a:t>Notice</a:t>
            </a:r>
            <a:r>
              <a:rPr lang="en-US" altLang="en-US" sz="1600" b="1" dirty="0">
                <a:solidFill>
                  <a:schemeClr val="tx2"/>
                </a:solidFill>
              </a:rPr>
              <a:t>:</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a:defRPr/>
            </a:pPr>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el 9"/>
          <p:cNvSpPr>
            <a:spLocks noGrp="1"/>
          </p:cNvSpPr>
          <p:nvPr>
            <p:ph type="title"/>
          </p:nvPr>
        </p:nvSpPr>
        <p:spPr/>
        <p:txBody>
          <a:bodyPr/>
          <a:lstStyle/>
          <a:p>
            <a:r>
              <a:rPr lang="en-US" dirty="0" smtClean="0"/>
              <a:t>Draft Agenda</a:t>
            </a:r>
            <a:endParaRPr lang="en-US" dirty="0"/>
          </a:p>
        </p:txBody>
      </p:sp>
      <p:sp>
        <p:nvSpPr>
          <p:cNvPr id="11" name="Inhaltsplatzhalter 10"/>
          <p:cNvSpPr>
            <a:spLocks noGrp="1"/>
          </p:cNvSpPr>
          <p:nvPr>
            <p:ph sz="half" idx="1"/>
          </p:nvPr>
        </p:nvSpPr>
        <p:spPr/>
        <p:txBody>
          <a:bodyPr/>
          <a:lstStyle/>
          <a:p>
            <a:pPr marL="0" indent="0">
              <a:buNone/>
            </a:pPr>
            <a:r>
              <a:rPr lang="en-US" sz="1200" b="1" strike="sngStrike" dirty="0" smtClean="0"/>
              <a:t>Monday PM1</a:t>
            </a:r>
          </a:p>
          <a:p>
            <a:endParaRPr lang="en-US" sz="1200" dirty="0" smtClean="0"/>
          </a:p>
          <a:p>
            <a:pPr marL="0" indent="0">
              <a:buNone/>
            </a:pPr>
            <a:r>
              <a:rPr lang="en-US" sz="1200" b="1" dirty="0"/>
              <a:t>Tuesday PM1</a:t>
            </a:r>
          </a:p>
          <a:p>
            <a:r>
              <a:rPr lang="en-US" sz="1200" dirty="0"/>
              <a:t>Open</a:t>
            </a:r>
          </a:p>
          <a:p>
            <a:r>
              <a:rPr lang="en-US" sz="1200" dirty="0"/>
              <a:t>IEEE-SA Stds. Board Bylaws on Patents in Std's. &amp; Guidelines</a:t>
            </a:r>
          </a:p>
          <a:p>
            <a:r>
              <a:rPr lang="en-US" sz="1200" dirty="0"/>
              <a:t>Approval of the Agenda</a:t>
            </a:r>
          </a:p>
          <a:p>
            <a:r>
              <a:rPr lang="en-US" sz="1200" dirty="0"/>
              <a:t>Approval of Chicago Minutes</a:t>
            </a:r>
          </a:p>
          <a:p>
            <a:r>
              <a:rPr lang="en-US" sz="1200" dirty="0" smtClean="0"/>
              <a:t>Schedule</a:t>
            </a:r>
          </a:p>
          <a:p>
            <a:r>
              <a:rPr lang="en-US" sz="1200" dirty="0" smtClean="0"/>
              <a:t>TG chair approval</a:t>
            </a:r>
            <a:endParaRPr lang="en-US" sz="1200" dirty="0"/>
          </a:p>
          <a:p>
            <a:r>
              <a:rPr lang="en-US" sz="1200" dirty="0"/>
              <a:t>Liaison to ETSI </a:t>
            </a:r>
            <a:r>
              <a:rPr lang="en-US" sz="1200" dirty="0" smtClean="0"/>
              <a:t>LTN</a:t>
            </a:r>
          </a:p>
          <a:p>
            <a:r>
              <a:rPr lang="en-US" sz="1200" dirty="0" smtClean="0"/>
              <a:t>Static Context Header Compression</a:t>
            </a:r>
          </a:p>
          <a:p>
            <a:r>
              <a:rPr lang="en-US" sz="1200" dirty="0" smtClean="0"/>
              <a:t>Recess</a:t>
            </a:r>
            <a:endParaRPr lang="en-US" sz="1200" dirty="0"/>
          </a:p>
          <a:p>
            <a:endParaRPr lang="en-US" sz="1200" dirty="0"/>
          </a:p>
        </p:txBody>
      </p:sp>
      <p:sp>
        <p:nvSpPr>
          <p:cNvPr id="12" name="Inhaltsplatzhalter 11"/>
          <p:cNvSpPr>
            <a:spLocks noGrp="1"/>
          </p:cNvSpPr>
          <p:nvPr>
            <p:ph sz="half" idx="2"/>
          </p:nvPr>
        </p:nvSpPr>
        <p:spPr/>
        <p:txBody>
          <a:bodyPr/>
          <a:lstStyle/>
          <a:p>
            <a:pPr marL="0" indent="0">
              <a:buNone/>
            </a:pPr>
            <a:r>
              <a:rPr lang="en-US" sz="1200" b="1" dirty="0" smtClean="0"/>
              <a:t>Wednesday </a:t>
            </a:r>
            <a:r>
              <a:rPr lang="en-US" sz="1200" b="1" dirty="0"/>
              <a:t>PM1</a:t>
            </a:r>
          </a:p>
          <a:p>
            <a:r>
              <a:rPr lang="en-US" sz="1200" dirty="0" smtClean="0"/>
              <a:t>Open</a:t>
            </a:r>
            <a:endParaRPr lang="en-US" sz="1200" dirty="0"/>
          </a:p>
          <a:p>
            <a:r>
              <a:rPr lang="en-US" sz="1200" dirty="0"/>
              <a:t>Static Context Header Compression</a:t>
            </a:r>
          </a:p>
          <a:p>
            <a:r>
              <a:rPr lang="en-US" sz="1200" dirty="0" smtClean="0"/>
              <a:t>Recess</a:t>
            </a:r>
          </a:p>
          <a:p>
            <a:pPr marL="0" indent="0">
              <a:buNone/>
            </a:pPr>
            <a:endParaRPr lang="en-US" sz="1200" dirty="0"/>
          </a:p>
          <a:p>
            <a:pPr marL="0" indent="0">
              <a:buNone/>
            </a:pPr>
            <a:r>
              <a:rPr lang="en-US" sz="1200" b="1" dirty="0" smtClean="0"/>
              <a:t>Thursday PM1</a:t>
            </a:r>
            <a:endParaRPr lang="en-US" sz="1200" b="1" dirty="0"/>
          </a:p>
          <a:p>
            <a:r>
              <a:rPr lang="en-US" sz="1200" dirty="0"/>
              <a:t>Open</a:t>
            </a:r>
          </a:p>
          <a:p>
            <a:r>
              <a:rPr lang="en-US" sz="1200" dirty="0"/>
              <a:t>Contributions </a:t>
            </a:r>
          </a:p>
          <a:p>
            <a:r>
              <a:rPr lang="en-US" sz="1200" dirty="0"/>
              <a:t>Future Schedule</a:t>
            </a:r>
          </a:p>
          <a:p>
            <a:r>
              <a:rPr lang="en-US" sz="1200" dirty="0"/>
              <a:t>AOB</a:t>
            </a:r>
          </a:p>
          <a:p>
            <a:r>
              <a:rPr lang="en-US" sz="1200" dirty="0"/>
              <a:t>Adjourn</a:t>
            </a:r>
          </a:p>
          <a:p>
            <a:endParaRPr lang="en-US" sz="1200" dirty="0" smtClean="0"/>
          </a:p>
        </p:txBody>
      </p:sp>
      <p:sp>
        <p:nvSpPr>
          <p:cNvPr id="2" name="Datumsplatzhalter 1"/>
          <p:cNvSpPr>
            <a:spLocks noGrp="1"/>
          </p:cNvSpPr>
          <p:nvPr>
            <p:ph type="dt" sz="half" idx="10"/>
          </p:nvPr>
        </p:nvSpPr>
        <p:spPr/>
        <p:txBody>
          <a:bodyPr/>
          <a:lstStyle/>
          <a:p>
            <a:pPr>
              <a:defRPr/>
            </a:pPr>
            <a:r>
              <a:rPr lang="en-US" altLang="en-US" dirty="0"/>
              <a:t>May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915A54A6-D87D-44CA-9552-43124D8DF28B}" type="slidenum">
              <a:rPr lang="en-US" altLang="en-US" smtClean="0"/>
              <a:pPr>
                <a:defRPr/>
              </a:pPr>
              <a:t>10</a:t>
            </a:fld>
            <a:endParaRPr lang="en-US" altLang="en-US"/>
          </a:p>
        </p:txBody>
      </p:sp>
    </p:spTree>
    <p:extLst>
      <p:ext uri="{BB962C8B-B14F-4D97-AF65-F5344CB8AC3E}">
        <p14:creationId xmlns:p14="http://schemas.microsoft.com/office/powerpoint/2010/main" val="35946121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en-US" dirty="0"/>
              <a:t>Draft </a:t>
            </a:r>
            <a:r>
              <a:rPr lang="en-US" dirty="0" smtClean="0"/>
              <a:t>Agenda (cont’d)</a:t>
            </a:r>
            <a:endParaRPr lang="en-US" dirty="0"/>
          </a:p>
        </p:txBody>
      </p:sp>
      <p:sp>
        <p:nvSpPr>
          <p:cNvPr id="9" name="Inhaltsplatzhalter 8"/>
          <p:cNvSpPr>
            <a:spLocks noGrp="1"/>
          </p:cNvSpPr>
          <p:nvPr>
            <p:ph idx="1"/>
          </p:nvPr>
        </p:nvSpPr>
        <p:spPr/>
        <p:txBody>
          <a:bodyPr/>
          <a:lstStyle/>
          <a:p>
            <a:r>
              <a:rPr lang="en-US" sz="2800" dirty="0" smtClean="0"/>
              <a:t>Motion #1: Motion to approve the draft agenda</a:t>
            </a:r>
          </a:p>
          <a:p>
            <a:endParaRPr lang="en-US" sz="2800" dirty="0" smtClean="0"/>
          </a:p>
          <a:p>
            <a:pPr lvl="1"/>
            <a:r>
              <a:rPr lang="en-US" sz="2400" dirty="0" smtClean="0"/>
              <a:t>Moved by:</a:t>
            </a:r>
          </a:p>
          <a:p>
            <a:pPr lvl="1"/>
            <a:r>
              <a:rPr lang="en-US" sz="2400" dirty="0" smtClean="0"/>
              <a:t>Seconded by:</a:t>
            </a:r>
          </a:p>
          <a:p>
            <a:endParaRPr lang="en-US" sz="2800" dirty="0" smtClean="0"/>
          </a:p>
          <a:p>
            <a:endParaRPr lang="en-US" sz="2800" dirty="0"/>
          </a:p>
        </p:txBody>
      </p:sp>
      <p:sp>
        <p:nvSpPr>
          <p:cNvPr id="5" name="Datumsplatzhalter 4"/>
          <p:cNvSpPr>
            <a:spLocks noGrp="1"/>
          </p:cNvSpPr>
          <p:nvPr>
            <p:ph type="dt" sz="half" idx="10"/>
          </p:nvPr>
        </p:nvSpPr>
        <p:spPr/>
        <p:txBody>
          <a:bodyPr/>
          <a:lstStyle/>
          <a:p>
            <a:pPr>
              <a:defRPr/>
            </a:pPr>
            <a:r>
              <a:rPr lang="en-US" altLang="en-US" dirty="0"/>
              <a:t>May 2018</a:t>
            </a:r>
          </a:p>
        </p:txBody>
      </p:sp>
      <p:sp>
        <p:nvSpPr>
          <p:cNvPr id="6" name="Fußzeilenplatzhalter 5"/>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7" name="Foliennummernplatzhalter 6"/>
          <p:cNvSpPr>
            <a:spLocks noGrp="1"/>
          </p:cNvSpPr>
          <p:nvPr>
            <p:ph type="sldNum" sz="quarter" idx="12"/>
          </p:nvPr>
        </p:nvSpPr>
        <p:spPr/>
        <p:txBody>
          <a:bodyPr/>
          <a:lstStyle/>
          <a:p>
            <a:pPr>
              <a:defRPr/>
            </a:pPr>
            <a:r>
              <a:rPr lang="en-US" altLang="en-US" smtClean="0"/>
              <a:t>Slide </a:t>
            </a:r>
            <a:fld id="{D61D644A-C660-4A83-8604-94F8CF5806A8}" type="slidenum">
              <a:rPr lang="en-US" altLang="en-US" smtClean="0"/>
              <a:pPr>
                <a:defRPr/>
              </a:pPr>
              <a:t>11</a:t>
            </a:fld>
            <a:endParaRPr lang="en-US" altLang="en-US"/>
          </a:p>
        </p:txBody>
      </p:sp>
    </p:spTree>
    <p:extLst>
      <p:ext uri="{BB962C8B-B14F-4D97-AF65-F5344CB8AC3E}">
        <p14:creationId xmlns:p14="http://schemas.microsoft.com/office/powerpoint/2010/main" val="33114903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Approval of Chicago Minutes</a:t>
            </a:r>
            <a:endParaRPr lang="en-US" dirty="0"/>
          </a:p>
        </p:txBody>
      </p:sp>
      <p:sp>
        <p:nvSpPr>
          <p:cNvPr id="3" name="Inhaltsplatzhalter 2"/>
          <p:cNvSpPr>
            <a:spLocks noGrp="1"/>
          </p:cNvSpPr>
          <p:nvPr>
            <p:ph idx="1"/>
          </p:nvPr>
        </p:nvSpPr>
        <p:spPr/>
        <p:txBody>
          <a:bodyPr/>
          <a:lstStyle/>
          <a:p>
            <a:r>
              <a:rPr lang="en-US" sz="2000" dirty="0" smtClean="0"/>
              <a:t>Meeting minutes are available on mentor 15-18/150r0</a:t>
            </a:r>
            <a:br>
              <a:rPr lang="en-US" sz="2000" dirty="0" smtClean="0"/>
            </a:br>
            <a:r>
              <a:rPr lang="en-US" sz="2000" dirty="0">
                <a:hlinkClick r:id="rId2"/>
              </a:rPr>
              <a:t>https://</a:t>
            </a:r>
            <a:r>
              <a:rPr lang="en-US" sz="2000" dirty="0" smtClean="0">
                <a:hlinkClick r:id="rId2"/>
              </a:rPr>
              <a:t>mentor.ieee.org/802.15/dcn/18/15-18-0150-00-004w-tg-802-15-minutes-for-march-2018-plenary-meeting-of-tg4w.doc</a:t>
            </a:r>
            <a:endParaRPr lang="en-US" sz="2000" dirty="0" smtClean="0"/>
          </a:p>
          <a:p>
            <a:endParaRPr lang="en-US" sz="2000" dirty="0" smtClean="0"/>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12</a:t>
            </a:fld>
            <a:endParaRPr lang="en-US" altLang="en-US"/>
          </a:p>
        </p:txBody>
      </p:sp>
    </p:spTree>
    <p:extLst>
      <p:ext uri="{BB962C8B-B14F-4D97-AF65-F5344CB8AC3E}">
        <p14:creationId xmlns:p14="http://schemas.microsoft.com/office/powerpoint/2010/main" val="51788231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Approval of Chicago </a:t>
            </a:r>
            <a:r>
              <a:rPr lang="en-US" dirty="0" smtClean="0"/>
              <a:t>Minutes (cont’d)</a:t>
            </a:r>
            <a:endParaRPr lang="en-US" dirty="0"/>
          </a:p>
        </p:txBody>
      </p:sp>
      <p:sp>
        <p:nvSpPr>
          <p:cNvPr id="3" name="Inhaltsplatzhalter 2"/>
          <p:cNvSpPr>
            <a:spLocks noGrp="1"/>
          </p:cNvSpPr>
          <p:nvPr>
            <p:ph idx="1"/>
          </p:nvPr>
        </p:nvSpPr>
        <p:spPr/>
        <p:txBody>
          <a:bodyPr/>
          <a:lstStyle/>
          <a:p>
            <a:r>
              <a:rPr lang="en-US" sz="2800" dirty="0" smtClean="0"/>
              <a:t>Motion #2: Motion to </a:t>
            </a:r>
            <a:r>
              <a:rPr lang="en-US" sz="2800" dirty="0"/>
              <a:t>approve </a:t>
            </a:r>
            <a:r>
              <a:rPr lang="en-US" sz="2800" dirty="0" smtClean="0"/>
              <a:t>the Chicago minutes</a:t>
            </a:r>
            <a:endParaRPr lang="en-US" sz="2800" dirty="0"/>
          </a:p>
          <a:p>
            <a:pPr lvl="1"/>
            <a:r>
              <a:rPr lang="en-US" sz="2400" dirty="0"/>
              <a:t>Moved by:</a:t>
            </a:r>
          </a:p>
          <a:p>
            <a:pPr lvl="1"/>
            <a:r>
              <a:rPr lang="en-US" sz="2400" dirty="0"/>
              <a:t>Seconded by:</a:t>
            </a:r>
          </a:p>
          <a:p>
            <a:endParaRPr lang="en-US"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13</a:t>
            </a:fld>
            <a:endParaRPr lang="en-US" altLang="en-US"/>
          </a:p>
        </p:txBody>
      </p:sp>
    </p:spTree>
    <p:extLst>
      <p:ext uri="{BB962C8B-B14F-4D97-AF65-F5344CB8AC3E}">
        <p14:creationId xmlns:p14="http://schemas.microsoft.com/office/powerpoint/2010/main" val="27409983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Proposed TG4w Draft Schedule</a:t>
            </a:r>
            <a:endParaRPr lang="en-US"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14</a:t>
            </a:fld>
            <a:endParaRPr lang="en-US" altLang="en-US"/>
          </a:p>
        </p:txBody>
      </p:sp>
      <p:graphicFrame>
        <p:nvGraphicFramePr>
          <p:cNvPr id="10" name="Table 1"/>
          <p:cNvGraphicFramePr>
            <a:graphicFrameLocks noGrp="1"/>
          </p:cNvGraphicFramePr>
          <p:nvPr>
            <p:extLst>
              <p:ext uri="{D42A27DB-BD31-4B8C-83A1-F6EECF244321}">
                <p14:modId xmlns:p14="http://schemas.microsoft.com/office/powerpoint/2010/main" val="231254755"/>
              </p:ext>
            </p:extLst>
          </p:nvPr>
        </p:nvGraphicFramePr>
        <p:xfrm>
          <a:off x="683568" y="1844824"/>
          <a:ext cx="7776864" cy="4384039"/>
        </p:xfrm>
        <a:graphic>
          <a:graphicData uri="http://schemas.openxmlformats.org/drawingml/2006/table">
            <a:tbl>
              <a:tblPr firstRow="1" bandRow="1">
                <a:tableStyleId>{5C22544A-7EE6-4342-B048-85BDC9FD1C3A}</a:tableStyleId>
              </a:tblPr>
              <a:tblGrid>
                <a:gridCol w="4401998"/>
                <a:gridCol w="3374866"/>
              </a:tblGrid>
              <a:tr h="398549">
                <a:tc>
                  <a:txBody>
                    <a:bodyPr/>
                    <a:lstStyle/>
                    <a:p>
                      <a:pPr marL="0" lvl="1" indent="0">
                        <a:buFont typeface="Arial"/>
                        <a:buNone/>
                      </a:pPr>
                      <a:r>
                        <a:rPr lang="en-US" sz="1800" b="1" kern="1200" dirty="0" smtClean="0">
                          <a:solidFill>
                            <a:schemeClr val="lt1"/>
                          </a:solidFill>
                          <a:latin typeface="+mn-lt"/>
                          <a:ea typeface="+mn-ea"/>
                          <a:cs typeface="+mn-cs"/>
                        </a:rPr>
                        <a:t>TASK</a:t>
                      </a:r>
                    </a:p>
                  </a:txBody>
                  <a:tcPr/>
                </a:tc>
                <a:tc>
                  <a:txBody>
                    <a:bodyPr/>
                    <a:lstStyle/>
                    <a:p>
                      <a:r>
                        <a:rPr lang="en-US" dirty="0" smtClean="0"/>
                        <a:t>Completed</a:t>
                      </a:r>
                      <a:endParaRPr lang="en-US" dirty="0"/>
                    </a:p>
                  </a:txBody>
                  <a:tcPr/>
                </a:tc>
              </a:tr>
              <a:tr h="398549">
                <a:tc>
                  <a:txBody>
                    <a:bodyPr/>
                    <a:lstStyle/>
                    <a:p>
                      <a:r>
                        <a:rPr lang="en-US" dirty="0" smtClean="0"/>
                        <a:t>Start of</a:t>
                      </a:r>
                      <a:r>
                        <a:rPr lang="en-US" baseline="0" dirty="0" smtClean="0"/>
                        <a:t> TG work</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t>Call for Proposals</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b="0" dirty="0" smtClean="0"/>
                        <a:t>Mar, 2018</a:t>
                      </a:r>
                    </a:p>
                  </a:txBody>
                  <a:tcPr/>
                </a:tc>
              </a:tr>
              <a:tr h="398549">
                <a:tc>
                  <a:txBody>
                    <a:bodyPr/>
                    <a:lstStyle/>
                    <a:p>
                      <a:r>
                        <a:rPr lang="en-US" dirty="0" smtClean="0">
                          <a:solidFill>
                            <a:schemeClr val="tx1"/>
                          </a:solidFill>
                        </a:rPr>
                        <a:t>Technical Guidelines Doc.</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trike="noStrike" baseline="0" dirty="0" smtClean="0">
                          <a:solidFill>
                            <a:schemeClr val="tx1"/>
                          </a:solidFill>
                        </a:rPr>
                        <a:t>Mar, 2018</a:t>
                      </a:r>
                    </a:p>
                  </a:txBody>
                  <a:tcPr/>
                </a:tc>
              </a:tr>
              <a:tr h="398549">
                <a:tc>
                  <a:txBody>
                    <a:bodyPr/>
                    <a:lstStyle/>
                    <a:p>
                      <a:r>
                        <a:rPr lang="en-US" dirty="0" smtClean="0">
                          <a:solidFill>
                            <a:schemeClr val="tx1"/>
                          </a:solidFill>
                        </a:rPr>
                        <a:t>Initial discussion of proposals</a:t>
                      </a:r>
                      <a:endParaRPr lang="en-US" dirty="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solidFill>
                            <a:schemeClr val="tx1"/>
                          </a:solidFill>
                        </a:rPr>
                        <a:t>July,</a:t>
                      </a:r>
                      <a:r>
                        <a:rPr lang="en-US" baseline="0" dirty="0" smtClean="0">
                          <a:solidFill>
                            <a:schemeClr val="tx1"/>
                          </a:solidFill>
                        </a:rPr>
                        <a:t> 2018</a:t>
                      </a:r>
                      <a:endParaRPr lang="en-US" dirty="0" smtClean="0">
                        <a:solidFill>
                          <a:schemeClr val="tx1"/>
                        </a:solidFill>
                      </a:endParaRPr>
                    </a:p>
                  </a:txBody>
                  <a:tcPr/>
                </a:tc>
              </a:tr>
              <a:tr h="398549">
                <a:tc>
                  <a:txBody>
                    <a:bodyPr/>
                    <a:lstStyle/>
                    <a:p>
                      <a:r>
                        <a:rPr lang="en-US" dirty="0" smtClean="0"/>
                        <a:t>Editing Draft</a:t>
                      </a:r>
                      <a:endParaRPr lang="en-US" dirty="0"/>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Nov, 2018</a:t>
                      </a:r>
                    </a:p>
                  </a:txBody>
                  <a:tcPr/>
                </a:tc>
              </a:tr>
              <a:tr h="398549">
                <a:tc>
                  <a:txBody>
                    <a:bodyPr/>
                    <a:lstStyle/>
                    <a:p>
                      <a:r>
                        <a:rPr lang="en-US" dirty="0" smtClean="0"/>
                        <a:t>LB</a:t>
                      </a:r>
                      <a:endParaRPr lang="en-US" dirty="0"/>
                    </a:p>
                  </a:txBody>
                  <a:tcPr/>
                </a:tc>
                <a:tc>
                  <a:txBody>
                    <a:bodyPr/>
                    <a:lstStyle/>
                    <a:p>
                      <a:r>
                        <a:rPr lang="en-US" dirty="0" smtClean="0"/>
                        <a:t>Jan,</a:t>
                      </a:r>
                      <a:r>
                        <a:rPr lang="en-US" baseline="0" dirty="0" smtClean="0"/>
                        <a:t> 2019</a:t>
                      </a:r>
                      <a:endParaRPr lang="en-US" dirty="0"/>
                    </a:p>
                  </a:txBody>
                  <a:tcPr/>
                </a:tc>
              </a:tr>
              <a:tr h="398549">
                <a:tc>
                  <a:txBody>
                    <a:bodyPr/>
                    <a:lstStyle/>
                    <a:p>
                      <a:r>
                        <a:rPr lang="en-US" dirty="0" smtClean="0"/>
                        <a:t>LB Comment Resolution</a:t>
                      </a:r>
                      <a:endParaRPr lang="en-US" dirty="0"/>
                    </a:p>
                  </a:txBody>
                  <a:tcPr/>
                </a:tc>
                <a:tc>
                  <a:txBody>
                    <a:bodyPr/>
                    <a:lstStyle/>
                    <a:p>
                      <a:r>
                        <a:rPr lang="en-US" dirty="0" smtClean="0"/>
                        <a:t>May,</a:t>
                      </a:r>
                      <a:r>
                        <a:rPr lang="en-US" baseline="0" dirty="0" smtClean="0"/>
                        <a:t> 2019</a:t>
                      </a:r>
                      <a:endParaRPr lang="en-US" dirty="0"/>
                    </a:p>
                  </a:txBody>
                  <a:tcPr/>
                </a:tc>
              </a:tr>
              <a:tr h="398549">
                <a:tc>
                  <a:txBody>
                    <a:bodyPr/>
                    <a:lstStyle/>
                    <a:p>
                      <a:r>
                        <a:rPr lang="en-US" dirty="0" smtClean="0"/>
                        <a:t>SB</a:t>
                      </a:r>
                      <a:endParaRPr lang="en-US" dirty="0"/>
                    </a:p>
                  </a:txBody>
                  <a:tcPr/>
                </a:tc>
                <a:tc>
                  <a:txBody>
                    <a:bodyPr/>
                    <a:lstStyle/>
                    <a:p>
                      <a:r>
                        <a:rPr lang="en-US" dirty="0" smtClean="0"/>
                        <a:t>July, 2019</a:t>
                      </a:r>
                      <a:endParaRPr lang="en-US" dirty="0"/>
                    </a:p>
                  </a:txBody>
                  <a:tcPr/>
                </a:tc>
              </a:tr>
              <a:tr h="398549">
                <a:tc>
                  <a:txBody>
                    <a:bodyPr/>
                    <a:lstStyle/>
                    <a:p>
                      <a:r>
                        <a:rPr lang="en-US" dirty="0" smtClean="0"/>
                        <a:t>SB Comment Resolution</a:t>
                      </a:r>
                      <a:endParaRPr lang="en-US" dirty="0"/>
                    </a:p>
                  </a:txBody>
                  <a:tcPr/>
                </a:tc>
                <a:tc>
                  <a:txBody>
                    <a:bodyPr/>
                    <a:lstStyle/>
                    <a:p>
                      <a:r>
                        <a:rPr lang="en-US" dirty="0" smtClean="0"/>
                        <a:t>Nov, 2019</a:t>
                      </a:r>
                      <a:endParaRPr lang="en-US" dirty="0"/>
                    </a:p>
                  </a:txBody>
                  <a:tcPr/>
                </a:tc>
              </a:tr>
              <a:tr h="398549">
                <a:tc>
                  <a:txBody>
                    <a:bodyPr/>
                    <a:lstStyle/>
                    <a:p>
                      <a:r>
                        <a:rPr lang="en-US" dirty="0" smtClean="0"/>
                        <a:t>Submission to</a:t>
                      </a:r>
                      <a:r>
                        <a:rPr lang="en-US" baseline="0" dirty="0" smtClean="0"/>
                        <a:t> </a:t>
                      </a:r>
                      <a:r>
                        <a:rPr lang="en-US" baseline="0" dirty="0" err="1" smtClean="0"/>
                        <a:t>Rev</a:t>
                      </a:r>
                      <a:r>
                        <a:rPr lang="en-US" dirty="0" err="1" smtClean="0"/>
                        <a:t>Com</a:t>
                      </a:r>
                      <a:endParaRPr lang="en-US" dirty="0"/>
                    </a:p>
                  </a:txBody>
                  <a:tcPr/>
                </a:tc>
                <a:tc>
                  <a:txBody>
                    <a:bodyPr/>
                    <a:lstStyle/>
                    <a:p>
                      <a:r>
                        <a:rPr lang="en-US" dirty="0" smtClean="0"/>
                        <a:t>Feb,</a:t>
                      </a:r>
                      <a:r>
                        <a:rPr lang="en-US" baseline="0" dirty="0" smtClean="0"/>
                        <a:t> 2020</a:t>
                      </a:r>
                      <a:endParaRPr lang="en-US" dirty="0"/>
                    </a:p>
                  </a:txBody>
                  <a:tcPr/>
                </a:tc>
              </a:tr>
            </a:tbl>
          </a:graphicData>
        </a:graphic>
      </p:graphicFrame>
      <p:pic>
        <p:nvPicPr>
          <p:cNvPr id="1027" name="Picture 3" descr="C:\Users\robert\AppData\Local\Microsoft\Windows\Temporary Internet Files\Content.IE5\GPH0NBY1\left-254094_960_720[1].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75132" y="2887344"/>
            <a:ext cx="1178313" cy="117831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1377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802.15.4w TG Chair Approval</a:t>
            </a:r>
            <a:endParaRPr lang="en-US" dirty="0"/>
          </a:p>
        </p:txBody>
      </p:sp>
      <p:sp>
        <p:nvSpPr>
          <p:cNvPr id="3" name="Inhaltsplatzhalter 2"/>
          <p:cNvSpPr>
            <a:spLocks noGrp="1"/>
          </p:cNvSpPr>
          <p:nvPr>
            <p:ph idx="1"/>
          </p:nvPr>
        </p:nvSpPr>
        <p:spPr/>
        <p:txBody>
          <a:bodyPr/>
          <a:lstStyle/>
          <a:p>
            <a:r>
              <a:rPr lang="en-US" sz="2400" dirty="0" smtClean="0"/>
              <a:t>Operations Manual requires confirmation of TG chair after TG has been officially formed</a:t>
            </a:r>
          </a:p>
          <a:p>
            <a:endParaRPr lang="en-US" sz="2400" dirty="0" smtClean="0"/>
          </a:p>
          <a:p>
            <a:r>
              <a:rPr lang="en-US" sz="2400" dirty="0" smtClean="0"/>
              <a:t>Joerg Robert (University Erlangen-</a:t>
            </a:r>
            <a:r>
              <a:rPr lang="en-US" sz="2400" dirty="0" err="1" smtClean="0"/>
              <a:t>Nuernberg</a:t>
            </a:r>
            <a:r>
              <a:rPr lang="en-US" sz="2400" dirty="0" smtClean="0"/>
              <a:t>) offers to continue chairing the group</a:t>
            </a:r>
          </a:p>
          <a:p>
            <a:endParaRPr lang="en-US" sz="2400" dirty="0"/>
          </a:p>
          <a:p>
            <a:r>
              <a:rPr lang="en-US" sz="2400" dirty="0" smtClean="0"/>
              <a:t>Any discussion or additional candidates? </a:t>
            </a:r>
            <a:endParaRPr lang="en-US" sz="24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15</a:t>
            </a:fld>
            <a:endParaRPr lang="en-US" altLang="en-US"/>
          </a:p>
        </p:txBody>
      </p:sp>
    </p:spTree>
    <p:extLst>
      <p:ext uri="{BB962C8B-B14F-4D97-AF65-F5344CB8AC3E}">
        <p14:creationId xmlns:p14="http://schemas.microsoft.com/office/powerpoint/2010/main" val="287369503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802.15.4w TG Chair </a:t>
            </a:r>
            <a:r>
              <a:rPr lang="en-US" dirty="0" smtClean="0"/>
              <a:t>Approval (cont’d)</a:t>
            </a:r>
            <a:endParaRPr lang="en-US" dirty="0"/>
          </a:p>
        </p:txBody>
      </p:sp>
      <p:sp>
        <p:nvSpPr>
          <p:cNvPr id="3" name="Inhaltsplatzhalter 2"/>
          <p:cNvSpPr>
            <a:spLocks noGrp="1"/>
          </p:cNvSpPr>
          <p:nvPr>
            <p:ph idx="1"/>
          </p:nvPr>
        </p:nvSpPr>
        <p:spPr/>
        <p:txBody>
          <a:bodyPr/>
          <a:lstStyle/>
          <a:p>
            <a:r>
              <a:rPr lang="en-US" sz="2800" dirty="0" smtClean="0"/>
              <a:t>Motion #3: Confirmation of TG chair</a:t>
            </a:r>
          </a:p>
          <a:p>
            <a:endParaRPr lang="en-US" sz="2800" dirty="0"/>
          </a:p>
          <a:p>
            <a:r>
              <a:rPr lang="en-US" sz="2800" dirty="0" smtClean="0"/>
              <a:t>Candidate: Joerg Robert</a:t>
            </a:r>
          </a:p>
          <a:p>
            <a:endParaRPr lang="en-US" sz="2800" dirty="0"/>
          </a:p>
          <a:p>
            <a:r>
              <a:rPr lang="en-US" sz="2800" dirty="0" smtClean="0"/>
              <a:t>Motion:</a:t>
            </a:r>
            <a:endParaRPr lang="en-US" sz="28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16</a:t>
            </a:fld>
            <a:endParaRPr lang="en-US" altLang="en-US"/>
          </a:p>
        </p:txBody>
      </p:sp>
    </p:spTree>
    <p:extLst>
      <p:ext uri="{BB962C8B-B14F-4D97-AF65-F5344CB8AC3E}">
        <p14:creationId xmlns:p14="http://schemas.microsoft.com/office/powerpoint/2010/main" val="38397259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Liaison to ETSI LTN</a:t>
            </a:r>
            <a:endParaRPr lang="en-US" dirty="0"/>
          </a:p>
        </p:txBody>
      </p:sp>
      <p:sp>
        <p:nvSpPr>
          <p:cNvPr id="3" name="Inhaltsplatzhalter 2"/>
          <p:cNvSpPr>
            <a:spLocks noGrp="1"/>
          </p:cNvSpPr>
          <p:nvPr>
            <p:ph idx="1"/>
          </p:nvPr>
        </p:nvSpPr>
        <p:spPr/>
        <p:txBody>
          <a:bodyPr/>
          <a:lstStyle/>
          <a:p>
            <a:r>
              <a:rPr lang="en-US" sz="2000" dirty="0" smtClean="0"/>
              <a:t>IG LPWA already tried to create liaison to ETSI LTN</a:t>
            </a:r>
          </a:p>
          <a:p>
            <a:r>
              <a:rPr lang="en-US" sz="2000" dirty="0" smtClean="0"/>
              <a:t>Response letter from ETSI available </a:t>
            </a:r>
            <a:r>
              <a:rPr lang="en-US" sz="2000" dirty="0"/>
              <a:t>on mentor 15-17/626 </a:t>
            </a:r>
            <a:r>
              <a:rPr lang="en-US" sz="2000" dirty="0">
                <a:hlinkClick r:id="rId2"/>
              </a:rPr>
              <a:t>https://</a:t>
            </a:r>
            <a:r>
              <a:rPr lang="en-US" sz="2000" dirty="0" smtClean="0">
                <a:hlinkClick r:id="rId2"/>
              </a:rPr>
              <a:t>mentor.ieee.org/802.15/dcn/17/15-17-0626-00-lpwa-etsi-ltn-reply-to-liaison-request.pdf</a:t>
            </a:r>
            <a:endParaRPr lang="en-US" sz="2000" dirty="0" smtClean="0"/>
          </a:p>
          <a:p>
            <a:r>
              <a:rPr lang="en-US" sz="2000" dirty="0" smtClean="0"/>
              <a:t>ETSI replied that creating a liaison under the existing MoU covers only Working Groups (Task Groups) and we should approach them again after the TG has been officially created</a:t>
            </a:r>
          </a:p>
          <a:p>
            <a:endParaRPr lang="en-US" sz="2000" dirty="0" smtClean="0"/>
          </a:p>
          <a:p>
            <a:r>
              <a:rPr lang="en-US" sz="2000" dirty="0" err="1" smtClean="0"/>
              <a:t>Montion</a:t>
            </a:r>
            <a:r>
              <a:rPr lang="en-US" sz="2000" dirty="0" smtClean="0"/>
              <a:t> to create this liaison passed by unanimous consent during the Chicago meeting</a:t>
            </a:r>
            <a:endParaRPr lang="en-US" sz="2000" dirty="0"/>
          </a:p>
          <a:p>
            <a:pPr>
              <a:buFont typeface="Wingdings"/>
              <a:buChar char="è"/>
            </a:pPr>
            <a:r>
              <a:rPr lang="en-US" sz="2000" dirty="0" smtClean="0"/>
              <a:t>Motion to create liaison will be made in mid-week plenary</a:t>
            </a:r>
          </a:p>
          <a:p>
            <a:endParaRPr lang="en-US" sz="2000" dirty="0" smtClean="0"/>
          </a:p>
          <a:p>
            <a:endParaRPr lang="en-US" sz="2000" dirty="0"/>
          </a:p>
        </p:txBody>
      </p:sp>
      <p:sp>
        <p:nvSpPr>
          <p:cNvPr id="4" name="Datumsplatzhalter 3"/>
          <p:cNvSpPr>
            <a:spLocks noGrp="1"/>
          </p:cNvSpPr>
          <p:nvPr>
            <p:ph type="dt" sz="half" idx="10"/>
          </p:nvPr>
        </p:nvSpPr>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17</a:t>
            </a:fld>
            <a:endParaRPr lang="en-US" altLang="en-US"/>
          </a:p>
        </p:txBody>
      </p:sp>
    </p:spTree>
    <p:extLst>
      <p:ext uri="{BB962C8B-B14F-4D97-AF65-F5344CB8AC3E}">
        <p14:creationId xmlns:p14="http://schemas.microsoft.com/office/powerpoint/2010/main" val="139636525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Static Context Header Compression</a:t>
            </a:r>
            <a:endParaRPr lang="en-US" dirty="0"/>
          </a:p>
        </p:txBody>
      </p:sp>
      <p:sp>
        <p:nvSpPr>
          <p:cNvPr id="3" name="Inhaltsplatzhalter 2"/>
          <p:cNvSpPr>
            <a:spLocks noGrp="1"/>
          </p:cNvSpPr>
          <p:nvPr>
            <p:ph idx="1"/>
          </p:nvPr>
        </p:nvSpPr>
        <p:spPr/>
        <p:txBody>
          <a:bodyPr/>
          <a:lstStyle/>
          <a:p>
            <a:r>
              <a:rPr lang="en-US" sz="2400" dirty="0" smtClean="0"/>
              <a:t>Contribution by Joerg Robert (University Erlangen-</a:t>
            </a:r>
            <a:r>
              <a:rPr lang="en-US" sz="2400" dirty="0" err="1" smtClean="0"/>
              <a:t>Nuernberg</a:t>
            </a:r>
            <a:r>
              <a:rPr lang="en-US" sz="2400" dirty="0" smtClean="0"/>
              <a:t>) on “Static Context </a:t>
            </a:r>
            <a:r>
              <a:rPr lang="en-US" sz="2400" dirty="0"/>
              <a:t>Header Compression” (15-18/226r0)</a:t>
            </a:r>
            <a:br>
              <a:rPr lang="en-US" sz="2400" dirty="0"/>
            </a:br>
            <a:r>
              <a:rPr lang="en-US" sz="2400" dirty="0">
                <a:hlinkClick r:id="rId2"/>
              </a:rPr>
              <a:t>https://</a:t>
            </a:r>
            <a:r>
              <a:rPr lang="en-US" sz="2400" dirty="0" smtClean="0">
                <a:hlinkClick r:id="rId2"/>
              </a:rPr>
              <a:t>mentor.ieee.org/802.15/dcn/18/15-18-0226-00-004w-static-context-header-compression.pptx</a:t>
            </a:r>
            <a:endParaRPr lang="en-US" sz="2400" dirty="0" smtClean="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18</a:t>
            </a:fld>
            <a:endParaRPr lang="en-US" altLang="en-US"/>
          </a:p>
        </p:txBody>
      </p:sp>
    </p:spTree>
    <p:extLst>
      <p:ext uri="{BB962C8B-B14F-4D97-AF65-F5344CB8AC3E}">
        <p14:creationId xmlns:p14="http://schemas.microsoft.com/office/powerpoint/2010/main" val="299431809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Static Context Header </a:t>
            </a:r>
            <a:r>
              <a:rPr lang="en-US" dirty="0" smtClean="0"/>
              <a:t>Compression (Cont’d)</a:t>
            </a:r>
            <a:endParaRPr lang="en-US" dirty="0"/>
          </a:p>
        </p:txBody>
      </p:sp>
      <p:sp>
        <p:nvSpPr>
          <p:cNvPr id="3" name="Inhaltsplatzhalter 2"/>
          <p:cNvSpPr>
            <a:spLocks noGrp="1"/>
          </p:cNvSpPr>
          <p:nvPr>
            <p:ph idx="1"/>
          </p:nvPr>
        </p:nvSpPr>
        <p:spPr/>
        <p:txBody>
          <a:bodyPr/>
          <a:lstStyle/>
          <a:p>
            <a:r>
              <a:rPr lang="en-US" sz="2400" dirty="0"/>
              <a:t>Contribution by Joerg Robert (University Erlangen-</a:t>
            </a:r>
            <a:r>
              <a:rPr lang="en-US" sz="2400" dirty="0" err="1"/>
              <a:t>Nuernberg</a:t>
            </a:r>
            <a:r>
              <a:rPr lang="en-US" sz="2400" dirty="0"/>
              <a:t>) on “Discussion on Suitable Parameters for SCHC” (</a:t>
            </a:r>
            <a:r>
              <a:rPr lang="en-US" sz="2400" dirty="0" smtClean="0"/>
              <a:t>15-18/238r0</a:t>
            </a:r>
            <a:r>
              <a:rPr lang="en-US" sz="2400" dirty="0"/>
              <a:t>)</a:t>
            </a:r>
            <a:br>
              <a:rPr lang="en-US" sz="2400" dirty="0"/>
            </a:br>
            <a:r>
              <a:rPr lang="en-US" sz="2400" dirty="0">
                <a:hlinkClick r:id="rId2"/>
              </a:rPr>
              <a:t>https://</a:t>
            </a:r>
            <a:r>
              <a:rPr lang="en-US" sz="2400" dirty="0" smtClean="0">
                <a:hlinkClick r:id="rId2"/>
              </a:rPr>
              <a:t>mentor.ieee.org/802.15/dcn/18/15-18-0238-00-004w-discussion-on-suitable-parameters-for-schc.pptx</a:t>
            </a:r>
            <a:endParaRPr lang="en-US" sz="2400" dirty="0" smtClean="0"/>
          </a:p>
          <a:p>
            <a:endParaRPr lang="en-US" sz="2400" dirty="0"/>
          </a:p>
          <a:p>
            <a:endParaRPr lang="en-US" sz="2400" dirty="0"/>
          </a:p>
        </p:txBody>
      </p:sp>
      <p:sp>
        <p:nvSpPr>
          <p:cNvPr id="4" name="Datumsplatzhalter 3"/>
          <p:cNvSpPr>
            <a:spLocks noGrp="1"/>
          </p:cNvSpPr>
          <p:nvPr>
            <p:ph type="dt" sz="half" idx="10"/>
          </p:nvPr>
        </p:nvSpPr>
        <p:spPr/>
        <p:txBody>
          <a:bodyPr/>
          <a:lstStyle/>
          <a:p>
            <a:pPr>
              <a:defRPr/>
            </a:pPr>
            <a:r>
              <a:rPr lang="en-US" altLang="en-US" smtClean="0"/>
              <a:t>May 2018</a:t>
            </a:r>
            <a:endParaRPr lang="en-US" altLang="en-US" dirty="0"/>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D9B19BB7-5E5C-4FE2-8325-CBE2EDC1721D}" type="slidenum">
              <a:rPr lang="en-US" altLang="en-US" smtClean="0"/>
              <a:pPr>
                <a:defRPr/>
              </a:pPr>
              <a:t>19</a:t>
            </a:fld>
            <a:endParaRPr lang="en-US" altLang="en-US"/>
          </a:p>
        </p:txBody>
      </p:sp>
    </p:spTree>
    <p:extLst>
      <p:ext uri="{BB962C8B-B14F-4D97-AF65-F5344CB8AC3E}">
        <p14:creationId xmlns:p14="http://schemas.microsoft.com/office/powerpoint/2010/main" val="2581473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en-US" dirty="0" smtClean="0"/>
              <a:t>TG 802.15.4w LPWA</a:t>
            </a:r>
            <a:br>
              <a:rPr lang="en-US" dirty="0" smtClean="0"/>
            </a:br>
            <a:r>
              <a:rPr lang="en-US" dirty="0" smtClean="0"/>
              <a:t>Agenda May 2018 Interim</a:t>
            </a:r>
            <a:endParaRPr lang="en-US" dirty="0"/>
          </a:p>
        </p:txBody>
      </p:sp>
      <p:sp>
        <p:nvSpPr>
          <p:cNvPr id="6" name="Untertitel 5"/>
          <p:cNvSpPr>
            <a:spLocks noGrp="1"/>
          </p:cNvSpPr>
          <p:nvPr>
            <p:ph type="subTitle" idx="1"/>
          </p:nvPr>
        </p:nvSpPr>
        <p:spPr/>
        <p:txBody>
          <a:bodyPr/>
          <a:lstStyle/>
          <a:p>
            <a:r>
              <a:rPr lang="en-US" dirty="0"/>
              <a:t>Joerg Robert</a:t>
            </a:r>
            <a:br>
              <a:rPr lang="en-US" dirty="0"/>
            </a:br>
            <a:r>
              <a:rPr lang="en-US" dirty="0"/>
              <a:t>FAU Erlangen-</a:t>
            </a:r>
            <a:r>
              <a:rPr lang="en-US" dirty="0" err="1"/>
              <a:t>Nuernberg</a:t>
            </a:r>
            <a:endParaRPr lang="en-US" dirty="0"/>
          </a:p>
          <a:p>
            <a:endParaRPr lang="en-US" dirty="0"/>
          </a:p>
        </p:txBody>
      </p:sp>
      <p:sp>
        <p:nvSpPr>
          <p:cNvPr id="2" name="Datumsplatzhalter 1"/>
          <p:cNvSpPr>
            <a:spLocks noGrp="1"/>
          </p:cNvSpPr>
          <p:nvPr>
            <p:ph type="dt" sz="half" idx="10"/>
          </p:nvPr>
        </p:nvSpPr>
        <p:spPr/>
        <p:txBody>
          <a:bodyPr/>
          <a:lstStyle/>
          <a:p>
            <a:pPr>
              <a:defRPr/>
            </a:pPr>
            <a:r>
              <a:rPr lang="en-US" altLang="en-US" dirty="0"/>
              <a:t>May 2018</a:t>
            </a:r>
          </a:p>
        </p:txBody>
      </p:sp>
      <p:sp>
        <p:nvSpPr>
          <p:cNvPr id="3" name="Fußzeilenplatzhalter 2"/>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4" name="Foliennummernplatzhalter 3"/>
          <p:cNvSpPr>
            <a:spLocks noGrp="1"/>
          </p:cNvSpPr>
          <p:nvPr>
            <p:ph type="sldNum" sz="quarter" idx="12"/>
          </p:nvPr>
        </p:nvSpPr>
        <p:spPr/>
        <p:txBody>
          <a:bodyPr/>
          <a:lstStyle/>
          <a:p>
            <a:pPr>
              <a:defRPr/>
            </a:pPr>
            <a:r>
              <a:rPr lang="en-US" altLang="en-US" smtClean="0"/>
              <a:t>Slide </a:t>
            </a:r>
            <a:fld id="{CB0D41C4-DADD-4A73-8178-CCCFAB2676E1}" type="slidenum">
              <a:rPr lang="en-US" altLang="en-US" smtClean="0"/>
              <a:pPr>
                <a:defRPr/>
              </a:pPr>
              <a:t>2</a:t>
            </a:fld>
            <a:endParaRPr lang="en-US" altLang="en-US"/>
          </a:p>
        </p:txBody>
      </p:sp>
    </p:spTree>
    <p:extLst>
      <p:ext uri="{BB962C8B-B14F-4D97-AF65-F5344CB8AC3E}">
        <p14:creationId xmlns:p14="http://schemas.microsoft.com/office/powerpoint/2010/main" val="124310257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p:cNvSpPr>
            <a:spLocks noGrp="1" noChangeArrowheads="1"/>
          </p:cNvSpPr>
          <p:nvPr>
            <p:ph type="body" idx="1"/>
          </p:nvPr>
        </p:nvSpPr>
        <p:spPr>
          <a:xfrm>
            <a:off x="152400" y="533400"/>
            <a:ext cx="8763000" cy="5943600"/>
          </a:xfrm>
        </p:spPr>
        <p:txBody>
          <a:bodyPr lIns="90487" tIns="44450" rIns="90487" bIns="44450"/>
          <a:lstStyle/>
          <a:p>
            <a:pPr>
              <a:lnSpc>
                <a:spcPct val="80000"/>
              </a:lnSpc>
              <a:spcAft>
                <a:spcPct val="30000"/>
              </a:spcAft>
              <a:buFont typeface="Monotype Sorts"/>
              <a:buNone/>
            </a:pPr>
            <a:r>
              <a:rPr lang="en-US" altLang="en-US" sz="1800" b="1" smtClean="0"/>
              <a:t>	The IEEE-SA strongly recommends that at each WG meeting the chair or a designee:</a:t>
            </a:r>
            <a:endParaRPr lang="en-US" altLang="en-US" sz="1800" smtClean="0"/>
          </a:p>
          <a:p>
            <a:pPr lvl="1">
              <a:lnSpc>
                <a:spcPct val="80000"/>
              </a:lnSpc>
              <a:buFont typeface="Arial" pitchFamily="34" charset="0"/>
              <a:buChar char="•"/>
            </a:pPr>
            <a:r>
              <a:rPr lang="en-US" altLang="en-US" sz="1400" b="1" smtClean="0"/>
              <a:t>Show slides #1 through #4 of this presentation</a:t>
            </a:r>
          </a:p>
          <a:p>
            <a:pPr lvl="1">
              <a:lnSpc>
                <a:spcPct val="80000"/>
              </a:lnSpc>
              <a:buFont typeface="Arial" pitchFamily="34" charset="0"/>
              <a:buChar char="•"/>
            </a:pPr>
            <a:r>
              <a:rPr lang="en-US" altLang="en-US" sz="1400" b="1" smtClean="0"/>
              <a:t>Advise the WG attendees that:</a:t>
            </a:r>
            <a:r>
              <a:rPr lang="en-US" altLang="en-US" sz="1400" smtClean="0"/>
              <a:t> </a:t>
            </a:r>
          </a:p>
          <a:p>
            <a:pPr lvl="2">
              <a:lnSpc>
                <a:spcPct val="80000"/>
              </a:lnSpc>
              <a:buFont typeface="Arial" pitchFamily="34" charset="0"/>
              <a:buChar char="•"/>
            </a:pPr>
            <a:r>
              <a:rPr lang="en-US" altLang="en-US" sz="1400" smtClean="0"/>
              <a:t>The IEEE’s patent policy is described in Clause 6 of the </a:t>
            </a:r>
            <a:r>
              <a:rPr lang="en-US" altLang="en-US" sz="1400" i="1" smtClean="0"/>
              <a:t>IEEE-SA Standards Board Bylaws</a:t>
            </a:r>
            <a:r>
              <a:rPr lang="en-US" altLang="en-US" sz="1400" smtClean="0"/>
              <a:t>;</a:t>
            </a:r>
          </a:p>
          <a:p>
            <a:pPr lvl="2">
              <a:lnSpc>
                <a:spcPct val="80000"/>
              </a:lnSpc>
              <a:buFont typeface="Arial" pitchFamily="34" charset="0"/>
              <a:buChar char="•"/>
            </a:pPr>
            <a:r>
              <a:rPr lang="en-US" altLang="en-US" sz="1400" smtClean="0"/>
              <a:t>Early identification of patent claims which may be essential for the use of standards under development is strongly encouraged; </a:t>
            </a:r>
          </a:p>
          <a:p>
            <a:pPr lvl="2">
              <a:lnSpc>
                <a:spcPct val="80000"/>
              </a:lnSpc>
              <a:buFont typeface="Arial" pitchFamily="34" charset="0"/>
              <a:buChar char="•"/>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buFont typeface="Arial" pitchFamily="34" charset="0"/>
              <a:buChar char="•"/>
            </a:pPr>
            <a:r>
              <a:rPr lang="en-US" altLang="en-US" sz="1400" b="1" smtClean="0"/>
              <a:t>Instruct the WG Secretary to record in the minutes of the relevant WG meeting:</a:t>
            </a:r>
            <a:r>
              <a:rPr lang="en-US" altLang="en-US" sz="900" smtClean="0"/>
              <a:t> </a:t>
            </a:r>
          </a:p>
          <a:p>
            <a:pPr lvl="2">
              <a:lnSpc>
                <a:spcPct val="80000"/>
              </a:lnSpc>
              <a:buFont typeface="Arial" pitchFamily="34" charset="0"/>
              <a:buChar char="•"/>
            </a:pPr>
            <a:r>
              <a:rPr lang="en-US" altLang="en-US" sz="1400" smtClean="0"/>
              <a:t>That the foregoing information was provided and that slides 1 through 4 (and this slide 0, if applicable) were shown; </a:t>
            </a:r>
          </a:p>
          <a:p>
            <a:pPr lvl="2">
              <a:lnSpc>
                <a:spcPct val="80000"/>
              </a:lnSpc>
              <a:buFont typeface="Arial" pitchFamily="34" charset="0"/>
              <a:buChar char="•"/>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Font typeface="Arial" pitchFamily="34" charset="0"/>
              <a:buChar char="•"/>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buFont typeface="Arial" pitchFamily="34" charset="0"/>
              <a:buChar char="•"/>
            </a:pPr>
            <a:endParaRPr lang="en-US" altLang="en-US" sz="800" smtClean="0"/>
          </a:p>
          <a:p>
            <a:pPr lvl="1">
              <a:lnSpc>
                <a:spcPct val="80000"/>
              </a:lnSpc>
              <a:spcBef>
                <a:spcPct val="5000"/>
              </a:spcBef>
              <a:buFont typeface="Arial" pitchFamily="34" charset="0"/>
              <a:buChar char="•"/>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buFont typeface="Arial" pitchFamily="34" charset="0"/>
              <a:buChar char="•"/>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14 and 15 on inclusion of potential Essential Patent Claims by incorporation or by reference.</a:t>
            </a:r>
            <a:r>
              <a:rPr lang="en-US" altLang="en-US" sz="1400" smtClean="0">
                <a:solidFill>
                  <a:srgbClr val="FF3300"/>
                </a:solidFill>
              </a:rPr>
              <a:t> </a:t>
            </a:r>
          </a:p>
          <a:p>
            <a:pPr lvl="1">
              <a:lnSpc>
                <a:spcPct val="80000"/>
              </a:lnSpc>
              <a:spcBef>
                <a:spcPct val="5000"/>
              </a:spcBef>
              <a:buFont typeface="Monotype Sorts"/>
              <a:buNone/>
            </a:pPr>
            <a:endParaRPr lang="en-US" altLang="en-US" sz="1200" smtClean="0"/>
          </a:p>
          <a:p>
            <a:pPr lvl="1">
              <a:lnSpc>
                <a:spcPct val="80000"/>
              </a:lnSpc>
              <a:spcBef>
                <a:spcPct val="5000"/>
              </a:spcBef>
              <a:buFont typeface="Monotype Sorts"/>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7171" name="Rectangle 1026"/>
          <p:cNvSpPr>
            <a:spLocks noGrp="1" noChangeArrowheads="1"/>
          </p:cNvSpPr>
          <p:nvPr>
            <p:ph type="title"/>
          </p:nvPr>
        </p:nvSpPr>
        <p:spPr>
          <a:xfrm>
            <a:off x="685800" y="0"/>
            <a:ext cx="7772400" cy="609600"/>
          </a:xfrm>
        </p:spPr>
        <p:txBody>
          <a:bodyPr lIns="90487" tIns="44450" rIns="90487" bIns="44450"/>
          <a:lstStyle/>
          <a:p>
            <a:r>
              <a:rPr lang="en-US" altLang="en-US" sz="2800" u="sng" smtClean="0"/>
              <a:t>Instructions for the WG Chair</a:t>
            </a:r>
          </a:p>
        </p:txBody>
      </p:sp>
      <p:sp>
        <p:nvSpPr>
          <p:cNvPr id="7172" name="Rectangle 1028"/>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b="1" u="sng">
              <a:cs typeface="Arial" pitchFamily="34" charset="0"/>
            </a:endParaRPr>
          </a:p>
        </p:txBody>
      </p:sp>
      <p:sp>
        <p:nvSpPr>
          <p:cNvPr id="7173" name="Rectangle 1029"/>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endParaRPr lang="en-GB" altLang="en-US" sz="1800">
              <a:cs typeface="Arial" pitchFamily="34" charset="0"/>
            </a:endParaRPr>
          </a:p>
        </p:txBody>
      </p:sp>
    </p:spTree>
    <p:extLst>
      <p:ext uri="{BB962C8B-B14F-4D97-AF65-F5344CB8AC3E}">
        <p14:creationId xmlns:p14="http://schemas.microsoft.com/office/powerpoint/2010/main" val="931566660"/>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a:xfrm>
            <a:off x="304800" y="152400"/>
            <a:ext cx="8839200" cy="838200"/>
          </a:xfrm>
        </p:spPr>
        <p:txBody>
          <a:bodyPr/>
          <a:lstStyle/>
          <a:p>
            <a:r>
              <a:rPr lang="en-US" altLang="en-US" sz="3200" u="sng" smtClean="0"/>
              <a:t>Participants, Patents, and Duty to Inform</a:t>
            </a:r>
            <a:endParaRPr lang="en-US" altLang="en-US" sz="3200" smtClean="0"/>
          </a:p>
        </p:txBody>
      </p:sp>
      <p:sp>
        <p:nvSpPr>
          <p:cNvPr id="8195" name="Rectangle 1027"/>
          <p:cNvSpPr>
            <a:spLocks noGrp="1" noChangeArrowheads="1"/>
          </p:cNvSpPr>
          <p:nvPr>
            <p:ph type="body" idx="1"/>
          </p:nvPr>
        </p:nvSpPr>
        <p:spPr>
          <a:xfrm>
            <a:off x="0" y="914400"/>
            <a:ext cx="9144000" cy="4876800"/>
          </a:xfrm>
        </p:spPr>
        <p:txBody>
          <a:bodyPr/>
          <a:lstStyle/>
          <a:p>
            <a:pPr algn="ctr">
              <a:buFont typeface="Monotype Sorts"/>
              <a:buNone/>
            </a:pPr>
            <a:r>
              <a:rPr lang="en-US" altLang="en-US" sz="1600" b="1" smtClean="0"/>
              <a:t>All participants in this meeting have certain obligations under the IEEE-SA Patent Policy. </a:t>
            </a:r>
          </a:p>
          <a:p>
            <a:pPr lvl="1">
              <a:buFont typeface="Arial" pitchFamily="34" charset="0"/>
              <a:buChar char="•"/>
            </a:pPr>
            <a:r>
              <a:rPr lang="en-US" altLang="en-US" sz="1600" b="1" smtClean="0">
                <a:solidFill>
                  <a:srgbClr val="003399"/>
                </a:solidFill>
              </a:rPr>
              <a:t>Participants [Note: </a:t>
            </a:r>
            <a:r>
              <a:rPr lang="en-GB" altLang="en-US" sz="1600" b="1" smtClean="0">
                <a:solidFill>
                  <a:srgbClr val="003399"/>
                </a:solidFill>
              </a:rPr>
              <a:t>Quoted text excerpted from IEEE-SA Standards Board Bylaws subclause 6.2</a:t>
            </a:r>
            <a:r>
              <a:rPr lang="en-US" altLang="en-US" sz="1600" b="1" smtClean="0">
                <a:solidFill>
                  <a:srgbClr val="003399"/>
                </a:solidFill>
              </a:rPr>
              <a:t>]:</a:t>
            </a:r>
          </a:p>
          <a:p>
            <a:pPr lvl="2">
              <a:buFont typeface="Arial" pitchFamily="34" charset="0"/>
              <a:buChar char="•"/>
            </a:pPr>
            <a:r>
              <a:rPr lang="en-US" altLang="en-US" sz="1600" b="1" smtClean="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smtClean="0"/>
          </a:p>
          <a:p>
            <a:pPr lvl="2">
              <a:buFont typeface="Arial" pitchFamily="34" charset="0"/>
              <a:buChar char="•"/>
            </a:pPr>
            <a:r>
              <a:rPr lang="en-US" altLang="en-US" sz="1600" b="1" smtClean="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600" b="1" smtClean="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600" b="1" smtClean="0">
                <a:solidFill>
                  <a:srgbClr val="003399"/>
                </a:solidFill>
              </a:rPr>
              <a:t>Early identification of holders of potential Essential Patent Claims is strongly encouraged</a:t>
            </a:r>
          </a:p>
          <a:p>
            <a:pPr lvl="1">
              <a:buFont typeface="Arial" pitchFamily="34" charset="0"/>
              <a:buChar char="•"/>
            </a:pPr>
            <a:r>
              <a:rPr lang="en-US" altLang="en-US" sz="1600" b="1" smtClean="0">
                <a:solidFill>
                  <a:srgbClr val="003399"/>
                </a:solidFill>
              </a:rPr>
              <a:t>No duty to perform a patent search</a:t>
            </a:r>
            <a:endParaRPr lang="en-US" altLang="en-US" sz="1600" smtClean="0"/>
          </a:p>
        </p:txBody>
      </p:sp>
    </p:spTree>
    <p:extLst>
      <p:ext uri="{BB962C8B-B14F-4D97-AF65-F5344CB8AC3E}">
        <p14:creationId xmlns:p14="http://schemas.microsoft.com/office/powerpoint/2010/main" val="16539843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685800" y="152400"/>
            <a:ext cx="7772400" cy="1143000"/>
          </a:xfrm>
        </p:spPr>
        <p:txBody>
          <a:bodyPr/>
          <a:lstStyle/>
          <a:p>
            <a:r>
              <a:rPr lang="en-GB" altLang="en-US" u="sng" smtClean="0"/>
              <a:t>Patent Related Links</a:t>
            </a:r>
            <a:endParaRPr lang="en-US" altLang="en-US" u="sng" smtClean="0"/>
          </a:p>
        </p:txBody>
      </p:sp>
      <p:sp>
        <p:nvSpPr>
          <p:cNvPr id="9219" name="Rectangle 3"/>
          <p:cNvSpPr>
            <a:spLocks noGrp="1" noChangeArrowheads="1"/>
          </p:cNvSpPr>
          <p:nvPr>
            <p:ph type="body" idx="1"/>
          </p:nvPr>
        </p:nvSpPr>
        <p:spPr>
          <a:xfrm>
            <a:off x="0" y="1295400"/>
            <a:ext cx="8991600" cy="3886200"/>
          </a:xfrm>
        </p:spPr>
        <p:txBody>
          <a:bodyPr/>
          <a:lstStyle/>
          <a:p>
            <a:pPr lvl="1">
              <a:lnSpc>
                <a:spcPct val="90000"/>
              </a:lnSpc>
              <a:buFont typeface="Monotype Sorts"/>
              <a:buNone/>
            </a:pPr>
            <a:r>
              <a:rPr lang="en-US" altLang="en-US" sz="240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altLang="en-US" sz="2400" smtClean="0">
                <a:cs typeface="Times New Roman" pitchFamily="18" charset="0"/>
              </a:rPr>
              <a:t>	Patent Policy is stated in these sources:</a:t>
            </a:r>
          </a:p>
          <a:p>
            <a:pPr lvl="1">
              <a:lnSpc>
                <a:spcPct val="90000"/>
              </a:lnSpc>
              <a:buFont typeface="Monotype Sorts"/>
              <a:buNone/>
            </a:pPr>
            <a:r>
              <a:rPr lang="en-GB" altLang="en-US" sz="2400" smtClean="0"/>
              <a:t>		IEEE-SA Standards Boards Bylaws</a:t>
            </a:r>
          </a:p>
          <a:p>
            <a:pPr lvl="1">
              <a:lnSpc>
                <a:spcPct val="90000"/>
              </a:lnSpc>
              <a:buFont typeface="Monotype Sorts"/>
              <a:buNone/>
            </a:pPr>
            <a:r>
              <a:rPr lang="en-US" altLang="en-US" sz="2100" smtClean="0"/>
              <a:t>		</a:t>
            </a:r>
            <a:r>
              <a:rPr lang="en-US" altLang="en-US" sz="2100" i="1" smtClean="0"/>
              <a:t>http://standards.ieee.org/develop/policies/bylaws/sect6-7.html#6</a:t>
            </a:r>
          </a:p>
          <a:p>
            <a:pPr lvl="1">
              <a:lnSpc>
                <a:spcPct val="90000"/>
              </a:lnSpc>
              <a:buFont typeface="Monotype Sorts"/>
              <a:buNone/>
            </a:pPr>
            <a:r>
              <a:rPr lang="en-GB" altLang="en-US" sz="2400" smtClean="0"/>
              <a:t>		IEEE-SA Standards Board Operations Manual</a:t>
            </a:r>
          </a:p>
          <a:p>
            <a:pPr lvl="1">
              <a:lnSpc>
                <a:spcPct val="90000"/>
              </a:lnSpc>
              <a:buFont typeface="Monotype Sorts"/>
              <a:buNone/>
            </a:pPr>
            <a:r>
              <a:rPr lang="en-US" altLang="en-US" sz="2400" smtClean="0"/>
              <a:t>		</a:t>
            </a:r>
            <a:r>
              <a:rPr lang="en-US" altLang="en-US" sz="2100" i="1" smtClean="0"/>
              <a:t>http://standards.ieee.org/develop/policies/opman/sect6.html#6.3</a:t>
            </a:r>
            <a:endParaRPr lang="en-US" altLang="en-US" sz="2400" smtClean="0"/>
          </a:p>
          <a:p>
            <a:pPr lvl="1">
              <a:lnSpc>
                <a:spcPct val="90000"/>
              </a:lnSpc>
              <a:buFont typeface="Monotype Sorts"/>
              <a:buNone/>
            </a:pPr>
            <a:r>
              <a:rPr lang="en-US" altLang="en-US" sz="2400" smtClean="0">
                <a:cs typeface="Times New Roman" pitchFamily="18" charset="0"/>
              </a:rPr>
              <a:t>	Material about the patent policy is available at</a:t>
            </a:r>
            <a:r>
              <a:rPr lang="en-US" altLang="en-US" sz="2400" smtClean="0"/>
              <a:t> </a:t>
            </a:r>
          </a:p>
          <a:p>
            <a:pPr lvl="1">
              <a:lnSpc>
                <a:spcPct val="90000"/>
              </a:lnSpc>
              <a:buFont typeface="Monotype Sorts"/>
              <a:buNone/>
            </a:pPr>
            <a:r>
              <a:rPr lang="en-US" altLang="en-US" sz="2400" smtClean="0"/>
              <a:t>		</a:t>
            </a:r>
            <a:r>
              <a:rPr lang="en-US" altLang="en-US" sz="2100" i="1" smtClean="0"/>
              <a:t>http://standards.ieee.org/about/sasb/patcom/materials.html</a:t>
            </a:r>
          </a:p>
        </p:txBody>
      </p:sp>
      <p:sp>
        <p:nvSpPr>
          <p:cNvPr id="9221" name="Rectangle 7"/>
          <p:cNvSpPr>
            <a:spLocks noChangeArrowheads="1"/>
          </p:cNvSpPr>
          <p:nvPr/>
        </p:nvSpPr>
        <p:spPr bwMode="auto">
          <a:xfrm>
            <a:off x="1295400" y="5181600"/>
            <a:ext cx="6781800" cy="11636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spcBef>
                <a:spcPct val="0"/>
              </a:spcBef>
              <a:buClrTx/>
              <a:buSzTx/>
              <a:buFontTx/>
              <a:buNone/>
            </a:pPr>
            <a:r>
              <a:rPr lang="en-US" altLang="en-US" sz="1200" b="1">
                <a:cs typeface="Arial" pitchFamily="34" charset="0"/>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200" b="1">
              <a:cs typeface="Arial" pitchFamily="34" charset="0"/>
            </a:endParaRPr>
          </a:p>
          <a:p>
            <a:pPr algn="ctr">
              <a:lnSpc>
                <a:spcPct val="80000"/>
              </a:lnSpc>
              <a:buFont typeface="Monotype Sorts"/>
              <a:buNone/>
            </a:pPr>
            <a:r>
              <a:rPr lang="en-US" altLang="en-US" sz="1200" b="1">
                <a:cs typeface="Arial"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31386185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800" y="381000"/>
            <a:ext cx="8686800" cy="1143000"/>
          </a:xfrm>
        </p:spPr>
        <p:txBody>
          <a:bodyPr/>
          <a:lstStyle/>
          <a:p>
            <a:r>
              <a:rPr lang="en-US" altLang="en-US" smtClean="0"/>
              <a:t>Call for Potentially Essential Patents</a:t>
            </a:r>
          </a:p>
        </p:txBody>
      </p:sp>
      <p:sp>
        <p:nvSpPr>
          <p:cNvPr id="10243" name="Rectangle 1027"/>
          <p:cNvSpPr>
            <a:spLocks noGrp="1" noChangeArrowheads="1"/>
          </p:cNvSpPr>
          <p:nvPr>
            <p:ph type="body" idx="1"/>
          </p:nvPr>
        </p:nvSpPr>
        <p:spPr/>
        <p:txBody>
          <a:bodyPr/>
          <a:lstStyle/>
          <a:p>
            <a:pPr>
              <a:buFont typeface="Arial" pitchFamily="34" charset="0"/>
              <a:buChar char="•"/>
            </a:pPr>
            <a:r>
              <a:rPr lang="en-US" alt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sz="2000" smtClean="0"/>
              <a:t>Either speak up now or</a:t>
            </a:r>
          </a:p>
          <a:p>
            <a:pPr lvl="1">
              <a:buFont typeface="Arial" pitchFamily="34" charset="0"/>
              <a:buChar char="•"/>
            </a:pPr>
            <a:r>
              <a:rPr lang="en-US" altLang="en-US" sz="2000" smtClean="0"/>
              <a:t>Provide the chair of this group with the identity of the holder(s) of any and all such claims as soon as possible or</a:t>
            </a:r>
          </a:p>
          <a:p>
            <a:pPr lvl="1">
              <a:buFont typeface="Arial" pitchFamily="34" charset="0"/>
              <a:buChar char="•"/>
            </a:pPr>
            <a:r>
              <a:rPr lang="en-US" altLang="en-US" sz="2000" smtClean="0"/>
              <a:t>Cause an LOA to be submitted</a:t>
            </a:r>
          </a:p>
        </p:txBody>
      </p:sp>
    </p:spTree>
    <p:extLst>
      <p:ext uri="{BB962C8B-B14F-4D97-AF65-F5344CB8AC3E}">
        <p14:creationId xmlns:p14="http://schemas.microsoft.com/office/powerpoint/2010/main" val="11456086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381000" y="304800"/>
            <a:ext cx="8458200" cy="609600"/>
          </a:xfrm>
        </p:spPr>
        <p:txBody>
          <a:bodyPr/>
          <a:lstStyle/>
          <a:p>
            <a:r>
              <a:rPr lang="en-US" altLang="en-US" sz="3200" u="sng" smtClean="0"/>
              <a:t>Other Guidelines for IEEE WG Meetings</a:t>
            </a:r>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gn="ctr">
              <a:spcBef>
                <a:spcPct val="0"/>
              </a:spcBef>
              <a:buClrTx/>
              <a:buSzTx/>
              <a:buFontTx/>
              <a:buNone/>
            </a:pPr>
            <a:endParaRPr lang="en-GB" altLang="en-US" sz="2400" b="1" u="sng">
              <a:latin typeface="Helvetica" pitchFamily="34" charset="0"/>
              <a:cs typeface="Arial" pitchFamily="34" charset="0"/>
            </a:endParaRPr>
          </a:p>
        </p:txBody>
      </p:sp>
      <p:sp>
        <p:nvSpPr>
          <p:cNvPr id="11268" name="Rectangle 4"/>
          <p:cNvSpPr>
            <a:spLocks noChangeArrowheads="1"/>
          </p:cNvSpPr>
          <p:nvPr/>
        </p:nvSpPr>
        <p:spPr bwMode="auto">
          <a:xfrm>
            <a:off x="5334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itchFamily="34" charset="0"/>
              </a:defRPr>
            </a:lvl9pPr>
          </a:lstStyle>
          <a:p>
            <a:pPr>
              <a:lnSpc>
                <a:spcPct val="80000"/>
              </a:lnSpc>
            </a:pPr>
            <a:endParaRPr lang="en-US" altLang="en-US" sz="700" u="sng">
              <a:solidFill>
                <a:srgbClr val="FF0000"/>
              </a:solidFill>
              <a:cs typeface="Arial" pitchFamily="34" charset="0"/>
            </a:endParaRPr>
          </a:p>
          <a:p>
            <a:pPr>
              <a:lnSpc>
                <a:spcPct val="80000"/>
              </a:lnSpc>
              <a:spcAft>
                <a:spcPct val="40000"/>
              </a:spcAft>
              <a:buFont typeface="Arial" pitchFamily="34" charset="0"/>
              <a:buChar char="•"/>
            </a:pPr>
            <a:r>
              <a:rPr lang="en-US" altLang="en-US" sz="1800" b="1">
                <a:cs typeface="Arial" pitchFamily="34" charset="0"/>
              </a:rPr>
              <a:t>All IEEE-SA standards meetings shall be conducted in compliance with all applicable laws, including antitrust and competition laws. </a:t>
            </a:r>
          </a:p>
          <a:p>
            <a:pPr lvl="1">
              <a:lnSpc>
                <a:spcPct val="80000"/>
              </a:lnSpc>
              <a:spcAft>
                <a:spcPct val="40000"/>
              </a:spcAft>
              <a:buFont typeface="Arial" pitchFamily="34" charset="0"/>
              <a:buChar char="•"/>
            </a:pPr>
            <a:r>
              <a:rPr lang="en-US" altLang="en-US" sz="1600" b="1">
                <a:cs typeface="Arial" pitchFamily="34" charset="0"/>
              </a:rPr>
              <a:t>Don’t discuss the interpretation, validity, or essentiality of patents/patent claims. </a:t>
            </a:r>
          </a:p>
          <a:p>
            <a:pPr lvl="1">
              <a:lnSpc>
                <a:spcPct val="80000"/>
              </a:lnSpc>
              <a:spcAft>
                <a:spcPct val="40000"/>
              </a:spcAft>
              <a:buFont typeface="Arial" pitchFamily="34" charset="0"/>
              <a:buChar char="•"/>
            </a:pPr>
            <a:r>
              <a:rPr lang="en-US" altLang="en-US" sz="1600" b="1">
                <a:cs typeface="Arial" pitchFamily="34" charset="0"/>
              </a:rPr>
              <a:t>Don’t discuss specific license rates, terms, or conditions.</a:t>
            </a:r>
          </a:p>
          <a:p>
            <a:pPr lvl="2">
              <a:lnSpc>
                <a:spcPct val="80000"/>
              </a:lnSpc>
              <a:spcAft>
                <a:spcPct val="40000"/>
              </a:spcAft>
              <a:buFont typeface="Arial" pitchFamily="34" charset="0"/>
              <a:buChar char="•"/>
            </a:pPr>
            <a:r>
              <a:rPr lang="en-US" altLang="en-US" sz="1400">
                <a:cs typeface="Arial" pitchFamily="34" charset="0"/>
              </a:rPr>
              <a:t>Relative costs, including licensing costs of essential patent claims, of different technical approaches may be discussed in standards development meetings. </a:t>
            </a:r>
          </a:p>
          <a:p>
            <a:pPr lvl="3">
              <a:lnSpc>
                <a:spcPct val="80000"/>
              </a:lnSpc>
              <a:spcAft>
                <a:spcPct val="40000"/>
              </a:spcAft>
              <a:buFont typeface="Arial" pitchFamily="34" charset="0"/>
              <a:buChar char="•"/>
            </a:pPr>
            <a:r>
              <a:rPr lang="en-GB" altLang="en-US" sz="1400">
                <a:cs typeface="Arial" pitchFamily="34" charset="0"/>
              </a:rPr>
              <a:t>Technical considerations remain primary focus</a:t>
            </a:r>
            <a:endParaRPr lang="en-US" altLang="en-US" sz="1400">
              <a:cs typeface="Arial" pitchFamily="34" charset="0"/>
            </a:endParaRPr>
          </a:p>
          <a:p>
            <a:pPr lvl="1">
              <a:lnSpc>
                <a:spcPct val="80000"/>
              </a:lnSpc>
              <a:spcAft>
                <a:spcPct val="40000"/>
              </a:spcAft>
              <a:buFont typeface="Arial" pitchFamily="34" charset="0"/>
              <a:buChar char="•"/>
            </a:pPr>
            <a:r>
              <a:rPr lang="en-US" altLang="en-US" sz="1600" b="1">
                <a:cs typeface="Arial" pitchFamily="34" charset="0"/>
              </a:rPr>
              <a:t>Don’t discuss or engage in the fixing of product prices, allocation of customers, or division of sales markets.</a:t>
            </a:r>
          </a:p>
          <a:p>
            <a:pPr lvl="1">
              <a:lnSpc>
                <a:spcPct val="80000"/>
              </a:lnSpc>
              <a:spcAft>
                <a:spcPct val="40000"/>
              </a:spcAft>
              <a:buFont typeface="Arial" pitchFamily="34" charset="0"/>
              <a:buChar char="•"/>
            </a:pPr>
            <a:r>
              <a:rPr lang="en-US" altLang="en-US" sz="1600" b="1">
                <a:cs typeface="Arial" pitchFamily="34" charset="0"/>
              </a:rPr>
              <a:t>Don’t discuss the status or substance of ongoing or threatened litigation.</a:t>
            </a:r>
          </a:p>
          <a:p>
            <a:pPr lvl="1">
              <a:lnSpc>
                <a:spcPct val="80000"/>
              </a:lnSpc>
              <a:spcAft>
                <a:spcPct val="40000"/>
              </a:spcAft>
              <a:buFont typeface="Arial" pitchFamily="34" charset="0"/>
              <a:buChar char="•"/>
            </a:pPr>
            <a:r>
              <a:rPr lang="en-US" altLang="en-US" sz="1600" b="1">
                <a:cs typeface="Arial" pitchFamily="34" charset="0"/>
              </a:rPr>
              <a:t>Don’t be silent if inappropriate topics are discussed … do formally object.</a:t>
            </a:r>
          </a:p>
          <a:p>
            <a:pPr algn="ctr">
              <a:lnSpc>
                <a:spcPct val="80000"/>
              </a:lnSpc>
              <a:buFont typeface="Monotype Sorts"/>
              <a:buNone/>
            </a:pPr>
            <a:r>
              <a:rPr lang="en-US" altLang="en-US" sz="1000" b="1">
                <a:cs typeface="Arial" pitchFamily="34" charset="0"/>
              </a:rPr>
              <a:t>---------------------------------------------------------------   </a:t>
            </a:r>
            <a:endParaRPr lang="en-US" altLang="en-US" sz="1200" b="1">
              <a:cs typeface="Arial" pitchFamily="34" charset="0"/>
            </a:endParaRPr>
          </a:p>
          <a:p>
            <a:pPr algn="ctr">
              <a:lnSpc>
                <a:spcPct val="80000"/>
              </a:lnSpc>
              <a:buFont typeface="Monotype Sorts"/>
              <a:buNone/>
            </a:pPr>
            <a:r>
              <a:rPr lang="en-US" altLang="en-US" sz="1200" b="1">
                <a:cs typeface="Arial" pitchFamily="34" charset="0"/>
              </a:rPr>
              <a:t>See </a:t>
            </a:r>
            <a:r>
              <a:rPr lang="en-US" altLang="en-US" sz="1200" b="1" i="1">
                <a:cs typeface="Arial" pitchFamily="34" charset="0"/>
              </a:rPr>
              <a:t>IEEE-SA Standards Board Operations Manual</a:t>
            </a:r>
            <a:r>
              <a:rPr lang="en-US" altLang="en-US" sz="1200" b="1">
                <a:cs typeface="Arial" pitchFamily="34" charset="0"/>
              </a:rPr>
              <a:t>, clause 5.3.10 and </a:t>
            </a:r>
            <a:r>
              <a:rPr lang="en-GB" altLang="en-US" sz="1200" b="1">
                <a:cs typeface="Arial" pitchFamily="34" charset="0"/>
              </a:rPr>
              <a:t>“Promoting Competition and Innovation: What You Need to Know about the IEEE Standards Association's Antitrust and Competition Policy”</a:t>
            </a:r>
            <a:r>
              <a:rPr lang="en-US" altLang="en-US" sz="1200" b="1">
                <a:cs typeface="Arial" pitchFamily="34" charset="0"/>
              </a:rPr>
              <a:t> for more details.</a:t>
            </a:r>
          </a:p>
        </p:txBody>
      </p:sp>
    </p:spTree>
    <p:extLst>
      <p:ext uri="{BB962C8B-B14F-4D97-AF65-F5344CB8AC3E}">
        <p14:creationId xmlns:p14="http://schemas.microsoft.com/office/powerpoint/2010/main" val="274922833"/>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a:t>T</a:t>
            </a:r>
            <a:r>
              <a:rPr lang="en-US" dirty="0" smtClean="0"/>
              <a:t>G LPWA Schedule for the Week</a:t>
            </a:r>
            <a:endParaRPr lang="en-US" dirty="0"/>
          </a:p>
        </p:txBody>
      </p:sp>
      <p:graphicFrame>
        <p:nvGraphicFramePr>
          <p:cNvPr id="7" name="Inhaltsplatzhalter 6"/>
          <p:cNvGraphicFramePr>
            <a:graphicFrameLocks noGrp="1"/>
          </p:cNvGraphicFramePr>
          <p:nvPr>
            <p:ph idx="1"/>
            <p:extLst>
              <p:ext uri="{D42A27DB-BD31-4B8C-83A1-F6EECF244321}">
                <p14:modId xmlns:p14="http://schemas.microsoft.com/office/powerpoint/2010/main" val="1648869702"/>
              </p:ext>
            </p:extLst>
          </p:nvPr>
        </p:nvGraphicFramePr>
        <p:xfrm>
          <a:off x="685800" y="1981200"/>
          <a:ext cx="7772400" cy="2931160"/>
        </p:xfrm>
        <a:graphic>
          <a:graphicData uri="http://schemas.openxmlformats.org/drawingml/2006/table">
            <a:tbl>
              <a:tblPr firstRow="1" firstCol="1" bandRow="1">
                <a:tableStyleId>{00A15C55-8517-42AA-B614-E9B94910E393}</a:tableStyleId>
              </a:tblPr>
              <a:tblGrid>
                <a:gridCol w="1554480"/>
                <a:gridCol w="1554480"/>
                <a:gridCol w="1554480"/>
                <a:gridCol w="1554480"/>
                <a:gridCol w="1554480"/>
              </a:tblGrid>
              <a:tr h="370840">
                <a:tc>
                  <a:txBody>
                    <a:bodyPr/>
                    <a:lstStyle/>
                    <a:p>
                      <a:endParaRPr lang="en-US" dirty="0"/>
                    </a:p>
                  </a:txBody>
                  <a:tcPr/>
                </a:tc>
                <a:tc>
                  <a:txBody>
                    <a:bodyPr/>
                    <a:lstStyle/>
                    <a:p>
                      <a:r>
                        <a:rPr lang="en-US" dirty="0" smtClean="0"/>
                        <a:t>Monday</a:t>
                      </a:r>
                      <a:endParaRPr lang="en-US" dirty="0"/>
                    </a:p>
                  </a:txBody>
                  <a:tcPr/>
                </a:tc>
                <a:tc>
                  <a:txBody>
                    <a:bodyPr/>
                    <a:lstStyle/>
                    <a:p>
                      <a:r>
                        <a:rPr lang="en-US" dirty="0" smtClean="0"/>
                        <a:t>Tuesday</a:t>
                      </a:r>
                      <a:endParaRPr lang="en-US" dirty="0"/>
                    </a:p>
                  </a:txBody>
                  <a:tcPr/>
                </a:tc>
                <a:tc>
                  <a:txBody>
                    <a:bodyPr/>
                    <a:lstStyle/>
                    <a:p>
                      <a:r>
                        <a:rPr lang="en-US" dirty="0" smtClean="0"/>
                        <a:t>Wednesday</a:t>
                      </a:r>
                      <a:endParaRPr lang="en-US" dirty="0"/>
                    </a:p>
                  </a:txBody>
                  <a:tcPr/>
                </a:tc>
                <a:tc>
                  <a:txBody>
                    <a:bodyPr/>
                    <a:lstStyle/>
                    <a:p>
                      <a:r>
                        <a:rPr lang="en-US" dirty="0" smtClean="0"/>
                        <a:t>Thursday</a:t>
                      </a:r>
                      <a:endParaRPr lang="en-US" dirty="0"/>
                    </a:p>
                  </a:txBody>
                  <a:tcPr/>
                </a:tc>
              </a:tr>
              <a:tr h="370840">
                <a:tc>
                  <a:txBody>
                    <a:bodyPr/>
                    <a:lstStyle/>
                    <a:p>
                      <a:r>
                        <a:rPr lang="en-US" dirty="0" smtClean="0"/>
                        <a:t>AM 1</a:t>
                      </a:r>
                      <a:endParaRPr lang="en-US" dirty="0"/>
                    </a:p>
                  </a:txBody>
                  <a:tcPr/>
                </a:tc>
                <a:tc>
                  <a:txBody>
                    <a:bodyPr/>
                    <a:lstStyle/>
                    <a:p>
                      <a:endParaRPr lang="en-US" dirty="0" smtClean="0"/>
                    </a:p>
                    <a:p>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AM</a:t>
                      </a:r>
                      <a:r>
                        <a:rPr lang="en-US" baseline="0" dirty="0" smtClean="0"/>
                        <a:t>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a:p>
                  </a:txBody>
                  <a:tcPr/>
                </a:tc>
              </a:tr>
              <a:tr h="370840">
                <a:tc>
                  <a:txBody>
                    <a:bodyPr/>
                    <a:lstStyle/>
                    <a:p>
                      <a:r>
                        <a:rPr lang="en-US" dirty="0" smtClean="0"/>
                        <a:t>PM 1</a:t>
                      </a:r>
                      <a:endParaRPr lang="en-US" dirty="0"/>
                    </a:p>
                  </a:txBody>
                  <a:tcPr/>
                </a:tc>
                <a:tc>
                  <a:txBody>
                    <a:bodyPr/>
                    <a:lstStyle/>
                    <a:p>
                      <a:pPr algn="ctr"/>
                      <a:r>
                        <a:rPr lang="en-US" sz="1800" strike="sngStrike" kern="1200" baseline="0" dirty="0" smtClean="0">
                          <a:solidFill>
                            <a:schemeClr val="dk1"/>
                          </a:solidFill>
                          <a:latin typeface="+mn-lt"/>
                          <a:ea typeface="+mn-ea"/>
                          <a:cs typeface="+mn-cs"/>
                        </a:rPr>
                        <a:t>SG LPWA</a:t>
                      </a:r>
                      <a:endParaRPr lang="en-US" sz="1800" strike="sngStrike" kern="1200" baseline="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solidFill>
                            <a:schemeClr val="dk1"/>
                          </a:solidFill>
                          <a:latin typeface="+mn-lt"/>
                          <a:ea typeface="+mn-ea"/>
                          <a:cs typeface="+mn-cs"/>
                        </a:rPr>
                        <a:t>SG LPWA</a:t>
                      </a:r>
                    </a:p>
                    <a:p>
                      <a:pPr algn="ctr"/>
                      <a:endParaRPr lang="en-US" sz="1800" kern="1200" dirty="0">
                        <a:solidFill>
                          <a:schemeClr val="dk1"/>
                        </a:solidFill>
                        <a:latin typeface="+mn-lt"/>
                        <a:ea typeface="+mn-ea"/>
                        <a:cs typeface="+mn-cs"/>
                      </a:endParaRPr>
                    </a:p>
                  </a:txBody>
                  <a:tcPr/>
                </a:tc>
              </a:tr>
              <a:tr h="370840">
                <a:tc>
                  <a:txBody>
                    <a:bodyPr/>
                    <a:lstStyle/>
                    <a:p>
                      <a:r>
                        <a:rPr lang="en-US" dirty="0" smtClean="0"/>
                        <a:t>PM 2</a:t>
                      </a:r>
                      <a:endParaRPr lang="en-US" dirty="0"/>
                    </a:p>
                  </a:txBody>
                  <a:tcPr/>
                </a:tc>
                <a:tc>
                  <a:txBody>
                    <a:bodyPr/>
                    <a:lstStyle/>
                    <a:p>
                      <a:endParaRPr lang="en-US" dirty="0" smtClean="0"/>
                    </a:p>
                    <a:p>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8</a:t>
            </a:fld>
            <a:endParaRPr lang="en-US" altLang="en-US"/>
          </a:p>
        </p:txBody>
      </p:sp>
      <p:sp>
        <p:nvSpPr>
          <p:cNvPr id="8" name="Inhaltsplatzhalter 2"/>
          <p:cNvSpPr txBox="1">
            <a:spLocks/>
          </p:cNvSpPr>
          <p:nvPr/>
        </p:nvSpPr>
        <p:spPr bwMode="auto">
          <a:xfrm>
            <a:off x="685800" y="5229200"/>
            <a:ext cx="7772400" cy="8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a:lstStyle>
          <a:p>
            <a:r>
              <a:rPr lang="en-US" sz="2400" kern="0" dirty="0" smtClean="0"/>
              <a:t>Some session may be skipped, depending on progress</a:t>
            </a:r>
          </a:p>
        </p:txBody>
      </p:sp>
    </p:spTree>
    <p:extLst>
      <p:ext uri="{BB962C8B-B14F-4D97-AF65-F5344CB8AC3E}">
        <p14:creationId xmlns:p14="http://schemas.microsoft.com/office/powerpoint/2010/main" val="10350239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en-US" dirty="0" smtClean="0"/>
              <a:t>Main Agenda Items for the Week</a:t>
            </a:r>
            <a:endParaRPr lang="en-US" dirty="0"/>
          </a:p>
        </p:txBody>
      </p:sp>
      <p:sp>
        <p:nvSpPr>
          <p:cNvPr id="3" name="Inhaltsplatzhalter 2"/>
          <p:cNvSpPr>
            <a:spLocks noGrp="1"/>
          </p:cNvSpPr>
          <p:nvPr>
            <p:ph idx="1"/>
          </p:nvPr>
        </p:nvSpPr>
        <p:spPr/>
        <p:txBody>
          <a:bodyPr/>
          <a:lstStyle/>
          <a:p>
            <a:r>
              <a:rPr lang="en-US" sz="2400" dirty="0"/>
              <a:t>Approval of </a:t>
            </a:r>
            <a:r>
              <a:rPr lang="en-US" sz="2400" dirty="0" smtClean="0"/>
              <a:t>Chicago Minutes</a:t>
            </a:r>
          </a:p>
          <a:p>
            <a:r>
              <a:rPr lang="en-US" sz="2400" dirty="0" smtClean="0"/>
              <a:t>802.15.4w TG Chair approval</a:t>
            </a:r>
          </a:p>
          <a:p>
            <a:r>
              <a:rPr lang="en-US" sz="2400" dirty="0" smtClean="0"/>
              <a:t>802.15.4w Future Schedule</a:t>
            </a:r>
          </a:p>
          <a:p>
            <a:r>
              <a:rPr lang="en-US" sz="2400" dirty="0" smtClean="0"/>
              <a:t>Liaison to ETSI LTN</a:t>
            </a:r>
          </a:p>
          <a:p>
            <a:r>
              <a:rPr lang="en-US" sz="2400" dirty="0" smtClean="0"/>
              <a:t>Static Context Header Compression</a:t>
            </a:r>
          </a:p>
          <a:p>
            <a:r>
              <a:rPr lang="en-US" sz="2400" dirty="0" smtClean="0"/>
              <a:t>Presentations</a:t>
            </a:r>
          </a:p>
          <a:p>
            <a:r>
              <a:rPr lang="en-US" sz="2400" dirty="0" smtClean="0"/>
              <a:t>AOB</a:t>
            </a:r>
          </a:p>
        </p:txBody>
      </p:sp>
      <p:sp>
        <p:nvSpPr>
          <p:cNvPr id="4" name="Datumsplatzhalter 3"/>
          <p:cNvSpPr>
            <a:spLocks noGrp="1"/>
          </p:cNvSpPr>
          <p:nvPr>
            <p:ph type="dt" sz="half" idx="10"/>
          </p:nvPr>
        </p:nvSpPr>
        <p:spPr>
          <a:xfrm>
            <a:off x="685800" y="378281"/>
            <a:ext cx="1600200" cy="215444"/>
          </a:xfrm>
        </p:spPr>
        <p:txBody>
          <a:bodyPr/>
          <a:lstStyle/>
          <a:p>
            <a:pPr>
              <a:defRPr/>
            </a:pPr>
            <a:r>
              <a:rPr lang="en-US" altLang="en-US" dirty="0"/>
              <a:t>May 2018</a:t>
            </a:r>
          </a:p>
        </p:txBody>
      </p:sp>
      <p:sp>
        <p:nvSpPr>
          <p:cNvPr id="5" name="Fußzeilenplatzhalter 4"/>
          <p:cNvSpPr>
            <a:spLocks noGrp="1"/>
          </p:cNvSpPr>
          <p:nvPr>
            <p:ph type="ftr" sz="quarter" idx="11"/>
          </p:nvPr>
        </p:nvSpPr>
        <p:spPr/>
        <p:txBody>
          <a:bodyPr/>
          <a:lstStyle/>
          <a:p>
            <a:pPr>
              <a:defRPr/>
            </a:pPr>
            <a:r>
              <a:rPr lang="en-US" altLang="en-US" smtClean="0"/>
              <a:t>Joerg Robert, FAU Erlangen-Nuernberg</a:t>
            </a:r>
            <a:endParaRPr lang="en-US" altLang="en-US"/>
          </a:p>
        </p:txBody>
      </p:sp>
      <p:sp>
        <p:nvSpPr>
          <p:cNvPr id="6" name="Foliennummernplatzhalter 5"/>
          <p:cNvSpPr>
            <a:spLocks noGrp="1"/>
          </p:cNvSpPr>
          <p:nvPr>
            <p:ph type="sldNum" sz="quarter" idx="12"/>
          </p:nvPr>
        </p:nvSpPr>
        <p:spPr/>
        <p:txBody>
          <a:bodyPr/>
          <a:lstStyle/>
          <a:p>
            <a:pPr>
              <a:defRPr/>
            </a:pPr>
            <a:r>
              <a:rPr lang="en-US" altLang="en-US" smtClean="0"/>
              <a:t>Slide </a:t>
            </a:r>
            <a:fld id="{AECCCC10-95A5-4A40-B619-D8FBFD7D6646}" type="slidenum">
              <a:rPr lang="en-US" altLang="en-US" smtClean="0"/>
              <a:pPr>
                <a:defRPr/>
              </a:pPr>
              <a:t>9</a:t>
            </a:fld>
            <a:endParaRPr lang="en-US" altLang="en-US"/>
          </a:p>
        </p:txBody>
      </p:sp>
    </p:spTree>
    <p:extLst>
      <p:ext uri="{BB962C8B-B14F-4D97-AF65-F5344CB8AC3E}">
        <p14:creationId xmlns:p14="http://schemas.microsoft.com/office/powerpoint/2010/main" val="1746333604"/>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_Rbt">
  <a:themeElements>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tx1"/>
        </a:solid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Default Desig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Larissa">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IEEE-P802_15_Rbt</Template>
  <TotalTime>0</TotalTime>
  <Words>1067</Words>
  <Application>Microsoft Office PowerPoint</Application>
  <PresentationFormat>Bildschirmpräsentation (4:3)</PresentationFormat>
  <Paragraphs>215</Paragraphs>
  <Slides>19</Slides>
  <Notes>2</Notes>
  <HiddenSlides>0</HiddenSlides>
  <MMClips>0</MMClips>
  <ScaleCrop>false</ScaleCrop>
  <HeadingPairs>
    <vt:vector size="4" baseType="variant">
      <vt:variant>
        <vt:lpstr>Design</vt:lpstr>
      </vt:variant>
      <vt:variant>
        <vt:i4>2</vt:i4>
      </vt:variant>
      <vt:variant>
        <vt:lpstr>Folientitel</vt:lpstr>
      </vt:variant>
      <vt:variant>
        <vt:i4>19</vt:i4>
      </vt:variant>
    </vt:vector>
  </HeadingPairs>
  <TitlesOfParts>
    <vt:vector size="21" baseType="lpstr">
      <vt:lpstr>IEEE-P802_15_Rbt</vt:lpstr>
      <vt:lpstr>Default Design</vt:lpstr>
      <vt:lpstr>PowerPoint-Präsentation</vt:lpstr>
      <vt:lpstr>TG 802.15.4w LPWA Agenda May 2018 Interim</vt:lpstr>
      <vt:lpstr>Instructions for the WG Chair</vt:lpstr>
      <vt:lpstr>Participants, Patents, and Duty to Inform</vt:lpstr>
      <vt:lpstr>Patent Related Links</vt:lpstr>
      <vt:lpstr>Call for Potentially Essential Patents</vt:lpstr>
      <vt:lpstr>Other Guidelines for IEEE WG Meetings</vt:lpstr>
      <vt:lpstr>TG LPWA Schedule for the Week</vt:lpstr>
      <vt:lpstr>Main Agenda Items for the Week</vt:lpstr>
      <vt:lpstr>Draft Agenda</vt:lpstr>
      <vt:lpstr>Draft Agenda (cont’d)</vt:lpstr>
      <vt:lpstr>Approval of Chicago Minutes</vt:lpstr>
      <vt:lpstr>Approval of Chicago Minutes (cont’d)</vt:lpstr>
      <vt:lpstr>Proposed TG4w Draft Schedule</vt:lpstr>
      <vt:lpstr>802.15.4w TG Chair Approval</vt:lpstr>
      <vt:lpstr>802.15.4w TG Chair Approval (cont’d)</vt:lpstr>
      <vt:lpstr>Liaison to ETSI LTN</vt:lpstr>
      <vt:lpstr>Static Context Header Compression</vt:lpstr>
      <vt:lpstr>Static Context Header Compression (Cont’d)</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IEEE 802.15 &lt;subject&gt;</dc:subject>
  <dc:creator>Joerg Robert</dc:creator>
  <dc:description>&lt;doc#&gt;</dc:description>
  <cp:lastModifiedBy>Joerg Robert</cp:lastModifiedBy>
  <cp:revision>153</cp:revision>
  <cp:lastPrinted>1998-02-10T13:28:06Z</cp:lastPrinted>
  <dcterms:created xsi:type="dcterms:W3CDTF">2018-03-02T09:48:16Z</dcterms:created>
  <dcterms:modified xsi:type="dcterms:W3CDTF">2018-05-09T10:23:19Z</dcterms:modified>
</cp:coreProperties>
</file>