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Lst>
  <p:notesMasterIdLst>
    <p:notesMasterId r:id="rId21"/>
  </p:notesMasterIdLst>
  <p:handoutMasterIdLst>
    <p:handoutMasterId r:id="rId22"/>
  </p:handoutMasterIdLst>
  <p:sldIdLst>
    <p:sldId id="259" r:id="rId3"/>
    <p:sldId id="262" r:id="rId4"/>
    <p:sldId id="269" r:id="rId5"/>
    <p:sldId id="270" r:id="rId6"/>
    <p:sldId id="271" r:id="rId7"/>
    <p:sldId id="272" r:id="rId8"/>
    <p:sldId id="273" r:id="rId9"/>
    <p:sldId id="268" r:id="rId10"/>
    <p:sldId id="274" r:id="rId11"/>
    <p:sldId id="261" r:id="rId12"/>
    <p:sldId id="275" r:id="rId13"/>
    <p:sldId id="276" r:id="rId14"/>
    <p:sldId id="296" r:id="rId15"/>
    <p:sldId id="297" r:id="rId16"/>
    <p:sldId id="298" r:id="rId17"/>
    <p:sldId id="299" r:id="rId18"/>
    <p:sldId id="300" r:id="rId19"/>
    <p:sldId id="303"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29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63940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23033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97824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613709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758859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62322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704313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9329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415885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657301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538450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14708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May 2018</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May 2018</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a:t>
            </a:r>
            <a:r>
              <a:rPr lang="de-DE" sz="1400" b="1" kern="1200" dirty="0" smtClean="0">
                <a:solidFill>
                  <a:schemeClr val="tx1"/>
                </a:solidFill>
                <a:latin typeface="Times New Roman" pitchFamily="18" charset="0"/>
                <a:ea typeface="+mn-ea"/>
                <a:cs typeface="+mn-cs"/>
              </a:rPr>
              <a:t>15-18-0227-00-004w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de-DE" sz="240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15 March 2015</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35766010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8/15-18-0150-00-004w-tg-802-15-minutes-for-march-2018-plenary-meeting-of-tg4w.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17/15-17-0626-00-lpwa-etsi-ltn-reply-to-liaison-request.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18/15-18-0226-00-004w-static-context-header-compression.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May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[Agenda for </a:t>
            </a:r>
            <a:r>
              <a:rPr lang="en-US" altLang="en-US" sz="1600" dirty="0" smtClean="0">
                <a:solidFill>
                  <a:schemeClr val="tx2"/>
                </a:solidFill>
              </a:rPr>
              <a:t>TG </a:t>
            </a:r>
            <a:r>
              <a:rPr lang="en-US" altLang="en-US" sz="1600" dirty="0" smtClean="0">
                <a:solidFill>
                  <a:schemeClr val="tx2"/>
                </a:solidFill>
              </a:rPr>
              <a:t>802.15.4w </a:t>
            </a:r>
            <a:r>
              <a:rPr lang="en-US" altLang="en-US" sz="1600" dirty="0" smtClean="0">
                <a:solidFill>
                  <a:schemeClr val="tx2"/>
                </a:solidFill>
              </a:rPr>
              <a:t>May2018 Interim </a:t>
            </a:r>
            <a:r>
              <a:rPr lang="en-US" altLang="en-US" sz="1600" dirty="0" smtClean="0">
                <a:solidFill>
                  <a:schemeClr val="tx2"/>
                </a:solidFill>
              </a:rPr>
              <a:t>Meeting]</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smtClean="0">
                <a:solidFill>
                  <a:schemeClr val="tx2"/>
                </a:solidFill>
              </a:rPr>
              <a:t>08. May, </a:t>
            </a:r>
            <a:r>
              <a:rPr lang="en-US" altLang="en-US" sz="1600" dirty="0" smtClean="0">
                <a:solidFill>
                  <a:schemeClr val="tx2"/>
                </a:solidFill>
              </a:rPr>
              <a:t>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[Guidance during </a:t>
            </a:r>
            <a:r>
              <a:rPr lang="en-US" altLang="en-US" sz="1600" dirty="0" smtClean="0">
                <a:solidFill>
                  <a:schemeClr val="tx2"/>
                </a:solidFill>
              </a:rPr>
              <a:t>TG802.15.4w </a:t>
            </a:r>
            <a:r>
              <a:rPr lang="en-US" altLang="en-US" sz="1600" dirty="0" smtClean="0">
                <a:solidFill>
                  <a:schemeClr val="tx2"/>
                </a:solidFill>
              </a:rPr>
              <a:t>sessions.]</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en-US" dirty="0" smtClean="0"/>
              <a:t>Draft Agenda</a:t>
            </a:r>
            <a:endParaRPr lang="en-US" dirty="0"/>
          </a:p>
        </p:txBody>
      </p:sp>
      <p:sp>
        <p:nvSpPr>
          <p:cNvPr id="11" name="Inhaltsplatzhalter 10"/>
          <p:cNvSpPr>
            <a:spLocks noGrp="1"/>
          </p:cNvSpPr>
          <p:nvPr>
            <p:ph sz="half" idx="1"/>
          </p:nvPr>
        </p:nvSpPr>
        <p:spPr/>
        <p:txBody>
          <a:bodyPr/>
          <a:lstStyle/>
          <a:p>
            <a:pPr marL="0" indent="0">
              <a:buNone/>
            </a:pPr>
            <a:r>
              <a:rPr lang="en-US" sz="1200" b="1" strike="sngStrike" dirty="0" smtClean="0"/>
              <a:t>Monday PM1</a:t>
            </a:r>
          </a:p>
          <a:p>
            <a:endParaRPr lang="en-US" sz="1200" dirty="0" smtClean="0"/>
          </a:p>
          <a:p>
            <a:pPr marL="0" indent="0">
              <a:buNone/>
            </a:pPr>
            <a:r>
              <a:rPr lang="en-US" sz="1200" b="1" dirty="0"/>
              <a:t>Tuesday PM1</a:t>
            </a:r>
          </a:p>
          <a:p>
            <a:r>
              <a:rPr lang="en-US" sz="1200" dirty="0"/>
              <a:t>Open</a:t>
            </a:r>
          </a:p>
          <a:p>
            <a:r>
              <a:rPr lang="en-US" sz="1200" dirty="0"/>
              <a:t>IEEE-SA Stds. Board Bylaws on Patents in Std's. &amp; Guidelines</a:t>
            </a:r>
          </a:p>
          <a:p>
            <a:r>
              <a:rPr lang="en-US" sz="1200" dirty="0"/>
              <a:t>Approval of the Agenda</a:t>
            </a:r>
          </a:p>
          <a:p>
            <a:r>
              <a:rPr lang="en-US" sz="1200" dirty="0"/>
              <a:t>Approval of Chicago Minutes</a:t>
            </a:r>
          </a:p>
          <a:p>
            <a:r>
              <a:rPr lang="en-US" sz="1200" dirty="0" smtClean="0"/>
              <a:t>Schedule</a:t>
            </a:r>
          </a:p>
          <a:p>
            <a:r>
              <a:rPr lang="en-US" sz="1200" dirty="0" smtClean="0"/>
              <a:t>TG chair approval</a:t>
            </a:r>
            <a:endParaRPr lang="en-US" sz="1200" dirty="0"/>
          </a:p>
          <a:p>
            <a:r>
              <a:rPr lang="en-US" sz="1200" dirty="0"/>
              <a:t>Liaison to ETSI </a:t>
            </a:r>
            <a:r>
              <a:rPr lang="en-US" sz="1200" dirty="0" smtClean="0"/>
              <a:t>LTN</a:t>
            </a:r>
          </a:p>
          <a:p>
            <a:r>
              <a:rPr lang="en-US" sz="1200" dirty="0" smtClean="0"/>
              <a:t>Static Context Header Compression</a:t>
            </a:r>
          </a:p>
          <a:p>
            <a:r>
              <a:rPr lang="en-US" sz="1200" dirty="0" smtClean="0"/>
              <a:t>Recess</a:t>
            </a:r>
            <a:endParaRPr lang="en-US" sz="1200" dirty="0"/>
          </a:p>
          <a:p>
            <a:endParaRPr lang="en-US" sz="1200" dirty="0"/>
          </a:p>
        </p:txBody>
      </p:sp>
      <p:sp>
        <p:nvSpPr>
          <p:cNvPr id="12" name="Inhaltsplatzhalter 11"/>
          <p:cNvSpPr>
            <a:spLocks noGrp="1"/>
          </p:cNvSpPr>
          <p:nvPr>
            <p:ph sz="half" idx="2"/>
          </p:nvPr>
        </p:nvSpPr>
        <p:spPr/>
        <p:txBody>
          <a:bodyPr/>
          <a:lstStyle/>
          <a:p>
            <a:pPr marL="0" indent="0">
              <a:buNone/>
            </a:pPr>
            <a:r>
              <a:rPr lang="en-US" sz="1200" b="1" dirty="0" smtClean="0"/>
              <a:t>Wednesday </a:t>
            </a:r>
            <a:r>
              <a:rPr lang="en-US" sz="1200" b="1" dirty="0"/>
              <a:t>PM1</a:t>
            </a:r>
          </a:p>
          <a:p>
            <a:r>
              <a:rPr lang="en-US" sz="1200" dirty="0" smtClean="0"/>
              <a:t>Open</a:t>
            </a:r>
            <a:endParaRPr lang="en-US" sz="1200" dirty="0"/>
          </a:p>
          <a:p>
            <a:r>
              <a:rPr lang="en-US" sz="1200" dirty="0"/>
              <a:t>Static Context Header Compression</a:t>
            </a:r>
          </a:p>
          <a:p>
            <a:r>
              <a:rPr lang="en-US" sz="1200" dirty="0" smtClean="0"/>
              <a:t>Recess</a:t>
            </a:r>
            <a:endParaRPr lang="en-US" sz="1200" dirty="0" smtClean="0"/>
          </a:p>
          <a:p>
            <a:pPr marL="0" indent="0">
              <a:buNone/>
            </a:pPr>
            <a:endParaRPr lang="en-US" sz="1200" dirty="0"/>
          </a:p>
          <a:p>
            <a:pPr marL="0" indent="0">
              <a:buNone/>
            </a:pPr>
            <a:r>
              <a:rPr lang="en-US" sz="1200" b="1" dirty="0" smtClean="0"/>
              <a:t>Thursday PM1</a:t>
            </a:r>
            <a:endParaRPr lang="en-US" sz="1200" b="1" dirty="0"/>
          </a:p>
          <a:p>
            <a:r>
              <a:rPr lang="en-US" sz="1200" dirty="0"/>
              <a:t>Open</a:t>
            </a:r>
          </a:p>
          <a:p>
            <a:r>
              <a:rPr lang="en-US" sz="1200" dirty="0"/>
              <a:t>Contributions </a:t>
            </a:r>
          </a:p>
          <a:p>
            <a:r>
              <a:rPr lang="en-US" sz="1200" dirty="0"/>
              <a:t>Future Schedule</a:t>
            </a:r>
          </a:p>
          <a:p>
            <a:r>
              <a:rPr lang="en-US" sz="1200" dirty="0"/>
              <a:t>AOB</a:t>
            </a:r>
          </a:p>
          <a:p>
            <a:r>
              <a:rPr lang="en-US" sz="1200" dirty="0"/>
              <a:t>Adjourn</a:t>
            </a:r>
          </a:p>
          <a:p>
            <a:endParaRPr lang="en-US" sz="1200" dirty="0" smtClean="0"/>
          </a:p>
        </p:txBody>
      </p:sp>
      <p:sp>
        <p:nvSpPr>
          <p:cNvPr id="2" name="Datumsplatzhalter 1"/>
          <p:cNvSpPr>
            <a:spLocks noGrp="1"/>
          </p:cNvSpPr>
          <p:nvPr>
            <p:ph type="dt" sz="half" idx="10"/>
          </p:nvPr>
        </p:nvSpPr>
        <p:spPr/>
        <p:txBody>
          <a:bodyPr/>
          <a:lstStyle/>
          <a:p>
            <a:pPr>
              <a:defRPr/>
            </a:pPr>
            <a:r>
              <a:rPr lang="en-US" altLang="en-US" dirty="0"/>
              <a:t>May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915A54A6-D87D-44CA-9552-43124D8DF28B}" type="slidenum">
              <a:rPr lang="en-US" altLang="en-US" smtClean="0"/>
              <a:pPr>
                <a:defRPr/>
              </a:pPr>
              <a:t>10</a:t>
            </a:fld>
            <a:endParaRPr lang="en-US" altLang="en-US"/>
          </a:p>
        </p:txBody>
      </p:sp>
    </p:spTree>
    <p:extLst>
      <p:ext uri="{BB962C8B-B14F-4D97-AF65-F5344CB8AC3E}">
        <p14:creationId xmlns:p14="http://schemas.microsoft.com/office/powerpoint/2010/main" val="3594612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a:t>Draft </a:t>
            </a:r>
            <a:r>
              <a:rPr lang="en-US" dirty="0" smtClean="0"/>
              <a:t>Agenda (cont’d)</a:t>
            </a:r>
            <a:endParaRPr lang="en-US" dirty="0"/>
          </a:p>
        </p:txBody>
      </p:sp>
      <p:sp>
        <p:nvSpPr>
          <p:cNvPr id="9" name="Inhaltsplatzhalter 8"/>
          <p:cNvSpPr>
            <a:spLocks noGrp="1"/>
          </p:cNvSpPr>
          <p:nvPr>
            <p:ph idx="1"/>
          </p:nvPr>
        </p:nvSpPr>
        <p:spPr/>
        <p:txBody>
          <a:bodyPr/>
          <a:lstStyle/>
          <a:p>
            <a:r>
              <a:rPr lang="en-US" sz="2800" dirty="0" smtClean="0"/>
              <a:t>Motion #1: Motion to approve the draft agenda</a:t>
            </a:r>
          </a:p>
          <a:p>
            <a:endParaRPr lang="en-US" sz="2800" dirty="0" smtClean="0"/>
          </a:p>
          <a:p>
            <a:pPr lvl="1"/>
            <a:r>
              <a:rPr lang="en-US" sz="2400" dirty="0" smtClean="0"/>
              <a:t>Moved by:</a:t>
            </a:r>
          </a:p>
          <a:p>
            <a:pPr lvl="1"/>
            <a:r>
              <a:rPr lang="en-US" sz="2400" dirty="0" smtClean="0"/>
              <a:t>Seconded by:</a:t>
            </a:r>
          </a:p>
          <a:p>
            <a:endParaRPr lang="en-US" sz="2800" dirty="0" smtClean="0"/>
          </a:p>
          <a:p>
            <a:endParaRPr lang="en-US" sz="2800" dirty="0"/>
          </a:p>
        </p:txBody>
      </p:sp>
      <p:sp>
        <p:nvSpPr>
          <p:cNvPr id="5" name="Datumsplatzhalter 4"/>
          <p:cNvSpPr>
            <a:spLocks noGrp="1"/>
          </p:cNvSpPr>
          <p:nvPr>
            <p:ph type="dt" sz="half" idx="10"/>
          </p:nvPr>
        </p:nvSpPr>
        <p:spPr/>
        <p:txBody>
          <a:bodyPr/>
          <a:lstStyle/>
          <a:p>
            <a:pPr>
              <a:defRPr/>
            </a:pPr>
            <a:r>
              <a:rPr lang="en-US" altLang="en-US" dirty="0"/>
              <a:t>May 2018</a:t>
            </a:r>
            <a:endParaRPr lang="en-US" altLang="en-US"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D61D644A-C660-4A83-8604-94F8CF5806A8}" type="slidenum">
              <a:rPr lang="en-US" altLang="en-US" smtClean="0"/>
              <a:pPr>
                <a:defRPr/>
              </a:pPr>
              <a:t>11</a:t>
            </a:fld>
            <a:endParaRPr lang="en-US" altLang="en-US"/>
          </a:p>
        </p:txBody>
      </p:sp>
    </p:spTree>
    <p:extLst>
      <p:ext uri="{BB962C8B-B14F-4D97-AF65-F5344CB8AC3E}">
        <p14:creationId xmlns:p14="http://schemas.microsoft.com/office/powerpoint/2010/main" val="3311490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a:t>
            </a:r>
            <a:r>
              <a:rPr lang="en-US" dirty="0" smtClean="0"/>
              <a:t>of </a:t>
            </a:r>
            <a:r>
              <a:rPr lang="en-US" dirty="0" smtClean="0"/>
              <a:t>Chicago Minutes</a:t>
            </a:r>
            <a:endParaRPr lang="en-US" dirty="0"/>
          </a:p>
        </p:txBody>
      </p:sp>
      <p:sp>
        <p:nvSpPr>
          <p:cNvPr id="3" name="Inhaltsplatzhalter 2"/>
          <p:cNvSpPr>
            <a:spLocks noGrp="1"/>
          </p:cNvSpPr>
          <p:nvPr>
            <p:ph idx="1"/>
          </p:nvPr>
        </p:nvSpPr>
        <p:spPr/>
        <p:txBody>
          <a:bodyPr/>
          <a:lstStyle/>
          <a:p>
            <a:r>
              <a:rPr lang="en-US" sz="2000" dirty="0" smtClean="0"/>
              <a:t>Meeting minutes are available on mentor </a:t>
            </a:r>
            <a:r>
              <a:rPr lang="en-US" sz="2000" dirty="0" smtClean="0"/>
              <a:t>15-18/150r0</a:t>
            </a:r>
            <a:r>
              <a:rPr lang="en-US" sz="2000" dirty="0" smtClean="0"/>
              <a:t/>
            </a:r>
            <a:br>
              <a:rPr lang="en-US" sz="2000" dirty="0" smtClean="0"/>
            </a:br>
            <a:r>
              <a:rPr lang="en-US" sz="2000" dirty="0">
                <a:hlinkClick r:id="rId2"/>
              </a:rPr>
              <a:t>https://</a:t>
            </a:r>
            <a:r>
              <a:rPr lang="en-US" sz="2000" dirty="0" smtClean="0">
                <a:hlinkClick r:id="rId2"/>
              </a:rPr>
              <a:t>mentor.ieee.org/802.15/dcn/18/15-18-0150-00-004w-tg-802-15-minutes-for-march-2018-plenary-meeting-of-tg4w.doc</a:t>
            </a:r>
            <a:endParaRPr lang="en-US" sz="2000" dirty="0" smtClean="0"/>
          </a:p>
          <a:p>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dirty="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12</a:t>
            </a:fld>
            <a:endParaRPr lang="en-US" altLang="en-US"/>
          </a:p>
        </p:txBody>
      </p:sp>
    </p:spTree>
    <p:extLst>
      <p:ext uri="{BB962C8B-B14F-4D97-AF65-F5344CB8AC3E}">
        <p14:creationId xmlns:p14="http://schemas.microsoft.com/office/powerpoint/2010/main" val="517882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Approval of Chicago </a:t>
            </a:r>
            <a:r>
              <a:rPr lang="en-US" dirty="0" smtClean="0"/>
              <a:t>Minutes (cont’d)</a:t>
            </a:r>
            <a:endParaRPr lang="en-US" dirty="0"/>
          </a:p>
        </p:txBody>
      </p:sp>
      <p:sp>
        <p:nvSpPr>
          <p:cNvPr id="3" name="Inhaltsplatzhalter 2"/>
          <p:cNvSpPr>
            <a:spLocks noGrp="1"/>
          </p:cNvSpPr>
          <p:nvPr>
            <p:ph idx="1"/>
          </p:nvPr>
        </p:nvSpPr>
        <p:spPr/>
        <p:txBody>
          <a:bodyPr/>
          <a:lstStyle/>
          <a:p>
            <a:r>
              <a:rPr lang="en-US" sz="2800" dirty="0" smtClean="0"/>
              <a:t>Motion #2: Motion to </a:t>
            </a:r>
            <a:r>
              <a:rPr lang="en-US" sz="2800" dirty="0"/>
              <a:t>approve </a:t>
            </a:r>
            <a:r>
              <a:rPr lang="en-US" sz="2800" dirty="0" smtClean="0"/>
              <a:t>the </a:t>
            </a:r>
            <a:r>
              <a:rPr lang="en-US" sz="2800" dirty="0" err="1" smtClean="0"/>
              <a:t>Chicagor</a:t>
            </a:r>
            <a:r>
              <a:rPr lang="en-US" sz="2800" dirty="0" smtClean="0"/>
              <a:t> minutes</a:t>
            </a:r>
            <a:endParaRPr lang="en-US" sz="2800" dirty="0"/>
          </a:p>
          <a:p>
            <a:pPr lvl="1"/>
            <a:r>
              <a:rPr lang="en-US" sz="2400" dirty="0"/>
              <a:t>Moved by:</a:t>
            </a:r>
          </a:p>
          <a:p>
            <a:pPr lvl="1"/>
            <a:r>
              <a:rPr lang="en-US" sz="2400" dirty="0"/>
              <a:t>Seconded by:</a:t>
            </a:r>
          </a:p>
          <a:p>
            <a:endParaRPr lang="en-US" dirty="0"/>
          </a:p>
        </p:txBody>
      </p:sp>
      <p:sp>
        <p:nvSpPr>
          <p:cNvPr id="4" name="Datumsplatzhalter 3"/>
          <p:cNvSpPr>
            <a:spLocks noGrp="1"/>
          </p:cNvSpPr>
          <p:nvPr>
            <p:ph type="dt" sz="half" idx="10"/>
          </p:nvPr>
        </p:nvSpPr>
        <p:spPr/>
        <p:txBody>
          <a:bodyPr/>
          <a:lstStyle/>
          <a:p>
            <a:pPr>
              <a:defRPr/>
            </a:pPr>
            <a:r>
              <a:rPr lang="en-US" altLang="en-US" dirty="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13</a:t>
            </a:fld>
            <a:endParaRPr lang="en-US" altLang="en-US"/>
          </a:p>
        </p:txBody>
      </p:sp>
    </p:spTree>
    <p:extLst>
      <p:ext uri="{BB962C8B-B14F-4D97-AF65-F5344CB8AC3E}">
        <p14:creationId xmlns:p14="http://schemas.microsoft.com/office/powerpoint/2010/main" val="2740998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TG4w Draft Schedule</a:t>
            </a:r>
            <a:endParaRPr lang="en-US" dirty="0"/>
          </a:p>
        </p:txBody>
      </p:sp>
      <p:sp>
        <p:nvSpPr>
          <p:cNvPr id="4" name="Datumsplatzhalter 3"/>
          <p:cNvSpPr>
            <a:spLocks noGrp="1"/>
          </p:cNvSpPr>
          <p:nvPr>
            <p:ph type="dt" sz="half" idx="10"/>
          </p:nvPr>
        </p:nvSpPr>
        <p:spPr/>
        <p:txBody>
          <a:bodyPr/>
          <a:lstStyle/>
          <a:p>
            <a:pPr>
              <a:defRPr/>
            </a:pPr>
            <a:r>
              <a:rPr lang="en-US" altLang="en-US" dirty="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14</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231254755"/>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endParaRPr lang="en-US" strike="noStrike" baseline="0" dirty="0" smtClean="0">
                        <a:solidFill>
                          <a:schemeClr val="tx1"/>
                        </a:solidFill>
                      </a:endParaRP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2018</a:t>
                      </a:r>
                    </a:p>
                  </a:txBody>
                  <a:tcPr/>
                </a:tc>
              </a:tr>
              <a:tr h="398549">
                <a:tc>
                  <a:txBody>
                    <a:bodyPr/>
                    <a:lstStyle/>
                    <a:p>
                      <a:r>
                        <a:rPr lang="en-US" dirty="0" smtClean="0"/>
                        <a:t>LB</a:t>
                      </a:r>
                      <a:endParaRPr lang="en-US" dirty="0"/>
                    </a:p>
                  </a:txBody>
                  <a:tcPr/>
                </a:tc>
                <a:tc>
                  <a:txBody>
                    <a:bodyPr/>
                    <a:lstStyle/>
                    <a:p>
                      <a:r>
                        <a:rPr lang="en-US" dirty="0" smtClean="0"/>
                        <a:t>Jan,</a:t>
                      </a:r>
                      <a:r>
                        <a:rPr lang="en-US" baseline="0" dirty="0" smtClean="0"/>
                        <a:t> 2019</a:t>
                      </a:r>
                      <a:endParaRPr lang="en-US" dirty="0"/>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75132" y="2887344"/>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08137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802.15.4w TG Chair Approval</a:t>
            </a:r>
            <a:endParaRPr lang="en-US" dirty="0"/>
          </a:p>
        </p:txBody>
      </p:sp>
      <p:sp>
        <p:nvSpPr>
          <p:cNvPr id="3" name="Inhaltsplatzhalter 2"/>
          <p:cNvSpPr>
            <a:spLocks noGrp="1"/>
          </p:cNvSpPr>
          <p:nvPr>
            <p:ph idx="1"/>
          </p:nvPr>
        </p:nvSpPr>
        <p:spPr/>
        <p:txBody>
          <a:bodyPr/>
          <a:lstStyle/>
          <a:p>
            <a:r>
              <a:rPr lang="en-US" sz="2400" dirty="0" smtClean="0"/>
              <a:t>Operations Manual requires confirmation of TG chair after TG has been officially formed</a:t>
            </a:r>
          </a:p>
          <a:p>
            <a:endParaRPr lang="en-US" sz="2400" dirty="0" smtClean="0"/>
          </a:p>
          <a:p>
            <a:r>
              <a:rPr lang="en-US" sz="2400" dirty="0" smtClean="0"/>
              <a:t>Joerg Robert (University Erlangen-</a:t>
            </a:r>
            <a:r>
              <a:rPr lang="en-US" sz="2400" dirty="0" err="1" smtClean="0"/>
              <a:t>Nuernberg</a:t>
            </a:r>
            <a:r>
              <a:rPr lang="en-US" sz="2400" dirty="0" smtClean="0"/>
              <a:t>) offers to continue chairing the group</a:t>
            </a:r>
          </a:p>
          <a:p>
            <a:endParaRPr lang="en-US" sz="2400" dirty="0"/>
          </a:p>
          <a:p>
            <a:r>
              <a:rPr lang="en-US" sz="2400" dirty="0" smtClean="0"/>
              <a:t>Any discussion or additional candidates? </a:t>
            </a:r>
            <a:endParaRPr lang="en-US" sz="2400" dirty="0"/>
          </a:p>
        </p:txBody>
      </p:sp>
      <p:sp>
        <p:nvSpPr>
          <p:cNvPr id="4" name="Datumsplatzhalter 3"/>
          <p:cNvSpPr>
            <a:spLocks noGrp="1"/>
          </p:cNvSpPr>
          <p:nvPr>
            <p:ph type="dt" sz="half" idx="10"/>
          </p:nvPr>
        </p:nvSpPr>
        <p:spPr/>
        <p:txBody>
          <a:bodyPr/>
          <a:lstStyle/>
          <a:p>
            <a:pPr>
              <a:defRPr/>
            </a:pPr>
            <a:r>
              <a:rPr lang="en-US" altLang="en-US" dirty="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15</a:t>
            </a:fld>
            <a:endParaRPr lang="en-US" altLang="en-US"/>
          </a:p>
        </p:txBody>
      </p:sp>
    </p:spTree>
    <p:extLst>
      <p:ext uri="{BB962C8B-B14F-4D97-AF65-F5344CB8AC3E}">
        <p14:creationId xmlns:p14="http://schemas.microsoft.com/office/powerpoint/2010/main" val="28736950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802.15.4w TG Chair </a:t>
            </a:r>
            <a:r>
              <a:rPr lang="en-US" dirty="0" smtClean="0"/>
              <a:t>Approval (cont’d)</a:t>
            </a:r>
            <a:endParaRPr lang="en-US" dirty="0"/>
          </a:p>
        </p:txBody>
      </p:sp>
      <p:sp>
        <p:nvSpPr>
          <p:cNvPr id="3" name="Inhaltsplatzhalter 2"/>
          <p:cNvSpPr>
            <a:spLocks noGrp="1"/>
          </p:cNvSpPr>
          <p:nvPr>
            <p:ph idx="1"/>
          </p:nvPr>
        </p:nvSpPr>
        <p:spPr/>
        <p:txBody>
          <a:bodyPr/>
          <a:lstStyle/>
          <a:p>
            <a:r>
              <a:rPr lang="en-US" sz="2800" dirty="0" smtClean="0"/>
              <a:t>Motion #3: Confirmation of TG chair</a:t>
            </a:r>
            <a:endParaRPr lang="en-US" sz="2800" dirty="0"/>
          </a:p>
        </p:txBody>
      </p:sp>
      <p:sp>
        <p:nvSpPr>
          <p:cNvPr id="4" name="Datumsplatzhalter 3"/>
          <p:cNvSpPr>
            <a:spLocks noGrp="1"/>
          </p:cNvSpPr>
          <p:nvPr>
            <p:ph type="dt" sz="half" idx="10"/>
          </p:nvPr>
        </p:nvSpPr>
        <p:spPr/>
        <p:txBody>
          <a:bodyPr/>
          <a:lstStyle/>
          <a:p>
            <a:pPr>
              <a:defRPr/>
            </a:pPr>
            <a:r>
              <a:rPr lang="en-US" altLang="en-US" dirty="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16</a:t>
            </a:fld>
            <a:endParaRPr lang="en-US" altLang="en-US"/>
          </a:p>
        </p:txBody>
      </p:sp>
    </p:spTree>
    <p:extLst>
      <p:ext uri="{BB962C8B-B14F-4D97-AF65-F5344CB8AC3E}">
        <p14:creationId xmlns:p14="http://schemas.microsoft.com/office/powerpoint/2010/main" val="38397259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Liaison to ETSI LTN</a:t>
            </a:r>
            <a:endParaRPr lang="en-US" dirty="0"/>
          </a:p>
        </p:txBody>
      </p:sp>
      <p:sp>
        <p:nvSpPr>
          <p:cNvPr id="3" name="Inhaltsplatzhalter 2"/>
          <p:cNvSpPr>
            <a:spLocks noGrp="1"/>
          </p:cNvSpPr>
          <p:nvPr>
            <p:ph idx="1"/>
          </p:nvPr>
        </p:nvSpPr>
        <p:spPr/>
        <p:txBody>
          <a:bodyPr/>
          <a:lstStyle/>
          <a:p>
            <a:r>
              <a:rPr lang="en-US" sz="2000" dirty="0" smtClean="0"/>
              <a:t>IG LPWA already tried to create liaison to ETSI LTN</a:t>
            </a:r>
          </a:p>
          <a:p>
            <a:r>
              <a:rPr lang="en-US" sz="2000" dirty="0" smtClean="0"/>
              <a:t>Response letter from ETSI available </a:t>
            </a:r>
            <a:r>
              <a:rPr lang="en-US" sz="2000" dirty="0"/>
              <a:t>on mentor 15-17/626 </a:t>
            </a:r>
            <a:r>
              <a:rPr lang="en-US" sz="2000" dirty="0">
                <a:hlinkClick r:id="rId2"/>
              </a:rPr>
              <a:t>https://</a:t>
            </a:r>
            <a:r>
              <a:rPr lang="en-US" sz="2000" dirty="0" smtClean="0">
                <a:hlinkClick r:id="rId2"/>
              </a:rPr>
              <a:t>mentor.ieee.org/802.15/dcn/17/15-17-0626-00-lpwa-etsi-ltn-reply-to-liaison-request.pdf</a:t>
            </a:r>
            <a:endParaRPr lang="en-US" sz="2000" dirty="0" smtClean="0"/>
          </a:p>
          <a:p>
            <a:r>
              <a:rPr lang="en-US" sz="2000" dirty="0" smtClean="0"/>
              <a:t>ETSI replied that creating a liaison under the existing MoU covers only Working Groups (Task Groups) and we should approach them again after the TG has been officially created</a:t>
            </a:r>
          </a:p>
          <a:p>
            <a:endParaRPr lang="en-US" sz="2000" dirty="0" smtClean="0"/>
          </a:p>
          <a:p>
            <a:r>
              <a:rPr lang="en-US" sz="2000" dirty="0" smtClean="0"/>
              <a:t>Monition to create this liaison passed by unanimous consent during the Chicago meeting</a:t>
            </a:r>
            <a:endParaRPr lang="en-US" sz="2000" dirty="0"/>
          </a:p>
          <a:p>
            <a:pPr>
              <a:buFont typeface="Wingdings"/>
              <a:buChar char="è"/>
            </a:pPr>
            <a:r>
              <a:rPr lang="en-US" sz="2000" dirty="0" smtClean="0"/>
              <a:t>Motion to create liaison will be made in mid-week plenary</a:t>
            </a:r>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dirty="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17</a:t>
            </a:fld>
            <a:endParaRPr lang="en-US" altLang="en-US"/>
          </a:p>
        </p:txBody>
      </p:sp>
    </p:spTree>
    <p:extLst>
      <p:ext uri="{BB962C8B-B14F-4D97-AF65-F5344CB8AC3E}">
        <p14:creationId xmlns:p14="http://schemas.microsoft.com/office/powerpoint/2010/main" val="13963652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Static Context Header Compression</a:t>
            </a:r>
            <a:endParaRPr lang="en-US" dirty="0"/>
          </a:p>
        </p:txBody>
      </p:sp>
      <p:sp>
        <p:nvSpPr>
          <p:cNvPr id="3" name="Inhaltsplatzhalter 2"/>
          <p:cNvSpPr>
            <a:spLocks noGrp="1"/>
          </p:cNvSpPr>
          <p:nvPr>
            <p:ph idx="1"/>
          </p:nvPr>
        </p:nvSpPr>
        <p:spPr/>
        <p:txBody>
          <a:bodyPr/>
          <a:lstStyle/>
          <a:p>
            <a:r>
              <a:rPr lang="en-US" sz="2400" dirty="0" smtClean="0"/>
              <a:t>Contribution by Joerg Robert (University Erlangen-</a:t>
            </a:r>
            <a:r>
              <a:rPr lang="en-US" sz="2400" dirty="0" err="1" smtClean="0"/>
              <a:t>Nuernberg</a:t>
            </a:r>
            <a:r>
              <a:rPr lang="en-US" sz="2400" dirty="0" smtClean="0"/>
              <a:t>) on “Static Context </a:t>
            </a:r>
            <a:r>
              <a:rPr lang="en-US" sz="2400" dirty="0"/>
              <a:t>Header Compression” (15-18/226r0)</a:t>
            </a:r>
            <a:br>
              <a:rPr lang="en-US" sz="2400" dirty="0"/>
            </a:br>
            <a:r>
              <a:rPr lang="en-US" sz="2400" dirty="0">
                <a:hlinkClick r:id="rId2"/>
              </a:rPr>
              <a:t>https://</a:t>
            </a:r>
            <a:r>
              <a:rPr lang="en-US" sz="2400" dirty="0" smtClean="0">
                <a:hlinkClick r:id="rId2"/>
              </a:rPr>
              <a:t>mentor.ieee.org/802.15/dcn/18/15-18-0226-00-004w-static-context-header-compression.pptx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18</a:t>
            </a:fld>
            <a:endParaRPr lang="en-US" altLang="en-US"/>
          </a:p>
        </p:txBody>
      </p:sp>
    </p:spTree>
    <p:extLst>
      <p:ext uri="{BB962C8B-B14F-4D97-AF65-F5344CB8AC3E}">
        <p14:creationId xmlns:p14="http://schemas.microsoft.com/office/powerpoint/2010/main" val="29943180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r>
              <a:rPr lang="en-US" dirty="0" smtClean="0"/>
              <a:t/>
            </a:r>
            <a:br>
              <a:rPr lang="en-US" dirty="0" smtClean="0"/>
            </a:br>
            <a:r>
              <a:rPr lang="en-US" dirty="0" smtClean="0"/>
              <a:t>Agenda </a:t>
            </a:r>
            <a:r>
              <a:rPr lang="en-US" dirty="0" smtClean="0"/>
              <a:t>May 2018 Interim</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a:t>May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The IEEE-SA strongly recommends that at each WG meeting the chair or a designee:</a:t>
            </a:r>
            <a:endParaRPr lang="en-US" altLang="en-US" sz="1800" smtClean="0"/>
          </a:p>
          <a:p>
            <a:pPr lvl="1">
              <a:lnSpc>
                <a:spcPct val="80000"/>
              </a:lnSpc>
              <a:buFont typeface="Arial" pitchFamily="34" charset="0"/>
              <a:buChar char="•"/>
            </a:pPr>
            <a:r>
              <a:rPr lang="en-US" altLang="en-US" sz="1400" b="1" smtClean="0"/>
              <a:t>Show slides #1 through #4 of this presentation</a:t>
            </a:r>
          </a:p>
          <a:p>
            <a:pPr lvl="1">
              <a:lnSpc>
                <a:spcPct val="80000"/>
              </a:lnSpc>
              <a:buFont typeface="Arial" pitchFamily="34" charset="0"/>
              <a:buChar char="•"/>
            </a:pPr>
            <a:r>
              <a:rPr lang="en-US" altLang="en-US" sz="1400" b="1" smtClean="0"/>
              <a:t>Advise the WG attendees that:</a:t>
            </a:r>
            <a:r>
              <a:rPr lang="en-US" altLang="en-US" sz="1400" smtClean="0"/>
              <a:t> </a:t>
            </a:r>
          </a:p>
          <a:p>
            <a:pPr lvl="2">
              <a:lnSpc>
                <a:spcPct val="80000"/>
              </a:lnSpc>
              <a:buFont typeface="Arial" pitchFamily="34" charset="0"/>
              <a:buChar char="•"/>
            </a:pPr>
            <a:r>
              <a:rPr lang="en-US" altLang="en-US" sz="1400" smtClean="0"/>
              <a:t>The IEEE’s patent policy is described in Clause 6 of the </a:t>
            </a:r>
            <a:r>
              <a:rPr lang="en-US" altLang="en-US" sz="1400" i="1" smtClean="0"/>
              <a:t>IEEE-SA Standards Board Bylaws</a:t>
            </a:r>
            <a:r>
              <a:rPr lang="en-US" altLang="en-US" sz="1400" smtClean="0"/>
              <a:t>;</a:t>
            </a:r>
          </a:p>
          <a:p>
            <a:pPr lvl="2">
              <a:lnSpc>
                <a:spcPct val="80000"/>
              </a:lnSpc>
              <a:buFont typeface="Arial" pitchFamily="34" charset="0"/>
              <a:buChar char="•"/>
            </a:pPr>
            <a:r>
              <a:rPr lang="en-US" altLang="en-US" sz="140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buFont typeface="Arial" pitchFamily="34" charset="0"/>
              <a:buChar char="•"/>
            </a:pPr>
            <a:r>
              <a:rPr lang="en-US" altLang="en-US" sz="1400" b="1" smtClean="0"/>
              <a:t>Instruct the WG Secretary to record in the minutes of the relevant WG meeting:</a:t>
            </a:r>
            <a:r>
              <a:rPr lang="en-US" altLang="en-US" sz="900" smtClean="0"/>
              <a:t> </a:t>
            </a:r>
          </a:p>
          <a:p>
            <a:pPr lvl="2">
              <a:lnSpc>
                <a:spcPct val="80000"/>
              </a:lnSpc>
              <a:buFont typeface="Arial" pitchFamily="34" charset="0"/>
              <a:buChar char="•"/>
            </a:pPr>
            <a:r>
              <a:rPr lang="en-US" altLang="en-US" sz="140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smtClean="0"/>
          </a:p>
          <a:p>
            <a:pPr lvl="1">
              <a:lnSpc>
                <a:spcPct val="80000"/>
              </a:lnSpc>
              <a:spcBef>
                <a:spcPct val="5000"/>
              </a:spcBef>
              <a:buFont typeface="Arial"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2800" u="sng"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93156666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smtClean="0"/>
              <a:t>All participants in this meeting have certain obligations under the IEEE-SA Patent Policy. </a:t>
            </a:r>
          </a:p>
          <a:p>
            <a:pPr lvl="1">
              <a:buFont typeface="Arial" pitchFamily="34" charset="0"/>
              <a:buChar char="•"/>
            </a:pPr>
            <a:r>
              <a:rPr lang="en-US" altLang="en-US" sz="1600" b="1" smtClean="0">
                <a:solidFill>
                  <a:srgbClr val="003399"/>
                </a:solidFill>
              </a:rPr>
              <a:t>Participants [Note: </a:t>
            </a:r>
            <a:r>
              <a:rPr lang="en-GB" altLang="en-US" sz="1600" b="1" smtClean="0">
                <a:solidFill>
                  <a:srgbClr val="003399"/>
                </a:solidFill>
              </a:rPr>
              <a:t>Quoted text excerpted from IEEE-SA Standards Board Bylaws subclause 6.2</a:t>
            </a:r>
            <a:r>
              <a:rPr lang="en-US" altLang="en-US" sz="1600" b="1" smtClean="0">
                <a:solidFill>
                  <a:srgbClr val="003399"/>
                </a:solidFill>
              </a:rPr>
              <a:t>]:</a:t>
            </a:r>
          </a:p>
          <a:p>
            <a:pPr lvl="2">
              <a:buFont typeface="Arial" pitchFamily="34" charset="0"/>
              <a:buChar char="•"/>
            </a:pPr>
            <a:r>
              <a:rPr lang="en-US" alt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smtClean="0"/>
          </a:p>
          <a:p>
            <a:pPr lvl="2">
              <a:buFont typeface="Arial" pitchFamily="34" charset="0"/>
              <a:buChar char="•"/>
            </a:pPr>
            <a:r>
              <a:rPr lang="en-US" altLang="en-US" sz="1600" b="1"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smtClean="0">
                <a:solidFill>
                  <a:srgbClr val="003399"/>
                </a:solidFill>
              </a:rPr>
              <a:t>Early identification of holders of potential Essential Patent Claims is strongly encouraged</a:t>
            </a:r>
          </a:p>
          <a:p>
            <a:pPr lvl="1">
              <a:buFont typeface="Arial" pitchFamily="34" charset="0"/>
              <a:buChar char="•"/>
            </a:pPr>
            <a:r>
              <a:rPr lang="en-US" altLang="en-US" sz="1600" b="1" smtClean="0">
                <a:solidFill>
                  <a:srgbClr val="003399"/>
                </a:solidFill>
              </a:rPr>
              <a:t>No duty to perform a patent search</a:t>
            </a:r>
            <a:endParaRPr lang="en-US" altLang="en-US" sz="1600" smtClean="0"/>
          </a:p>
        </p:txBody>
      </p:sp>
    </p:spTree>
    <p:extLst>
      <p:ext uri="{BB962C8B-B14F-4D97-AF65-F5344CB8AC3E}">
        <p14:creationId xmlns:p14="http://schemas.microsoft.com/office/powerpoint/2010/main" val="1653984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3138618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1145608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a:solidFill>
                <a:srgbClr val="FF0000"/>
              </a:solidFill>
              <a:cs typeface="Arial" pitchFamily="34" charset="0"/>
            </a:endParaRPr>
          </a:p>
          <a:p>
            <a:pPr>
              <a:lnSpc>
                <a:spcPct val="80000"/>
              </a:lnSpc>
              <a:spcAft>
                <a:spcPct val="40000"/>
              </a:spcAft>
              <a:buFont typeface="Arial" pitchFamily="34" charset="0"/>
              <a:buChar char="•"/>
            </a:pPr>
            <a:r>
              <a:rPr lang="en-US" altLang="en-US" sz="1800" b="1">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a:cs typeface="Arial" pitchFamily="34" charset="0"/>
              </a:rPr>
              <a:t>Technical considerations remain primary focus</a:t>
            </a:r>
            <a:endParaRPr lang="en-US" altLang="en-US" sz="1400">
              <a:cs typeface="Arial" pitchFamily="34" charset="0"/>
            </a:endParaRPr>
          </a:p>
          <a:p>
            <a:pPr lvl="1">
              <a:lnSpc>
                <a:spcPct val="80000"/>
              </a:lnSpc>
              <a:spcAft>
                <a:spcPct val="40000"/>
              </a:spcAft>
              <a:buFont typeface="Arial" pitchFamily="34" charset="0"/>
              <a:buChar char="•"/>
            </a:pPr>
            <a:r>
              <a:rPr lang="en-US" altLang="en-US" sz="1600" b="1">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a:cs typeface="Arial" pitchFamily="34" charset="0"/>
              </a:rPr>
              <a:t>Don’t be silent if inappropriate topics are discussed … do formally object.</a:t>
            </a:r>
          </a:p>
          <a:p>
            <a:pPr algn="ctr">
              <a:lnSpc>
                <a:spcPct val="80000"/>
              </a:lnSpc>
              <a:buFont typeface="Monotype Sorts"/>
              <a:buNone/>
            </a:pPr>
            <a:r>
              <a:rPr lang="en-US" altLang="en-US" sz="1000" b="1">
                <a:cs typeface="Arial" pitchFamily="34" charset="0"/>
              </a:rPr>
              <a:t>---------------------------------------------------------------   </a:t>
            </a:r>
            <a:endParaRPr lang="en-US" altLang="en-US" sz="1200" b="1">
              <a:cs typeface="Arial" pitchFamily="34" charset="0"/>
            </a:endParaRPr>
          </a:p>
          <a:p>
            <a:pPr algn="ctr">
              <a:lnSpc>
                <a:spcPct val="80000"/>
              </a:lnSpc>
              <a:buFont typeface="Monotype Sorts"/>
              <a:buNone/>
            </a:pPr>
            <a:r>
              <a:rPr lang="en-US" altLang="en-US" sz="1200" b="1">
                <a:cs typeface="Arial" pitchFamily="34" charset="0"/>
              </a:rPr>
              <a:t>See </a:t>
            </a:r>
            <a:r>
              <a:rPr lang="en-US" altLang="en-US" sz="1200" b="1" i="1">
                <a:cs typeface="Arial" pitchFamily="34" charset="0"/>
              </a:rPr>
              <a:t>IEEE-SA Standards Board Operations Manual</a:t>
            </a:r>
            <a:r>
              <a:rPr lang="en-US" altLang="en-US" sz="1200" b="1">
                <a:cs typeface="Arial" pitchFamily="34" charset="0"/>
              </a:rPr>
              <a:t>, clause 5.3.10 and </a:t>
            </a:r>
            <a:r>
              <a:rPr lang="en-GB" altLang="en-US" sz="1200" b="1">
                <a:cs typeface="Arial" pitchFamily="34" charset="0"/>
              </a:rPr>
              <a:t>“Promoting Competition and Innovation: What You Need to Know about the IEEE Standards Association's Antitrust and Competition Policy”</a:t>
            </a:r>
            <a:r>
              <a:rPr lang="en-US" altLang="en-US" sz="1200" b="1">
                <a:cs typeface="Arial" pitchFamily="34" charset="0"/>
              </a:rPr>
              <a:t> for more details.</a:t>
            </a:r>
          </a:p>
        </p:txBody>
      </p:sp>
    </p:spTree>
    <p:extLst>
      <p:ext uri="{BB962C8B-B14F-4D97-AF65-F5344CB8AC3E}">
        <p14:creationId xmlns:p14="http://schemas.microsoft.com/office/powerpoint/2010/main" val="27492283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SG LPWA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648869702"/>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strike="sngStrike" kern="1200" baseline="0" dirty="0" smtClean="0">
                          <a:solidFill>
                            <a:schemeClr val="dk1"/>
                          </a:solidFill>
                          <a:latin typeface="+mn-lt"/>
                          <a:ea typeface="+mn-ea"/>
                          <a:cs typeface="+mn-cs"/>
                        </a:rPr>
                        <a:t>SG LPWA</a:t>
                      </a:r>
                      <a:endParaRPr lang="en-US" sz="1800" strike="sngStrike"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SG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SG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SG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sz="2400" kern="0" dirty="0" smtClean="0"/>
              <a:t>Some session may be skipped, depending on progress</a:t>
            </a:r>
          </a:p>
        </p:txBody>
      </p:sp>
    </p:spTree>
    <p:extLst>
      <p:ext uri="{BB962C8B-B14F-4D97-AF65-F5344CB8AC3E}">
        <p14:creationId xmlns:p14="http://schemas.microsoft.com/office/powerpoint/2010/main" val="10350239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of </a:t>
            </a:r>
            <a:r>
              <a:rPr lang="en-US" sz="2400" dirty="0" smtClean="0"/>
              <a:t>Chicago Minutes</a:t>
            </a:r>
            <a:endParaRPr lang="en-US" sz="2400" dirty="0" smtClean="0"/>
          </a:p>
          <a:p>
            <a:r>
              <a:rPr lang="en-US" sz="2400" dirty="0" smtClean="0"/>
              <a:t>802.15.4w TG Chair approval</a:t>
            </a:r>
          </a:p>
          <a:p>
            <a:r>
              <a:rPr lang="en-US" sz="2400" dirty="0" smtClean="0"/>
              <a:t>802.15.4w </a:t>
            </a:r>
            <a:r>
              <a:rPr lang="en-US" sz="2400" dirty="0" smtClean="0"/>
              <a:t>Future Schedule</a:t>
            </a:r>
          </a:p>
          <a:p>
            <a:r>
              <a:rPr lang="en-US" sz="2400" dirty="0" smtClean="0"/>
              <a:t>Liaison to ETSI LTN</a:t>
            </a:r>
          </a:p>
          <a:p>
            <a:r>
              <a:rPr lang="en-US" sz="2400" dirty="0" smtClean="0"/>
              <a:t>Static Context Header Compression</a:t>
            </a:r>
          </a:p>
          <a:p>
            <a:r>
              <a:rPr lang="en-US" sz="2400" dirty="0" smtClean="0"/>
              <a:t>Presentations</a:t>
            </a:r>
          </a:p>
          <a:p>
            <a:r>
              <a:rPr lang="en-US" sz="2400" dirty="0" smtClean="0"/>
              <a:t>AOB</a:t>
            </a:r>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1025</Words>
  <Application>Microsoft Office PowerPoint</Application>
  <PresentationFormat>Bildschirmpräsentation (4:3)</PresentationFormat>
  <Paragraphs>206</Paragraphs>
  <Slides>18</Slides>
  <Notes>2</Notes>
  <HiddenSlides>0</HiddenSlides>
  <MMClips>0</MMClips>
  <ScaleCrop>false</ScaleCrop>
  <HeadingPairs>
    <vt:vector size="4" baseType="variant">
      <vt:variant>
        <vt:lpstr>Design</vt:lpstr>
      </vt:variant>
      <vt:variant>
        <vt:i4>2</vt:i4>
      </vt:variant>
      <vt:variant>
        <vt:lpstr>Folientitel</vt:lpstr>
      </vt:variant>
      <vt:variant>
        <vt:i4>18</vt:i4>
      </vt:variant>
    </vt:vector>
  </HeadingPairs>
  <TitlesOfParts>
    <vt:vector size="20" baseType="lpstr">
      <vt:lpstr>IEEE-P802_15_Rbt</vt:lpstr>
      <vt:lpstr>Default Design</vt:lpstr>
      <vt:lpstr>PowerPoint-Präsentation</vt:lpstr>
      <vt:lpstr>TG 802.15.4w LPWA Agenda May 2018 Interim</vt:lpstr>
      <vt:lpstr>Instructions for the WG Chair</vt:lpstr>
      <vt:lpstr>Participants, Patents, and Duty to Inform</vt:lpstr>
      <vt:lpstr>Patent Related Links</vt:lpstr>
      <vt:lpstr>Call for Potentially Essential Patents</vt:lpstr>
      <vt:lpstr>Other Guidelines for IEEE WG Meetings</vt:lpstr>
      <vt:lpstr>SG LPWA Schedule for the Week</vt:lpstr>
      <vt:lpstr>Main Agenda Items for the Week</vt:lpstr>
      <vt:lpstr>Draft Agenda</vt:lpstr>
      <vt:lpstr>Draft Agenda (cont’d)</vt:lpstr>
      <vt:lpstr>Approval of Chicago Minutes</vt:lpstr>
      <vt:lpstr>Approval of Chicago Minutes (cont’d)</vt:lpstr>
      <vt:lpstr>Proposed TG4w Draft Schedule</vt:lpstr>
      <vt:lpstr>802.15.4w TG Chair Approval</vt:lpstr>
      <vt:lpstr>802.15.4w TG Chair Approval (cont’d)</vt:lpstr>
      <vt:lpstr>Liaison to ETSI LTN</vt:lpstr>
      <vt:lpstr>Static Context Header Compression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148</cp:revision>
  <cp:lastPrinted>1998-02-10T13:28:06Z</cp:lastPrinted>
  <dcterms:created xsi:type="dcterms:W3CDTF">2018-03-02T09:48:16Z</dcterms:created>
  <dcterms:modified xsi:type="dcterms:W3CDTF">2018-05-08T09:35:35Z</dcterms:modified>
</cp:coreProperties>
</file>