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60" r:id="rId3"/>
    <p:sldId id="265" r:id="rId4"/>
    <p:sldId id="266" r:id="rId5"/>
    <p:sldId id="267" r:id="rId6"/>
    <p:sldId id="268" r:id="rId7"/>
    <p:sldId id="269" r:id="rId8"/>
    <p:sldId id="270" r:id="rId9"/>
    <p:sldId id="273" r:id="rId10"/>
    <p:sldId id="272" r:id="rId11"/>
    <p:sldId id="274" r:id="rId12"/>
    <p:sldId id="275" r:id="rId13"/>
    <p:sldId id="271" r:id="rId14"/>
    <p:sldId id="276" r:id="rId15"/>
    <p:sldId id="277" r:id="rId16"/>
    <p:sldId id="278"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42DC8E58-FFF4-4EEC-8781-469A5014166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008091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E94046D6-70C4-4152-92FD-0AE9739422D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805374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79AA9D2-41CE-4B4B-909D-40467B35FA43}" type="slidenum">
              <a:rPr lang="en-US" altLang="en-US"/>
              <a:pPr>
                <a:defRPr/>
              </a:pPr>
              <a:t>‹Nr.›</a:t>
            </a:fld>
            <a:endParaRPr lang="en-US" altLang="en-US"/>
          </a:p>
        </p:txBody>
      </p:sp>
    </p:spTree>
    <p:extLst>
      <p:ext uri="{BB962C8B-B14F-4D97-AF65-F5344CB8AC3E}">
        <p14:creationId xmlns:p14="http://schemas.microsoft.com/office/powerpoint/2010/main" val="1810251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59469CC-1C90-4210-A056-1D2F8092020D}" type="slidenum">
              <a:rPr lang="en-US" altLang="en-US"/>
              <a:pPr>
                <a:defRPr/>
              </a:pPr>
              <a:t>‹Nr.›</a:t>
            </a:fld>
            <a:endParaRPr lang="en-US" altLang="en-US"/>
          </a:p>
        </p:txBody>
      </p:sp>
    </p:spTree>
    <p:extLst>
      <p:ext uri="{BB962C8B-B14F-4D97-AF65-F5344CB8AC3E}">
        <p14:creationId xmlns:p14="http://schemas.microsoft.com/office/powerpoint/2010/main" val="2370895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63F3C02E-4C86-42F6-AC23-3F266FFFD871}" type="slidenum">
              <a:rPr lang="en-US" altLang="en-US"/>
              <a:pPr>
                <a:defRPr/>
              </a:pPr>
              <a:t>‹Nr.›</a:t>
            </a:fld>
            <a:endParaRPr lang="en-US" altLang="en-US"/>
          </a:p>
        </p:txBody>
      </p:sp>
    </p:spTree>
    <p:extLst>
      <p:ext uri="{BB962C8B-B14F-4D97-AF65-F5344CB8AC3E}">
        <p14:creationId xmlns:p14="http://schemas.microsoft.com/office/powerpoint/2010/main" val="1325691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C8AC42-E2B3-43F8-8F1A-6E8810E10169}" type="slidenum">
              <a:rPr lang="en-US" altLang="en-US"/>
              <a:pPr>
                <a:defRPr/>
              </a:pPr>
              <a:t>‹Nr.›</a:t>
            </a:fld>
            <a:endParaRPr lang="en-US" altLang="en-US"/>
          </a:p>
        </p:txBody>
      </p:sp>
    </p:spTree>
    <p:extLst>
      <p:ext uri="{BB962C8B-B14F-4D97-AF65-F5344CB8AC3E}">
        <p14:creationId xmlns:p14="http://schemas.microsoft.com/office/powerpoint/2010/main" val="1834658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9B3F5DD-CB6E-4DB1-9475-5A9680BEDD39}" type="slidenum">
              <a:rPr lang="en-US" altLang="en-US"/>
              <a:pPr>
                <a:defRPr/>
              </a:pPr>
              <a:t>‹Nr.›</a:t>
            </a:fld>
            <a:endParaRPr lang="en-US" altLang="en-US"/>
          </a:p>
        </p:txBody>
      </p:sp>
    </p:spTree>
    <p:extLst>
      <p:ext uri="{BB962C8B-B14F-4D97-AF65-F5344CB8AC3E}">
        <p14:creationId xmlns:p14="http://schemas.microsoft.com/office/powerpoint/2010/main" val="1533087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May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C0EFE650-563F-4B00-B7ED-5543D7D6338A}" type="slidenum">
              <a:rPr lang="en-US" altLang="en-US"/>
              <a:pPr>
                <a:defRPr/>
              </a:pPr>
              <a:t>‹Nr.›</a:t>
            </a:fld>
            <a:endParaRPr lang="en-US" altLang="en-US"/>
          </a:p>
        </p:txBody>
      </p:sp>
    </p:spTree>
    <p:extLst>
      <p:ext uri="{BB962C8B-B14F-4D97-AF65-F5344CB8AC3E}">
        <p14:creationId xmlns:p14="http://schemas.microsoft.com/office/powerpoint/2010/main" val="3957463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F018C852-F771-43CE-BBDB-9AD0BE88CFC8}" type="slidenum">
              <a:rPr lang="en-US" altLang="en-US"/>
              <a:pPr>
                <a:defRPr/>
              </a:pPr>
              <a:t>‹Nr.›</a:t>
            </a:fld>
            <a:endParaRPr lang="en-US" altLang="en-US"/>
          </a:p>
        </p:txBody>
      </p:sp>
    </p:spTree>
    <p:extLst>
      <p:ext uri="{BB962C8B-B14F-4D97-AF65-F5344CB8AC3E}">
        <p14:creationId xmlns:p14="http://schemas.microsoft.com/office/powerpoint/2010/main" val="372779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CB868A40-E745-4C32-90C1-418E30770EE0}" type="slidenum">
              <a:rPr lang="en-US" altLang="en-US"/>
              <a:pPr>
                <a:defRPr/>
              </a:pPr>
              <a:t>‹Nr.›</a:t>
            </a:fld>
            <a:endParaRPr lang="en-US" altLang="en-US"/>
          </a:p>
        </p:txBody>
      </p:sp>
    </p:spTree>
    <p:extLst>
      <p:ext uri="{BB962C8B-B14F-4D97-AF65-F5344CB8AC3E}">
        <p14:creationId xmlns:p14="http://schemas.microsoft.com/office/powerpoint/2010/main" val="411194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0ECDD83-9177-45D1-A7CC-1433BD6427CF}" type="slidenum">
              <a:rPr lang="en-US" altLang="en-US"/>
              <a:pPr>
                <a:defRPr/>
              </a:pPr>
              <a:t>‹Nr.›</a:t>
            </a:fld>
            <a:endParaRPr lang="en-US" altLang="en-US"/>
          </a:p>
        </p:txBody>
      </p:sp>
    </p:spTree>
    <p:extLst>
      <p:ext uri="{BB962C8B-B14F-4D97-AF65-F5344CB8AC3E}">
        <p14:creationId xmlns:p14="http://schemas.microsoft.com/office/powerpoint/2010/main" val="2014128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1A09933-FCB6-47A1-A255-A2FA2BD35C00}" type="slidenum">
              <a:rPr lang="en-US" altLang="en-US"/>
              <a:pPr>
                <a:defRPr/>
              </a:pPr>
              <a:t>‹Nr.›</a:t>
            </a:fld>
            <a:endParaRPr lang="en-US" altLang="en-US"/>
          </a:p>
        </p:txBody>
      </p:sp>
    </p:spTree>
    <p:extLst>
      <p:ext uri="{BB962C8B-B14F-4D97-AF65-F5344CB8AC3E}">
        <p14:creationId xmlns:p14="http://schemas.microsoft.com/office/powerpoint/2010/main" val="4000915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0FC61B-6888-4AA7-9382-BAAFC7A5496E}" type="slidenum">
              <a:rPr lang="en-US" altLang="en-US"/>
              <a:pPr>
                <a:defRPr/>
              </a:pPr>
              <a:t>‹Nr.›</a:t>
            </a:fld>
            <a:endParaRPr lang="en-US" altLang="en-US"/>
          </a:p>
        </p:txBody>
      </p:sp>
    </p:spTree>
    <p:extLst>
      <p:ext uri="{BB962C8B-B14F-4D97-AF65-F5344CB8AC3E}">
        <p14:creationId xmlns:p14="http://schemas.microsoft.com/office/powerpoint/2010/main" val="2948167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May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D90A554E-3B29-45E2-9F62-47F20343AB1F}" type="slidenum">
              <a:rPr lang="en-US" altLang="en-US"/>
              <a:pPr>
                <a:defRPr/>
              </a:pPr>
              <a:t>‹Nr.›</a:t>
            </a:fld>
            <a:endParaRPr lang="en-US" altLang="en-US"/>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15-18-0226-00-004w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atatracker.ietf.org/doc/draft-ietf-lpwan-ipv6-static-context-h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66BD54E-7B4A-4CBB-8C8C-F7C7425095D5}" type="slidenum">
              <a:rPr lang="en-US" altLang="en-US"/>
              <a:pPr/>
              <a:t>1</a:t>
            </a:fld>
            <a:endParaRPr lang="en-US" altLang="en-US"/>
          </a:p>
        </p:txBody>
      </p:sp>
      <p:sp>
        <p:nvSpPr>
          <p:cNvPr id="27651" name="Rectangle 3"/>
          <p:cNvSpPr>
            <a:spLocks noChangeArrowheads="1"/>
          </p:cNvSpPr>
          <p:nvPr/>
        </p:nvSpPr>
        <p:spPr bwMode="auto">
          <a:xfrm>
            <a:off x="152400" y="609600"/>
            <a:ext cx="899160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[Static Context Header Compression]</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8 March, 2018</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[Presentation </a:t>
            </a:r>
            <a:r>
              <a:rPr lang="en-US" altLang="en-US" sz="1600" dirty="0" smtClean="0">
                <a:solidFill>
                  <a:schemeClr val="tx2"/>
                </a:solidFill>
              </a:rPr>
              <a:t>of SCHC for discussion of potential work in TG 802.15.4w]</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Presentation in TG 802.15.4w.]</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Number of Rules</a:t>
            </a:r>
            <a:endParaRPr lang="en-US" dirty="0"/>
          </a:p>
        </p:txBody>
      </p:sp>
      <p:sp>
        <p:nvSpPr>
          <p:cNvPr id="3" name="Inhaltsplatzhalter 2"/>
          <p:cNvSpPr>
            <a:spLocks noGrp="1"/>
          </p:cNvSpPr>
          <p:nvPr>
            <p:ph idx="1"/>
          </p:nvPr>
        </p:nvSpPr>
        <p:spPr/>
        <p:txBody>
          <a:bodyPr/>
          <a:lstStyle/>
          <a:p>
            <a:r>
              <a:rPr lang="en-US" dirty="0" smtClean="0"/>
              <a:t>How many pre-defined rules do we need to compress the data?</a:t>
            </a:r>
          </a:p>
          <a:p>
            <a:r>
              <a:rPr lang="en-US" dirty="0" smtClean="0"/>
              <a:t>How many bits do we have to assign for the specific field?</a:t>
            </a:r>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10</a:t>
            </a:fld>
            <a:endParaRPr lang="en-US" altLang="en-US"/>
          </a:p>
        </p:txBody>
      </p:sp>
    </p:spTree>
    <p:extLst>
      <p:ext uri="{BB962C8B-B14F-4D97-AF65-F5344CB8AC3E}">
        <p14:creationId xmlns:p14="http://schemas.microsoft.com/office/powerpoint/2010/main" val="1789044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Fragmentation</a:t>
            </a:r>
            <a:endParaRPr lang="en-US" dirty="0"/>
          </a:p>
        </p:txBody>
      </p:sp>
      <p:sp>
        <p:nvSpPr>
          <p:cNvPr id="3" name="Inhaltsplatzhalter 2"/>
          <p:cNvSpPr>
            <a:spLocks noGrp="1"/>
          </p:cNvSpPr>
          <p:nvPr>
            <p:ph idx="1"/>
          </p:nvPr>
        </p:nvSpPr>
        <p:spPr/>
        <p:txBody>
          <a:bodyPr/>
          <a:lstStyle/>
          <a:p>
            <a:r>
              <a:rPr lang="en-US" dirty="0" smtClean="0"/>
              <a:t>Do we require fragmentation of IPv6 packets into multiple L2 packets?</a:t>
            </a:r>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11</a:t>
            </a:fld>
            <a:endParaRPr lang="en-US" altLang="en-US"/>
          </a:p>
        </p:txBody>
      </p:sp>
    </p:spTree>
    <p:extLst>
      <p:ext uri="{BB962C8B-B14F-4D97-AF65-F5344CB8AC3E}">
        <p14:creationId xmlns:p14="http://schemas.microsoft.com/office/powerpoint/2010/main" val="29369381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Acknowledgement Mode</a:t>
            </a:r>
            <a:endParaRPr lang="en-US" dirty="0"/>
          </a:p>
        </p:txBody>
      </p:sp>
      <p:sp>
        <p:nvSpPr>
          <p:cNvPr id="3" name="Inhaltsplatzhalter 2"/>
          <p:cNvSpPr>
            <a:spLocks noGrp="1"/>
          </p:cNvSpPr>
          <p:nvPr>
            <p:ph idx="1"/>
          </p:nvPr>
        </p:nvSpPr>
        <p:spPr/>
        <p:txBody>
          <a:bodyPr/>
          <a:lstStyle/>
          <a:p>
            <a:r>
              <a:rPr lang="en-US" dirty="0" smtClean="0"/>
              <a:t>SCHC currently defines three different acknowledgement modes</a:t>
            </a:r>
          </a:p>
          <a:p>
            <a:r>
              <a:rPr lang="en-US" dirty="0" smtClean="0"/>
              <a:t>The different modes assume different transmission reliabilities of the underlying layers</a:t>
            </a:r>
          </a:p>
          <a:p>
            <a:r>
              <a:rPr lang="en-US" dirty="0" smtClean="0"/>
              <a:t>Should we allow all? Should we just select the No-</a:t>
            </a:r>
            <a:r>
              <a:rPr lang="en-US" dirty="0" err="1" smtClean="0"/>
              <a:t>Ack</a:t>
            </a:r>
            <a:r>
              <a:rPr lang="en-US" dirty="0" smtClean="0"/>
              <a:t> mode?</a:t>
            </a:r>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12</a:t>
            </a:fld>
            <a:endParaRPr lang="en-US" altLang="en-US"/>
          </a:p>
        </p:txBody>
      </p:sp>
    </p:spTree>
    <p:extLst>
      <p:ext uri="{BB962C8B-B14F-4D97-AF65-F5344CB8AC3E}">
        <p14:creationId xmlns:p14="http://schemas.microsoft.com/office/powerpoint/2010/main" val="42760022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DTAG</a:t>
            </a:r>
            <a:endParaRPr lang="en-US" dirty="0"/>
          </a:p>
        </p:txBody>
      </p:sp>
      <p:sp>
        <p:nvSpPr>
          <p:cNvPr id="3" name="Inhaltsplatzhalter 2"/>
          <p:cNvSpPr>
            <a:spLocks noGrp="1"/>
          </p:cNvSpPr>
          <p:nvPr>
            <p:ph idx="1"/>
          </p:nvPr>
        </p:nvSpPr>
        <p:spPr/>
        <p:txBody>
          <a:bodyPr/>
          <a:lstStyle/>
          <a:p>
            <a:r>
              <a:rPr lang="en-US" sz="2800" dirty="0" smtClean="0"/>
              <a:t>Do we require interleaving of multiple IPv6 packets?</a:t>
            </a:r>
          </a:p>
          <a:p>
            <a:pPr lvl="1"/>
            <a:r>
              <a:rPr lang="en-US" sz="2400" dirty="0" smtClean="0"/>
              <a:t>Transmission of IPv6 packet can be interrupted for other IPv6 packets</a:t>
            </a:r>
          </a:p>
          <a:p>
            <a:pPr lvl="1"/>
            <a:r>
              <a:rPr lang="en-US" sz="2400" dirty="0" smtClean="0"/>
              <a:t>Potential application if the transmission of “low latency” packets</a:t>
            </a:r>
          </a:p>
          <a:p>
            <a:r>
              <a:rPr lang="en-US" sz="2800" dirty="0" smtClean="0"/>
              <a:t>However: DTAG would increase implementation complexity</a:t>
            </a:r>
          </a:p>
          <a:p>
            <a:endParaRPr lang="en-US" sz="2800" dirty="0" smtClean="0"/>
          </a:p>
          <a:p>
            <a:endParaRPr lang="en-US" sz="28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13</a:t>
            </a:fld>
            <a:endParaRPr lang="en-US" altLang="en-US"/>
          </a:p>
        </p:txBody>
      </p:sp>
    </p:spTree>
    <p:extLst>
      <p:ext uri="{BB962C8B-B14F-4D97-AF65-F5344CB8AC3E}">
        <p14:creationId xmlns:p14="http://schemas.microsoft.com/office/powerpoint/2010/main" val="41573883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Timers and Max. Retries</a:t>
            </a:r>
            <a:endParaRPr lang="en-US" dirty="0"/>
          </a:p>
        </p:txBody>
      </p:sp>
      <p:sp>
        <p:nvSpPr>
          <p:cNvPr id="3" name="Inhaltsplatzhalter 2"/>
          <p:cNvSpPr>
            <a:spLocks noGrp="1"/>
          </p:cNvSpPr>
          <p:nvPr>
            <p:ph idx="1"/>
          </p:nvPr>
        </p:nvSpPr>
        <p:spPr/>
        <p:txBody>
          <a:bodyPr/>
          <a:lstStyle/>
          <a:p>
            <a:r>
              <a:rPr lang="en-US" dirty="0" smtClean="0"/>
              <a:t>Should we specify typical values for the timers and the max. number of retries?</a:t>
            </a:r>
          </a:p>
          <a:p>
            <a:r>
              <a:rPr lang="en-US" dirty="0" smtClean="0"/>
              <a:t>Heavily depends on available payload bit-rate</a:t>
            </a:r>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14</a:t>
            </a:fld>
            <a:endParaRPr lang="en-US" altLang="en-US"/>
          </a:p>
        </p:txBody>
      </p:sp>
    </p:spTree>
    <p:extLst>
      <p:ext uri="{BB962C8B-B14F-4D97-AF65-F5344CB8AC3E}">
        <p14:creationId xmlns:p14="http://schemas.microsoft.com/office/powerpoint/2010/main" val="22276483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Possible Next Steps</a:t>
            </a:r>
            <a:endParaRPr lang="en-US" dirty="0"/>
          </a:p>
        </p:txBody>
      </p:sp>
      <p:sp>
        <p:nvSpPr>
          <p:cNvPr id="3" name="Inhaltsplatzhalter 2"/>
          <p:cNvSpPr>
            <a:spLocks noGrp="1"/>
          </p:cNvSpPr>
          <p:nvPr>
            <p:ph idx="1"/>
          </p:nvPr>
        </p:nvSpPr>
        <p:spPr/>
        <p:txBody>
          <a:bodyPr/>
          <a:lstStyle/>
          <a:p>
            <a:r>
              <a:rPr lang="en-US" dirty="0" smtClean="0"/>
              <a:t>Do we have to define typical application scenarios?</a:t>
            </a:r>
          </a:p>
          <a:p>
            <a:r>
              <a:rPr lang="en-US" dirty="0" smtClean="0"/>
              <a:t>Should we provide input to IETF?</a:t>
            </a:r>
          </a:p>
          <a:p>
            <a:r>
              <a:rPr lang="en-US" dirty="0" smtClean="0"/>
              <a:t>Who would take care of editing an implementation specific proposal?</a:t>
            </a:r>
          </a:p>
          <a:p>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15</a:t>
            </a:fld>
            <a:endParaRPr lang="en-US" altLang="en-US"/>
          </a:p>
        </p:txBody>
      </p:sp>
    </p:spTree>
    <p:extLst>
      <p:ext uri="{BB962C8B-B14F-4D97-AF65-F5344CB8AC3E}">
        <p14:creationId xmlns:p14="http://schemas.microsoft.com/office/powerpoint/2010/main" val="1113326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16</a:t>
            </a:fld>
            <a:endParaRPr lang="en-US" altLang="en-US"/>
          </a:p>
        </p:txBody>
      </p:sp>
    </p:spTree>
    <p:extLst>
      <p:ext uri="{BB962C8B-B14F-4D97-AF65-F5344CB8AC3E}">
        <p14:creationId xmlns:p14="http://schemas.microsoft.com/office/powerpoint/2010/main" val="1693102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Static Context Header Compression (SCHC)</a:t>
            </a:r>
            <a:endParaRPr lang="en-US" dirty="0"/>
          </a:p>
        </p:txBody>
      </p:sp>
      <p:sp>
        <p:nvSpPr>
          <p:cNvPr id="3" name="Untertitel 2"/>
          <p:cNvSpPr>
            <a:spLocks noGrp="1"/>
          </p:cNvSpPr>
          <p:nvPr>
            <p:ph type="subTitle" idx="1"/>
          </p:nvPr>
        </p:nvSpPr>
        <p:spPr/>
        <p:txBody>
          <a:bodyPr/>
          <a:lstStyle/>
          <a:p>
            <a:r>
              <a:rPr lang="en-US" dirty="0" smtClean="0"/>
              <a:t>Joerg Robert (University Erlangen-</a:t>
            </a:r>
            <a:r>
              <a:rPr lang="en-US" dirty="0" err="1" smtClean="0"/>
              <a:t>Nuernberg</a:t>
            </a:r>
            <a:r>
              <a:rPr lang="en-US" dirty="0" smtClean="0"/>
              <a:t>)</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May 2018</a:t>
            </a:r>
            <a:endParaRPr lang="en-US" altLang="en-US" sz="1400" dirty="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C2F1BCF-D7FD-40FC-A500-BC9F43B21C0B}"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Motivation for SCHC</a:t>
            </a:r>
            <a:endParaRPr lang="en-US" dirty="0"/>
          </a:p>
        </p:txBody>
      </p:sp>
      <p:sp>
        <p:nvSpPr>
          <p:cNvPr id="3" name="Inhaltsplatzhalter 2"/>
          <p:cNvSpPr>
            <a:spLocks noGrp="1"/>
          </p:cNvSpPr>
          <p:nvPr>
            <p:ph idx="1"/>
          </p:nvPr>
        </p:nvSpPr>
        <p:spPr/>
        <p:txBody>
          <a:bodyPr/>
          <a:lstStyle/>
          <a:p>
            <a:r>
              <a:rPr lang="en-US" sz="2800" dirty="0" smtClean="0"/>
              <a:t>May IoT applications rely on the use of IPv6 </a:t>
            </a:r>
          </a:p>
          <a:p>
            <a:r>
              <a:rPr lang="en-US" sz="2800" dirty="0" smtClean="0"/>
              <a:t>The overhead caused by IPv6 is very significant (&gt;40 bytes), even if the actual payload is only few bytes</a:t>
            </a:r>
          </a:p>
          <a:p>
            <a:endParaRPr lang="en-US" sz="2800" dirty="0"/>
          </a:p>
          <a:p>
            <a:pPr>
              <a:buFont typeface="Wingdings"/>
              <a:buChar char="è"/>
            </a:pPr>
            <a:r>
              <a:rPr lang="en-US" sz="2800" dirty="0" smtClean="0">
                <a:sym typeface="Wingdings" panose="05000000000000000000" pitchFamily="2" charset="2"/>
              </a:rPr>
              <a:t>Direct transmission of IPv6 over LPWAN not useful </a:t>
            </a:r>
          </a:p>
          <a:p>
            <a:pPr>
              <a:buFont typeface="Wingdings"/>
              <a:buChar char="è"/>
            </a:pPr>
            <a:r>
              <a:rPr lang="en-US" sz="2800" dirty="0" smtClean="0">
                <a:sym typeface="Wingdings" panose="05000000000000000000" pitchFamily="2" charset="2"/>
              </a:rPr>
              <a:t>Header compression absolutely necessary for LPWAN</a:t>
            </a:r>
          </a:p>
          <a:p>
            <a:pPr>
              <a:buFont typeface="Wingdings"/>
              <a:buChar char="è"/>
            </a:pPr>
            <a:endParaRPr lang="en-US" sz="2800" dirty="0"/>
          </a:p>
        </p:txBody>
      </p:sp>
      <p:sp>
        <p:nvSpPr>
          <p:cNvPr id="4" name="Datumsplatzhalter 3"/>
          <p:cNvSpPr>
            <a:spLocks noGrp="1"/>
          </p:cNvSpPr>
          <p:nvPr>
            <p:ph type="dt" sz="half" idx="10"/>
          </p:nvPr>
        </p:nvSpPr>
        <p:spPr/>
        <p:txBody>
          <a:bodyPr/>
          <a:lstStyle/>
          <a:p>
            <a:pPr>
              <a:defRPr/>
            </a:pPr>
            <a:r>
              <a:rPr lang="en-US" altLang="en-US" dirty="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3</a:t>
            </a:fld>
            <a:endParaRPr lang="en-US" altLang="en-US"/>
          </a:p>
        </p:txBody>
      </p:sp>
    </p:spTree>
    <p:extLst>
      <p:ext uri="{BB962C8B-B14F-4D97-AF65-F5344CB8AC3E}">
        <p14:creationId xmlns:p14="http://schemas.microsoft.com/office/powerpoint/2010/main" val="3057280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What is Special about SCHC</a:t>
            </a:r>
            <a:endParaRPr lang="en-US" dirty="0"/>
          </a:p>
        </p:txBody>
      </p:sp>
      <p:sp>
        <p:nvSpPr>
          <p:cNvPr id="3" name="Inhaltsplatzhalter 2"/>
          <p:cNvSpPr>
            <a:spLocks noGrp="1"/>
          </p:cNvSpPr>
          <p:nvPr>
            <p:ph idx="1"/>
          </p:nvPr>
        </p:nvSpPr>
        <p:spPr/>
        <p:txBody>
          <a:bodyPr/>
          <a:lstStyle/>
          <a:p>
            <a:r>
              <a:rPr lang="en-US" sz="2800" dirty="0" smtClean="0"/>
              <a:t>“Classical” IP header compression schemes “learn” the compression scheme</a:t>
            </a:r>
          </a:p>
          <a:p>
            <a:pPr lvl="1"/>
            <a:r>
              <a:rPr lang="en-US" sz="2400" dirty="0" smtClean="0"/>
              <a:t>Full IP header is transmitted once, afterwards only the delta is transmitted</a:t>
            </a:r>
          </a:p>
          <a:p>
            <a:pPr>
              <a:buFont typeface="Wingdings"/>
              <a:buChar char="è"/>
            </a:pPr>
            <a:r>
              <a:rPr lang="en-US" sz="2800" dirty="0" smtClean="0">
                <a:sym typeface="Wingdings" panose="05000000000000000000" pitchFamily="2" charset="2"/>
              </a:rPr>
              <a:t>Not useful for LPWAN, as overhead is still very significant and “learning” the compression may require multiple L2 packets</a:t>
            </a:r>
          </a:p>
          <a:p>
            <a:pPr>
              <a:buFont typeface="Wingdings"/>
              <a:buChar char="è"/>
            </a:pPr>
            <a:r>
              <a:rPr lang="en-US" sz="2800" dirty="0" smtClean="0">
                <a:sym typeface="Wingdings" panose="05000000000000000000" pitchFamily="2" charset="2"/>
              </a:rPr>
              <a:t>SCHC relies on static compression tables and does not learn during operation</a:t>
            </a:r>
          </a:p>
          <a:p>
            <a:pPr>
              <a:buFont typeface="Wingdings"/>
              <a:buChar char="è"/>
            </a:pPr>
            <a:endParaRPr lang="en-US" sz="2800" dirty="0" smtClean="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4</a:t>
            </a:fld>
            <a:endParaRPr lang="en-US" altLang="en-US"/>
          </a:p>
        </p:txBody>
      </p:sp>
    </p:spTree>
    <p:extLst>
      <p:ext uri="{BB962C8B-B14F-4D97-AF65-F5344CB8AC3E}">
        <p14:creationId xmlns:p14="http://schemas.microsoft.com/office/powerpoint/2010/main" val="1943738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IETF Revision</a:t>
            </a:r>
            <a:endParaRPr lang="en-US" dirty="0"/>
          </a:p>
        </p:txBody>
      </p:sp>
      <p:sp>
        <p:nvSpPr>
          <p:cNvPr id="3" name="Inhaltsplatzhalter 2"/>
          <p:cNvSpPr>
            <a:spLocks noGrp="1"/>
          </p:cNvSpPr>
          <p:nvPr>
            <p:ph idx="1"/>
          </p:nvPr>
        </p:nvSpPr>
        <p:spPr/>
        <p:txBody>
          <a:bodyPr/>
          <a:lstStyle/>
          <a:p>
            <a:r>
              <a:rPr lang="en-US" sz="2400" dirty="0"/>
              <a:t>Latest revision of SCHC is available on the IETF website</a:t>
            </a:r>
            <a:br>
              <a:rPr lang="en-US" sz="2400" dirty="0"/>
            </a:br>
            <a:r>
              <a:rPr lang="en-US" sz="2400" dirty="0">
                <a:hlinkClick r:id="rId2"/>
              </a:rPr>
              <a:t>https://datatracker.ietf.org/doc/draft-ietf-lpwan-ipv6-static-context-hc/</a:t>
            </a:r>
            <a:endParaRPr lang="en-US" sz="2400" dirty="0"/>
          </a:p>
          <a:p>
            <a:endParaRPr lang="en-US" sz="2400" dirty="0" smtClean="0"/>
          </a:p>
          <a:p>
            <a:r>
              <a:rPr lang="en-US" sz="2400" dirty="0" smtClean="0"/>
              <a:t>The document just defines the general framework and leaves many degrees of freedom</a:t>
            </a:r>
          </a:p>
          <a:p>
            <a:r>
              <a:rPr lang="en-US" sz="2400" dirty="0" smtClean="0"/>
              <a:t>Details have to be defined for each standard (e.g. 802.15.4) in implementation specific documents</a:t>
            </a:r>
          </a:p>
          <a:p>
            <a:r>
              <a:rPr lang="en-US" sz="2400" dirty="0" smtClean="0"/>
              <a:t>Just very draft documents exist for other systems (e.g. LoRa)</a:t>
            </a:r>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5</a:t>
            </a:fld>
            <a:endParaRPr lang="en-US" altLang="en-US"/>
          </a:p>
        </p:txBody>
      </p:sp>
    </p:spTree>
    <p:extLst>
      <p:ext uri="{BB962C8B-B14F-4D97-AF65-F5344CB8AC3E}">
        <p14:creationId xmlns:p14="http://schemas.microsoft.com/office/powerpoint/2010/main" val="587845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Potential Work Related to TG 802.15.4w</a:t>
            </a:r>
            <a:endParaRPr lang="en-US" dirty="0"/>
          </a:p>
        </p:txBody>
      </p:sp>
      <p:sp>
        <p:nvSpPr>
          <p:cNvPr id="3" name="Inhaltsplatzhalter 2"/>
          <p:cNvSpPr>
            <a:spLocks noGrp="1"/>
          </p:cNvSpPr>
          <p:nvPr>
            <p:ph idx="1"/>
          </p:nvPr>
        </p:nvSpPr>
        <p:spPr/>
        <p:txBody>
          <a:bodyPr/>
          <a:lstStyle/>
          <a:p>
            <a:r>
              <a:rPr lang="en-US" sz="2800" dirty="0" smtClean="0"/>
              <a:t>SCHC or similar schemes are required to achieve IPv6 connectivity for 802.15.4w</a:t>
            </a:r>
          </a:p>
          <a:p>
            <a:endParaRPr lang="en-US" sz="2800" dirty="0" smtClean="0"/>
          </a:p>
          <a:p>
            <a:r>
              <a:rPr lang="en-US" sz="2800" dirty="0" smtClean="0"/>
              <a:t>The IETF document only defines the framework, but not the actual implementation</a:t>
            </a:r>
          </a:p>
          <a:p>
            <a:endParaRPr lang="en-US" sz="2800" dirty="0"/>
          </a:p>
          <a:p>
            <a:pPr marL="0" indent="0">
              <a:buNone/>
            </a:pPr>
            <a:r>
              <a:rPr lang="en-US" sz="2800" dirty="0" smtClean="0">
                <a:sym typeface="Wingdings" panose="05000000000000000000" pitchFamily="2" charset="2"/>
              </a:rPr>
              <a:t>Definition of implementation specific aspects of SCHC should be targeted in 802.15.4w</a:t>
            </a:r>
          </a:p>
          <a:p>
            <a:pPr marL="0" indent="0">
              <a:buNone/>
            </a:pPr>
            <a:endParaRPr lang="en-US" sz="28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6</a:t>
            </a:fld>
            <a:endParaRPr lang="en-US" altLang="en-US"/>
          </a:p>
        </p:txBody>
      </p:sp>
    </p:spTree>
    <p:extLst>
      <p:ext uri="{BB962C8B-B14F-4D97-AF65-F5344CB8AC3E}">
        <p14:creationId xmlns:p14="http://schemas.microsoft.com/office/powerpoint/2010/main" val="3582825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TG 802.15.4w take care of the 802.15.4 implementation specific aspects of SCHC?</a:t>
            </a:r>
          </a:p>
          <a:p>
            <a:endParaRPr lang="en-US" dirty="0"/>
          </a:p>
          <a:p>
            <a:r>
              <a:rPr lang="en-US" dirty="0" smtClean="0"/>
              <a:t>Y/N/A</a:t>
            </a:r>
          </a:p>
          <a:p>
            <a:endParaRPr lang="en-US" dirty="0"/>
          </a:p>
          <a:p>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7</a:t>
            </a:fld>
            <a:endParaRPr lang="en-US" altLang="en-US"/>
          </a:p>
        </p:txBody>
      </p:sp>
    </p:spTree>
    <p:extLst>
      <p:ext uri="{BB962C8B-B14F-4D97-AF65-F5344CB8AC3E}">
        <p14:creationId xmlns:p14="http://schemas.microsoft.com/office/powerpoint/2010/main" val="4431451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What is Configurable</a:t>
            </a:r>
            <a:endParaRPr lang="en-US" dirty="0"/>
          </a:p>
        </p:txBody>
      </p:sp>
      <p:sp>
        <p:nvSpPr>
          <p:cNvPr id="3" name="Inhaltsplatzhalter 2"/>
          <p:cNvSpPr>
            <a:spLocks noGrp="1"/>
          </p:cNvSpPr>
          <p:nvPr>
            <p:ph idx="1"/>
          </p:nvPr>
        </p:nvSpPr>
        <p:spPr/>
        <p:txBody>
          <a:bodyPr/>
          <a:lstStyle/>
          <a:p>
            <a:r>
              <a:rPr lang="en-US" sz="2400" dirty="0" smtClean="0"/>
              <a:t>Number of different rules</a:t>
            </a:r>
          </a:p>
          <a:p>
            <a:r>
              <a:rPr lang="en-US" sz="2400" dirty="0" smtClean="0"/>
              <a:t>Mapping of L2 and IPv6 addresses</a:t>
            </a:r>
          </a:p>
          <a:p>
            <a:r>
              <a:rPr lang="en-US" sz="2400" dirty="0" smtClean="0"/>
              <a:t>Fragmentation</a:t>
            </a:r>
          </a:p>
          <a:p>
            <a:r>
              <a:rPr lang="en-US" sz="2400" dirty="0" smtClean="0"/>
              <a:t>Acknowledgement modes (ACK-0, ACK-1, ACK-2)</a:t>
            </a:r>
            <a:endParaRPr lang="en-US" sz="2400" dirty="0"/>
          </a:p>
          <a:p>
            <a:r>
              <a:rPr lang="en-US" sz="2400" dirty="0"/>
              <a:t>DTAG (number of parallel packets</a:t>
            </a:r>
            <a:r>
              <a:rPr lang="en-US" sz="2400" dirty="0" smtClean="0"/>
              <a:t>)</a:t>
            </a:r>
          </a:p>
          <a:p>
            <a:r>
              <a:rPr lang="en-US" sz="2400" dirty="0"/>
              <a:t>Retransmission and inactivity timers</a:t>
            </a:r>
          </a:p>
          <a:p>
            <a:r>
              <a:rPr lang="en-US" sz="2400" dirty="0" smtClean="0"/>
              <a:t>Number of MAX_ACK_REQUESTS</a:t>
            </a:r>
            <a:endParaRPr lang="en-US" sz="2400" dirty="0"/>
          </a:p>
          <a:p>
            <a:endParaRPr lang="en-US" sz="2400" dirty="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8</a:t>
            </a:fld>
            <a:endParaRPr lang="en-US" altLang="en-US"/>
          </a:p>
        </p:txBody>
      </p:sp>
    </p:spTree>
    <p:extLst>
      <p:ext uri="{BB962C8B-B14F-4D97-AF65-F5344CB8AC3E}">
        <p14:creationId xmlns:p14="http://schemas.microsoft.com/office/powerpoint/2010/main" val="3837649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Mapping of L2 and IPv6 </a:t>
            </a:r>
            <a:r>
              <a:rPr lang="en-US" dirty="0" smtClean="0"/>
              <a:t>Addresses</a:t>
            </a:r>
            <a:endParaRPr lang="en-US" dirty="0"/>
          </a:p>
        </p:txBody>
      </p:sp>
      <p:sp>
        <p:nvSpPr>
          <p:cNvPr id="3" name="Inhaltsplatzhalter 2"/>
          <p:cNvSpPr>
            <a:spLocks noGrp="1"/>
          </p:cNvSpPr>
          <p:nvPr>
            <p:ph idx="1"/>
          </p:nvPr>
        </p:nvSpPr>
        <p:spPr/>
        <p:txBody>
          <a:bodyPr/>
          <a:lstStyle/>
          <a:p>
            <a:r>
              <a:rPr lang="en-US" dirty="0" smtClean="0"/>
              <a:t>Do we want to define the mapping of L2 and IPv6 addresses?</a:t>
            </a:r>
          </a:p>
          <a:p>
            <a:r>
              <a:rPr lang="en-US" dirty="0" smtClean="0"/>
              <a:t>Or should this definition be done by the network operator?</a:t>
            </a:r>
            <a:endParaRPr lang="en-US" dirty="0"/>
          </a:p>
        </p:txBody>
      </p:sp>
      <p:sp>
        <p:nvSpPr>
          <p:cNvPr id="4" name="Datumsplatzhalter 3"/>
          <p:cNvSpPr>
            <a:spLocks noGrp="1"/>
          </p:cNvSpPr>
          <p:nvPr>
            <p:ph type="dt" sz="half" idx="10"/>
          </p:nvPr>
        </p:nvSpPr>
        <p:spPr/>
        <p:txBody>
          <a:bodyPr/>
          <a:lstStyle/>
          <a:p>
            <a:pPr>
              <a:defRPr/>
            </a:pPr>
            <a:r>
              <a:rPr lang="en-US" altLang="en-US"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9</a:t>
            </a:fld>
            <a:endParaRPr lang="en-US" altLang="en-US"/>
          </a:p>
        </p:txBody>
      </p:sp>
    </p:spTree>
    <p:extLst>
      <p:ext uri="{BB962C8B-B14F-4D97-AF65-F5344CB8AC3E}">
        <p14:creationId xmlns:p14="http://schemas.microsoft.com/office/powerpoint/2010/main" val="2455509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610</Words>
  <Application>Microsoft Office PowerPoint</Application>
  <PresentationFormat>Bildschirmpräsentation (4:3)</PresentationFormat>
  <Paragraphs>124</Paragraphs>
  <Slides>16</Slides>
  <Notes>0</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IEEE-P802_15_Rbt</vt:lpstr>
      <vt:lpstr>PowerPoint-Präsentation</vt:lpstr>
      <vt:lpstr>Static Context Header Compression (SCHC)</vt:lpstr>
      <vt:lpstr>Motivation for SCHC</vt:lpstr>
      <vt:lpstr>What is Special about SCHC</vt:lpstr>
      <vt:lpstr>Latest IETF Revision</vt:lpstr>
      <vt:lpstr>Potential Work Related to TG 802.15.4w</vt:lpstr>
      <vt:lpstr>Straw Poll</vt:lpstr>
      <vt:lpstr>What is Configurable</vt:lpstr>
      <vt:lpstr>Mapping of L2 and IPv6 Addresses</vt:lpstr>
      <vt:lpstr>Number of Rules</vt:lpstr>
      <vt:lpstr>Fragmentation</vt:lpstr>
      <vt:lpstr>Acknowledgement Mode</vt:lpstr>
      <vt:lpstr>DTAG</vt:lpstr>
      <vt:lpstr>Timers and Max. Retries</vt:lpstr>
      <vt:lpstr>Possible Next Steps</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47</cp:revision>
  <cp:lastPrinted>1998-02-10T13:28:06Z</cp:lastPrinted>
  <dcterms:created xsi:type="dcterms:W3CDTF">2018-05-06T14:22:49Z</dcterms:created>
  <dcterms:modified xsi:type="dcterms:W3CDTF">2018-05-08T09:28:55Z</dcterms:modified>
</cp:coreProperties>
</file>