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9A1"/>
    <a:srgbClr val="B1C8CE"/>
    <a:srgbClr val="F8F456"/>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2709" autoAdjust="0"/>
    <p:restoredTop sz="96159" autoAdjust="0"/>
  </p:normalViewPr>
  <p:slideViewPr>
    <p:cSldViewPr>
      <p:cViewPr varScale="1">
        <p:scale>
          <a:sx n="91" d="100"/>
          <a:sy n="91" d="100"/>
        </p:scale>
        <p:origin x="915" y="5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5/8/2018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5/8/2018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5/8/2018</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2018</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15-18-0225-00-0vat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5/8/2018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5/8/2018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a:t>
            </a:r>
            <a:r>
              <a:rPr lang="en-US" sz="1400" b="1" baseline="0" dirty="0" smtClean="0">
                <a:latin typeface="Times New Roman" pitchFamily="18" charset="0"/>
                <a:cs typeface="Times New Roman" pitchFamily="18" charset="0"/>
              </a:rPr>
              <a:t> </a:t>
            </a:r>
            <a:r>
              <a:rPr lang="en-US" sz="1400" b="1" dirty="0" smtClean="0">
                <a:latin typeface="Times New Roman" pitchFamily="18" charset="0"/>
                <a:cs typeface="Times New Roman" pitchFamily="18" charset="0"/>
              </a:rPr>
              <a:t>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15-18-0225-00-0vat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5/8/2018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5/8/2018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5/8/2018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5/8/2018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5/8/2018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5/8/2018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5/8/2018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5/8/2018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8" Type="http://schemas.microsoft.com/office/2007/relationships/hdphoto" Target="../media/hdphoto2.wdp"/><Relationship Id="rId3" Type="http://schemas.openxmlformats.org/officeDocument/2006/relationships/image" Target="../media/image3.png"/><Relationship Id="rId7"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5.jpeg"/><Relationship Id="rId11" Type="http://schemas.microsoft.com/office/2007/relationships/hdphoto" Target="../media/hdphoto3.wdp"/><Relationship Id="rId5" Type="http://schemas.microsoft.com/office/2007/relationships/hdphoto" Target="../media/hdphoto1.wdp"/><Relationship Id="rId10" Type="http://schemas.openxmlformats.org/officeDocument/2006/relationships/image" Target="../media/image8.png"/><Relationship Id="rId4" Type="http://schemas.openxmlformats.org/officeDocument/2006/relationships/image" Target="../media/image4.png"/><Relationship Id="rId9" Type="http://schemas.openxmlformats.org/officeDocument/2006/relationships/image" Target="../media/image7.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5847755"/>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a:t>
            </a:r>
            <a:r>
              <a:rPr lang="en-IN" altLang="ko-KR" sz="1600" dirty="0">
                <a:latin typeface="Times New Roman" panose="02020603050405020304" pitchFamily="18" charset="0"/>
                <a:ea typeface="굴림" panose="020B0600000101010101" pitchFamily="50" charset="-127"/>
                <a:cs typeface="Times New Roman" panose="02020603050405020304" pitchFamily="18" charset="0"/>
              </a:rPr>
              <a:t>Transparent HUD Vehicle Windows linked with OCC </a:t>
            </a:r>
            <a:r>
              <a:rPr lang="en-IN" altLang="ko-KR" sz="1600" dirty="0" smtClean="0">
                <a:latin typeface="Times New Roman" panose="02020603050405020304" pitchFamily="18" charset="0"/>
                <a:ea typeface="굴림" panose="020B0600000101010101" pitchFamily="50" charset="-127"/>
                <a:cs typeface="Times New Roman" panose="02020603050405020304" pitchFamily="18" charset="0"/>
              </a:rPr>
              <a:t>information</a:t>
            </a: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May 2018</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a:t>
            </a:r>
            <a:r>
              <a:rPr lang="en-US" sz="1600" dirty="0" smtClean="0">
                <a:latin typeface="Times New Roman" pitchFamily="18" charset="0"/>
                <a:cs typeface="Times New Roman" pitchFamily="18" charset="0"/>
              </a:rPr>
              <a:t>Cha (</a:t>
            </a:r>
            <a:r>
              <a:rPr lang="en-US" sz="1600" dirty="0">
                <a:latin typeface="Times New Roman" pitchFamily="18" charset="0"/>
                <a:cs typeface="Times New Roman" pitchFamily="18" charset="0"/>
              </a:rPr>
              <a:t>SNUST), </a:t>
            </a:r>
            <a:r>
              <a:rPr lang="en-US" sz="1600" dirty="0" err="1">
                <a:latin typeface="Times New Roman" pitchFamily="18" charset="0"/>
                <a:cs typeface="Times New Roman" pitchFamily="18" charset="0"/>
              </a:rPr>
              <a:t>Jinyong</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Choi (</a:t>
            </a:r>
            <a:r>
              <a:rPr lang="en-US" sz="1600" dirty="0" err="1">
                <a:latin typeface="Times New Roman" pitchFamily="18" charset="0"/>
                <a:cs typeface="Times New Roman" pitchFamily="18" charset="0"/>
              </a:rPr>
              <a:t>Shinhan</a:t>
            </a:r>
            <a:r>
              <a:rPr lang="en-US" sz="1600" dirty="0">
                <a:latin typeface="Times New Roman" pitchFamily="18" charset="0"/>
                <a:cs typeface="Times New Roman" pitchFamily="18" charset="0"/>
              </a:rPr>
              <a:t> Bank), </a:t>
            </a:r>
            <a:r>
              <a:rPr lang="en-US" sz="1600" dirty="0" err="1">
                <a:latin typeface="Times New Roman" pitchFamily="18" charset="0"/>
                <a:cs typeface="Times New Roman" pitchFamily="18" charset="0"/>
              </a:rPr>
              <a:t>Jonghyeok</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Lee (</a:t>
            </a:r>
            <a:r>
              <a:rPr lang="en-US" sz="1600" dirty="0">
                <a:latin typeface="Times New Roman" pitchFamily="18" charset="0"/>
                <a:cs typeface="Times New Roman" pitchFamily="18" charset="0"/>
              </a:rPr>
              <a:t>SNUST), </a:t>
            </a:r>
            <a:r>
              <a:rPr lang="en-US" sz="1600" dirty="0" err="1">
                <a:latin typeface="Times New Roman" pitchFamily="18" charset="0"/>
                <a:cs typeface="Times New Roman" pitchFamily="18" charset="0"/>
              </a:rPr>
              <a:t>Hyoungkyu</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Song (</a:t>
            </a:r>
            <a:r>
              <a:rPr lang="en-US" sz="1600" dirty="0" err="1">
                <a:latin typeface="Times New Roman" pitchFamily="18" charset="0"/>
                <a:cs typeface="Times New Roman" pitchFamily="18" charset="0"/>
              </a:rPr>
              <a:t>Sejong</a:t>
            </a:r>
            <a:r>
              <a:rPr lang="en-US" sz="1600" dirty="0">
                <a:latin typeface="Times New Roman" pitchFamily="18" charset="0"/>
                <a:cs typeface="Times New Roman" pitchFamily="18" charset="0"/>
              </a:rPr>
              <a:t> Univ.), </a:t>
            </a:r>
            <a:r>
              <a:rPr lang="en-US" sz="1600" dirty="0" err="1">
                <a:latin typeface="Times New Roman" pitchFamily="18" charset="0"/>
                <a:cs typeface="Times New Roman" pitchFamily="18" charset="0"/>
              </a:rPr>
              <a:t>Younkwan</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Kim (</a:t>
            </a:r>
            <a:r>
              <a:rPr lang="en-US" sz="1600" dirty="0">
                <a:latin typeface="Times New Roman" pitchFamily="18" charset="0"/>
                <a:cs typeface="Times New Roman" pitchFamily="18" charset="0"/>
              </a:rPr>
              <a:t>The Catholic University of Korea), Hyeongho </a:t>
            </a:r>
            <a:r>
              <a:rPr lang="en-US" sz="1600" dirty="0" smtClean="0">
                <a:latin typeface="Times New Roman" pitchFamily="18" charset="0"/>
                <a:cs typeface="Times New Roman" pitchFamily="18" charset="0"/>
              </a:rPr>
              <a:t>Lee (</a:t>
            </a:r>
            <a:r>
              <a:rPr lang="en-US" sz="1600" dirty="0">
                <a:latin typeface="Times New Roman" pitchFamily="18" charset="0"/>
                <a:cs typeface="Times New Roman" pitchFamily="18" charset="0"/>
              </a:rPr>
              <a:t>Korea Univ.), Vinayagam </a:t>
            </a:r>
            <a:r>
              <a:rPr lang="en-US" sz="1600" dirty="0" smtClean="0">
                <a:latin typeface="Times New Roman" pitchFamily="18" charset="0"/>
                <a:cs typeface="Times New Roman" pitchFamily="18" charset="0"/>
              </a:rPr>
              <a:t>Mariappan (</a:t>
            </a:r>
            <a:r>
              <a:rPr lang="en-US" sz="1600" dirty="0">
                <a:latin typeface="Times New Roman" pitchFamily="18" charset="0"/>
                <a:cs typeface="Times New Roman" pitchFamily="18" charset="0"/>
              </a:rPr>
              <a:t>SNUST)</a:t>
            </a:r>
            <a:endParaRPr lang="en-US" sz="1600" dirty="0" smtClean="0">
              <a:solidFill>
                <a:srgbClr val="0000FF"/>
              </a:solidFill>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chajs@seoultech.ac.kr </a:t>
            </a: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a:t>
            </a:r>
            <a:r>
              <a:rPr lang="en-US" altLang="ko-KR" sz="1600" dirty="0" smtClean="0">
                <a:latin typeface="Times New Roman" pitchFamily="18" charset="0"/>
                <a:cs typeface="Times New Roman" pitchFamily="18" charset="0"/>
              </a:rPr>
              <a:t>V2I optical camera communication (OCC) Link </a:t>
            </a:r>
            <a:r>
              <a:rPr lang="en-US" altLang="ko-KR" sz="1600" dirty="0">
                <a:latin typeface="Times New Roman" pitchFamily="18" charset="0"/>
                <a:cs typeface="Times New Roman" pitchFamily="18" charset="0"/>
              </a:rPr>
              <a:t>design consideration </a:t>
            </a:r>
            <a:r>
              <a:rPr lang="en-US" altLang="ko-KR" sz="1600" dirty="0" smtClean="0">
                <a:latin typeface="Times New Roman" pitchFamily="18" charset="0"/>
                <a:cs typeface="Times New Roman" pitchFamily="18" charset="0"/>
              </a:rPr>
              <a:t>to use vehicle HUD windows for </a:t>
            </a:r>
            <a:r>
              <a:rPr lang="en-US" altLang="ko-KR" sz="1600" dirty="0">
                <a:latin typeface="Times New Roman" pitchFamily="18" charset="0"/>
                <a:cs typeface="Times New Roman" pitchFamily="18" charset="0"/>
              </a:rPr>
              <a:t>VAT. The </a:t>
            </a:r>
            <a:r>
              <a:rPr lang="en-US" altLang="ko-KR" sz="1600" dirty="0" smtClean="0">
                <a:latin typeface="Times New Roman" pitchFamily="18" charset="0"/>
                <a:cs typeface="Times New Roman" pitchFamily="18" charset="0"/>
              </a:rPr>
              <a:t>proposed vehicle transparent windows based optical camera communication (OCC) for vehicles pathway observation services. This VAT  </a:t>
            </a:r>
            <a:r>
              <a:rPr lang="en-US" altLang="ko-KR" sz="1600" dirty="0">
                <a:latin typeface="Times New Roman" pitchFamily="18" charset="0"/>
                <a:cs typeface="Times New Roman" pitchFamily="18" charset="0"/>
              </a:rPr>
              <a:t>to operate on the application services like ITS, ADAS, </a:t>
            </a:r>
            <a:r>
              <a:rPr lang="en-US" altLang="ko-KR" sz="1600" dirty="0" smtClean="0">
                <a:latin typeface="Times New Roman" pitchFamily="18" charset="0"/>
                <a:cs typeface="Times New Roman" pitchFamily="18" charset="0"/>
              </a:rPr>
              <a:t>etc. </a:t>
            </a:r>
            <a:r>
              <a:rPr lang="en-US" altLang="ko-KR" sz="1600" dirty="0">
                <a:latin typeface="Times New Roman" pitchFamily="18" charset="0"/>
                <a:cs typeface="Times New Roman" pitchFamily="18" charset="0"/>
              </a:rPr>
              <a:t>on road condition, Bio-Plant / Manufacturing Industry Safety AIDS using </a:t>
            </a:r>
            <a:r>
              <a:rPr lang="en-US" altLang="ko-KR" sz="1600" dirty="0" smtClean="0">
                <a:latin typeface="Times New Roman" pitchFamily="18" charset="0"/>
                <a:cs typeface="Times New Roman" pitchFamily="18" charset="0"/>
              </a:rPr>
              <a:t>Sign boards / Lighting </a:t>
            </a:r>
            <a:r>
              <a:rPr lang="en-US" altLang="ko-KR" sz="1600" dirty="0">
                <a:latin typeface="Times New Roman" pitchFamily="18" charset="0"/>
                <a:cs typeface="Times New Roman" pitchFamily="18" charset="0"/>
              </a:rPr>
              <a:t>/ Display based infrastructure. </a:t>
            </a:r>
            <a:r>
              <a:rPr lang="en-US" altLang="ko-KR" sz="1600" dirty="0" smtClean="0">
                <a:latin typeface="Times New Roman" pitchFamily="18" charset="0"/>
                <a:cs typeface="Times New Roman" pitchFamily="18" charset="0"/>
              </a:rPr>
              <a:t>Also </a:t>
            </a:r>
            <a:r>
              <a:rPr lang="en-US" altLang="ko-KR" sz="1600" dirty="0">
                <a:latin typeface="Times New Roman" pitchFamily="18" charset="0"/>
                <a:cs typeface="Times New Roman" pitchFamily="18" charset="0"/>
              </a:rPr>
              <a:t>this can be used for </a:t>
            </a:r>
            <a:r>
              <a:rPr lang="en-US" altLang="ko-KR" sz="1600" dirty="0" err="1">
                <a:latin typeface="Times New Roman" pitchFamily="18" charset="0"/>
                <a:cs typeface="Times New Roman" pitchFamily="18" charset="0"/>
              </a:rPr>
              <a:t>IoT</a:t>
            </a:r>
            <a:r>
              <a:rPr lang="en-US" altLang="ko-KR" sz="1600" dirty="0">
                <a:latin typeface="Times New Roman" pitchFamily="18" charset="0"/>
                <a:cs typeface="Times New Roman" pitchFamily="18" charset="0"/>
              </a:rPr>
              <a:t>/</a:t>
            </a:r>
            <a:r>
              <a:rPr lang="en-US" altLang="ko-KR" sz="1600" dirty="0" err="1">
                <a:latin typeface="Times New Roman" pitchFamily="18" charset="0"/>
                <a:cs typeface="Times New Roman" pitchFamily="18" charset="0"/>
              </a:rPr>
              <a:t>IoL</a:t>
            </a:r>
            <a:r>
              <a:rPr lang="en-US" altLang="ko-KR" sz="1600" dirty="0">
                <a:latin typeface="Times New Roman" pitchFamily="18" charset="0"/>
                <a:cs typeface="Times New Roman" pitchFamily="18" charset="0"/>
              </a:rPr>
              <a:t>, LEDIT, Digital Signage with Advertisement Information etc</a:t>
            </a:r>
            <a:r>
              <a:rPr lang="en-US" altLang="ko-KR" sz="1600" dirty="0" smtClean="0">
                <a:latin typeface="Times New Roman" pitchFamily="18" charset="0"/>
                <a:cs typeface="Times New Roman" pitchFamily="18" charset="0"/>
              </a:rPr>
              <a:t>.</a:t>
            </a:r>
          </a:p>
          <a:p>
            <a:pPr marL="228600" algn="just">
              <a:spcBef>
                <a:spcPts val="600"/>
              </a:spcBef>
              <a:spcAft>
                <a:spcPts val="600"/>
              </a:spcAft>
            </a:pPr>
            <a:r>
              <a:rPr lang="en-US" sz="1600" b="1" dirty="0" smtClean="0">
                <a:latin typeface="Times New Roman" pitchFamily="18" charset="0"/>
                <a:cs typeface="Times New Roman" pitchFamily="18" charset="0"/>
              </a:rPr>
              <a:t>Purpose</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a:t>
            </a:r>
            <a:r>
              <a:rPr lang="en-US" sz="1600" dirty="0" smtClean="0">
                <a:latin typeface="Times New Roman" pitchFamily="18" charset="0"/>
                <a:cs typeface="Times New Roman" pitchFamily="18" charset="0"/>
              </a:rPr>
              <a:t>provided concept </a:t>
            </a:r>
            <a:r>
              <a:rPr lang="en-US" sz="1600" dirty="0">
                <a:latin typeface="Times New Roman" pitchFamily="18" charset="0"/>
                <a:cs typeface="Times New Roman" pitchFamily="18" charset="0"/>
              </a:rPr>
              <a:t>models of </a:t>
            </a:r>
            <a:r>
              <a:rPr lang="en-US" sz="1600" dirty="0" smtClean="0">
                <a:latin typeface="Times New Roman" pitchFamily="18" charset="0"/>
                <a:cs typeface="Times New Roman" pitchFamily="18" charset="0"/>
              </a:rPr>
              <a:t> vehicle transparent window based OCC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153400" cy="20050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Vehicle Pathway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Observation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Services</a:t>
            </a: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Vehicle Transparent HUD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Windows based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OCC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Solution</a:t>
            </a:r>
          </a:p>
          <a:p>
            <a:pPr algn="l">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67733" y="685800"/>
            <a:ext cx="89916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IN" altLang="ko-KR" sz="3200" b="1" dirty="0"/>
              <a:t>Needs for Vehicle Pathway Observation Services</a:t>
            </a:r>
            <a:endParaRPr lang="en-US" altLang="ko-KR" sz="3200" b="1" dirty="0">
              <a:solidFill>
                <a:srgbClr val="FF0000"/>
              </a:solidFill>
            </a:endParaRPr>
          </a:p>
        </p:txBody>
      </p:sp>
      <p:sp>
        <p:nvSpPr>
          <p:cNvPr id="10" name="Content Placeholder 2"/>
          <p:cNvSpPr txBox="1">
            <a:spLocks/>
          </p:cNvSpPr>
          <p:nvPr/>
        </p:nvSpPr>
        <p:spPr>
          <a:xfrm>
            <a:off x="4800600" y="1524000"/>
            <a:ext cx="4188791" cy="4572000"/>
          </a:xfrm>
          <a:prstGeom prst="rect">
            <a:avLst/>
          </a:prstGeom>
        </p:spPr>
        <p:txBody>
          <a:bodyPr vert="horz" lIns="91440" tIns="45720" rIns="91440" bIns="45720" rtlCol="0">
            <a:normAutofit fontScale="77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8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Waterway always subject to change natural calamities </a:t>
            </a:r>
          </a:p>
          <a:p>
            <a:pPr marL="628650" lvl="1" indent="-171450" algn="just">
              <a:lnSpc>
                <a:spcPct val="150000"/>
              </a:lnSpc>
              <a:buFont typeface="Times New Roman" panose="02020603050405020304" pitchFamily="18" charset="0"/>
              <a:buChar char="˗"/>
            </a:pP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Waterway subject sudden water flow variation</a:t>
            </a:r>
          </a:p>
          <a:p>
            <a:pPr marL="628650" lvl="1" indent="-171450" algn="just">
              <a:lnSpc>
                <a:spcPct val="150000"/>
              </a:lnSpc>
              <a:buFont typeface="Times New Roman" panose="02020603050405020304" pitchFamily="18" charset="0"/>
              <a:buChar char="˗"/>
            </a:pP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Water Vehicle malfunctions subject to water taxi accidents and impacts human health &amp; life</a:t>
            </a:r>
          </a:p>
          <a:p>
            <a:pPr marL="628650" lvl="1" indent="-171450" algn="just">
              <a:lnSpc>
                <a:spcPct val="150000"/>
              </a:lnSpc>
              <a:buFont typeface="Times New Roman" panose="02020603050405020304" pitchFamily="18" charset="0"/>
              <a:buChar char="˗"/>
            </a:pP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infrastructure is </a:t>
            </a: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increasing</a:t>
            </a:r>
          </a:p>
          <a:p>
            <a:pPr marL="628650" lvl="1" indent="-171450" algn="just">
              <a:lnSpc>
                <a:spcPct val="150000"/>
              </a:lnSpc>
              <a:buFont typeface="Times New Roman" panose="02020603050405020304" pitchFamily="18" charset="0"/>
              <a:buChar char="˗"/>
            </a:pP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 </a:t>
            </a: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technology to be used to select the number of users and </a:t>
            </a: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destination</a:t>
            </a:r>
          </a:p>
          <a:p>
            <a:pPr marL="628650" lvl="1" indent="-171450" algn="just">
              <a:lnSpc>
                <a:spcPct val="150000"/>
              </a:lnSpc>
              <a:buFont typeface="Times New Roman" panose="02020603050405020304" pitchFamily="18" charset="0"/>
              <a:buChar char="˗"/>
            </a:pP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Helps to prevent the waterway accidents</a:t>
            </a:r>
          </a:p>
          <a:p>
            <a:pPr marL="285750" indent="-285750" algn="just">
              <a:lnSpc>
                <a:spcPct val="150000"/>
              </a:lnSpc>
              <a:buFont typeface="Arial" panose="020B0604020202020204" pitchFamily="34" charset="0"/>
              <a:buChar char="•"/>
            </a:pPr>
            <a:r>
              <a:rPr lang="en-US" altLang="ko-KR" sz="18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Idea</a:t>
            </a:r>
          </a:p>
          <a:p>
            <a:pPr marL="628650" lvl="1" indent="-171450" algn="just">
              <a:lnSpc>
                <a:spcPct val="150000"/>
              </a:lnSpc>
              <a:buFont typeface="Times New Roman" panose="02020603050405020304" pitchFamily="18" charset="0"/>
              <a:buChar char="˗"/>
            </a:pP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 the water vehicle window as a communication medium to interact with waterway infrastructure </a:t>
            </a:r>
          </a:p>
          <a:p>
            <a:pPr marL="628650" lvl="1" indent="-171450" algn="just">
              <a:lnSpc>
                <a:spcPct val="150000"/>
              </a:lnSpc>
              <a:buFont typeface="Times New Roman" panose="02020603050405020304" pitchFamily="18" charset="0"/>
              <a:buChar char="˗"/>
            </a:pP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Utilize the Waterway Monitoring CCTV Infrastructure to observe the waterway condition from water taxi</a:t>
            </a:r>
          </a:p>
          <a:p>
            <a:pPr marL="628650" lvl="1" indent="-171450" algn="just">
              <a:lnSpc>
                <a:spcPct val="150000"/>
              </a:lnSpc>
              <a:buFont typeface="Times New Roman" panose="02020603050405020304" pitchFamily="18" charset="0"/>
              <a:buChar char="˗"/>
            </a:pP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Enhance the waterway observation services to avoid waterway accidents</a:t>
            </a:r>
            <a:endPar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12" name="TextBox 53"/>
          <p:cNvSpPr txBox="1">
            <a:spLocks noChangeArrowheads="1"/>
          </p:cNvSpPr>
          <p:nvPr/>
        </p:nvSpPr>
        <p:spPr bwMode="auto">
          <a:xfrm>
            <a:off x="1544874" y="5334000"/>
            <a:ext cx="206686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smtClean="0">
                <a:cs typeface="Times New Roman" panose="02020603050405020304" pitchFamily="18" charset="0"/>
              </a:rPr>
              <a:t>Water Vehicle Usage  </a:t>
            </a:r>
            <a:r>
              <a:rPr kumimoji="0" lang="en-US" altLang="ko-KR" sz="1000" b="1" dirty="0" smtClean="0">
                <a:cs typeface="Times New Roman" panose="02020603050405020304" pitchFamily="18" charset="0"/>
              </a:rPr>
              <a:t>&gt;</a:t>
            </a:r>
          </a:p>
        </p:txBody>
      </p:sp>
      <p:sp>
        <p:nvSpPr>
          <p:cNvPr id="27" name="TextBox 26"/>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grpSp>
        <p:nvGrpSpPr>
          <p:cNvPr id="4" name="그룹 3"/>
          <p:cNvGrpSpPr/>
          <p:nvPr/>
        </p:nvGrpSpPr>
        <p:grpSpPr>
          <a:xfrm>
            <a:off x="604579" y="1828801"/>
            <a:ext cx="3947453" cy="3428999"/>
            <a:chOff x="604579" y="1828801"/>
            <a:chExt cx="3947453" cy="3428999"/>
          </a:xfrm>
        </p:grpSpPr>
        <p:pic>
          <p:nvPicPr>
            <p:cNvPr id="1026" name="Picture 2" descr="ììíìì ëí ì´ë¯¸ì§ ê²ìê²°ê³¼"/>
            <p:cNvPicPr>
              <a:picLocks noChangeAspect="1" noChangeArrowheads="1"/>
            </p:cNvPicPr>
            <p:nvPr/>
          </p:nvPicPr>
          <p:blipFill rotWithShape="1">
            <a:blip r:embed="rId3">
              <a:extLst>
                <a:ext uri="{28A0092B-C50C-407E-A947-70E740481C1C}">
                  <a14:useLocalDpi xmlns:a14="http://schemas.microsoft.com/office/drawing/2010/main" val="0"/>
                </a:ext>
              </a:extLst>
            </a:blip>
            <a:srcRect l="1771" t="727" r="1429" b="2473"/>
            <a:stretch/>
          </p:blipFill>
          <p:spPr bwMode="auto">
            <a:xfrm>
              <a:off x="604579" y="1828801"/>
              <a:ext cx="3947452" cy="1717796"/>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ììíì í´ë¦½ìí¸ì ëí ì´ë¯¸ì§ ê²ìê²°ê³¼"/>
            <p:cNvPicPr>
              <a:picLocks noChangeAspect="1" noChangeArrowheads="1"/>
            </p:cNvPicPr>
            <p:nvPr/>
          </p:nvPicPr>
          <p:blipFill rotWithShape="1">
            <a:blip r:embed="rId4">
              <a:extLst>
                <a:ext uri="{28A0092B-C50C-407E-A947-70E740481C1C}">
                  <a14:useLocalDpi xmlns:a14="http://schemas.microsoft.com/office/drawing/2010/main" val="0"/>
                </a:ext>
              </a:extLst>
            </a:blip>
            <a:srcRect t="13691" b="10119"/>
            <a:stretch/>
          </p:blipFill>
          <p:spPr bwMode="auto">
            <a:xfrm>
              <a:off x="604580" y="3546597"/>
              <a:ext cx="3947452" cy="1711203"/>
            </a:xfrm>
            <a:prstGeom prst="rect">
              <a:avLst/>
            </a:prstGeom>
            <a:noFill/>
            <a:extLst>
              <a:ext uri="{909E8E84-426E-40DD-AFC4-6F175D3DCCD1}">
                <a14:hiddenFill xmlns:a14="http://schemas.microsoft.com/office/drawing/2010/main">
                  <a:solidFill>
                    <a:srgbClr val="FFFFFF"/>
                  </a:solidFill>
                </a14:hiddenFill>
              </a:ext>
            </a:extLst>
          </p:spPr>
        </p:pic>
      </p:grpSp>
      <p:sp>
        <p:nvSpPr>
          <p:cNvPr id="11" name="TextBox 2"/>
          <p:cNvSpPr txBox="1"/>
          <p:nvPr/>
        </p:nvSpPr>
        <p:spPr>
          <a:xfrm>
            <a:off x="4101249" y="5241666"/>
            <a:ext cx="546945" cy="215444"/>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b="1" dirty="0" smtClean="0"/>
              <a:t>GOOGLE</a:t>
            </a:r>
            <a:endParaRPr lang="en-US" sz="800" b="1" dirty="0"/>
          </a:p>
        </p:txBody>
      </p:sp>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816773"/>
            <a:ext cx="9144000"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endParaRPr lang="en-IN" altLang="ko-KR" sz="3000" b="1" dirty="0"/>
          </a:p>
          <a:p>
            <a:pPr>
              <a:tabLst>
                <a:tab pos="2417763" algn="l"/>
              </a:tabLst>
            </a:pPr>
            <a:r>
              <a:rPr lang="en-IN" altLang="ko-KR" sz="3000" b="1" dirty="0"/>
              <a:t>Vehicle Transparent HUD Windows based OCC Solution</a:t>
            </a:r>
            <a:endParaRPr lang="en-US" altLang="ko-KR" sz="3000" b="1" dirty="0"/>
          </a:p>
        </p:txBody>
      </p:sp>
      <p:sp>
        <p:nvSpPr>
          <p:cNvPr id="41" name="Content Placeholder 2"/>
          <p:cNvSpPr txBox="1">
            <a:spLocks/>
          </p:cNvSpPr>
          <p:nvPr/>
        </p:nvSpPr>
        <p:spPr>
          <a:xfrm>
            <a:off x="5234543" y="2018083"/>
            <a:ext cx="3487366" cy="3316703"/>
          </a:xfrm>
          <a:prstGeom prst="rect">
            <a:avLst/>
          </a:prstGeom>
        </p:spPr>
        <p:txBody>
          <a:bodyPr vert="horz" lIns="91440" tIns="45720" rIns="91440" bIns="45720" rtlCol="0">
            <a:normAutofit fontScale="62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Vehicle Transparent HUD Windows </a:t>
            </a:r>
            <a:r>
              <a:rPr lang="en-US" altLang="ko-KR" sz="20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based </a:t>
            </a:r>
            <a:r>
              <a:rPr lang="en-US" altLang="ko-KR" sz="2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OCC Link </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Water Vehicle Transparent HUD Window</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Waterway Mentoring CCTV Camera’s CMOS Image Sensor</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 </a:t>
            </a: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QR-Code, Color Code, VTASC, SS2DC</a:t>
            </a:r>
            <a:endPar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endPar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a:t>
            </a:r>
            <a:r>
              <a:rPr lang="en-US" altLang="ko-KR" sz="1900" dirty="0" err="1"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LoS</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(Line of Sight)</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t>
            </a: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ailab</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le Distance : 5m ~ 50m</a:t>
            </a:r>
          </a:p>
        </p:txBody>
      </p:sp>
      <p:sp>
        <p:nvSpPr>
          <p:cNvPr id="43" name="TextBox 53"/>
          <p:cNvSpPr txBox="1">
            <a:spLocks noChangeArrowheads="1"/>
          </p:cNvSpPr>
          <p:nvPr/>
        </p:nvSpPr>
        <p:spPr bwMode="auto">
          <a:xfrm>
            <a:off x="620284" y="5180320"/>
            <a:ext cx="405964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smtClean="0">
                <a:cs typeface="Times New Roman" panose="02020603050405020304" pitchFamily="18" charset="0"/>
              </a:rPr>
              <a:t>Water Vehicle Transparent HUD Windows </a:t>
            </a:r>
            <a:r>
              <a:rPr lang="en-US" altLang="ko-KR" sz="1000" b="1" dirty="0">
                <a:cs typeface="Times New Roman" panose="02020603050405020304" pitchFamily="18" charset="0"/>
              </a:rPr>
              <a:t>based </a:t>
            </a:r>
            <a:r>
              <a:rPr lang="en-US" altLang="ko-KR" sz="1000" b="1" dirty="0" smtClean="0">
                <a:cs typeface="Times New Roman" panose="02020603050405020304" pitchFamily="18" charset="0"/>
              </a:rPr>
              <a:t>OCC Link &gt;</a:t>
            </a:r>
            <a:endParaRPr kumimoji="0" lang="en-US" altLang="ko-KR" sz="1000" b="1" dirty="0" smtClean="0">
              <a:cs typeface="Times New Roman" panose="02020603050405020304" pitchFamily="18" charset="0"/>
            </a:endParaRPr>
          </a:p>
        </p:txBody>
      </p:sp>
      <p:sp>
        <p:nvSpPr>
          <p:cNvPr id="53" name="직사각형 52"/>
          <p:cNvSpPr/>
          <p:nvPr/>
        </p:nvSpPr>
        <p:spPr>
          <a:xfrm>
            <a:off x="4955209" y="5551617"/>
            <a:ext cx="3925921" cy="646331"/>
          </a:xfrm>
          <a:prstGeom prst="rect">
            <a:avLst/>
          </a:prstGeom>
        </p:spPr>
        <p:txBody>
          <a:bodyPr wrap="square">
            <a:spAutoFit/>
          </a:bodyPr>
          <a:lstStyle/>
          <a:p>
            <a:pPr algn="just"/>
            <a:r>
              <a:rPr lang="en-US" altLang="ko-KR" sz="1200" b="1" dirty="0" smtClean="0">
                <a:latin typeface="Times New Roman" panose="02020603050405020304" pitchFamily="18" charset="0"/>
                <a:ea typeface="굴림" panose="020B0600000101010101" pitchFamily="50" charset="-127"/>
                <a:cs typeface="Times New Roman" panose="02020603050405020304" pitchFamily="18" charset="0"/>
              </a:rPr>
              <a:t>※Gets waterway informations like Waterway flow speed , water depth</a:t>
            </a:r>
            <a:r>
              <a:rPr lang="en-US" altLang="ko-KR" sz="1200" b="1" dirty="0">
                <a:latin typeface="Times New Roman" panose="02020603050405020304" pitchFamily="18" charset="0"/>
                <a:ea typeface="굴림" panose="020B0600000101010101" pitchFamily="50" charset="-127"/>
                <a:cs typeface="Times New Roman" panose="02020603050405020304" pitchFamily="18" charset="0"/>
              </a:rPr>
              <a:t>, Water Taxi </a:t>
            </a:r>
            <a:r>
              <a:rPr lang="en-US" altLang="ko-KR" sz="1200" b="1" dirty="0" smtClean="0">
                <a:latin typeface="Times New Roman" panose="02020603050405020304" pitchFamily="18" charset="0"/>
                <a:ea typeface="굴림" panose="020B0600000101010101" pitchFamily="50" charset="-127"/>
                <a:cs typeface="Times New Roman" panose="02020603050405020304" pitchFamily="18" charset="0"/>
              </a:rPr>
              <a:t>Type, Water Taxi Speed, No of Passengers in Taxi, Source and Destination point, etc. </a:t>
            </a:r>
            <a:endParaRPr lang="ko-KR" altLang="en-US" sz="1200" b="1" dirty="0"/>
          </a:p>
        </p:txBody>
      </p:sp>
      <p:sp>
        <p:nvSpPr>
          <p:cNvPr id="55" name="TextBox 54"/>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grpSp>
        <p:nvGrpSpPr>
          <p:cNvPr id="8" name="그룹 7"/>
          <p:cNvGrpSpPr/>
          <p:nvPr/>
        </p:nvGrpSpPr>
        <p:grpSpPr>
          <a:xfrm>
            <a:off x="620285" y="2623271"/>
            <a:ext cx="4294093" cy="2353328"/>
            <a:chOff x="582707" y="2459355"/>
            <a:chExt cx="4294093" cy="2353328"/>
          </a:xfrm>
        </p:grpSpPr>
        <p:pic>
          <p:nvPicPr>
            <p:cNvPr id="2056" name="Picture 8" descr="ê´ë ¨ ì´ë¯¸ì§"/>
            <p:cNvPicPr>
              <a:picLocks noChangeAspect="1" noChangeArrowheads="1"/>
            </p:cNvPicPr>
            <p:nvPr/>
          </p:nvPicPr>
          <p:blipFill rotWithShape="1">
            <a:blip r:embed="rId3">
              <a:extLst>
                <a:ext uri="{28A0092B-C50C-407E-A947-70E740481C1C}">
                  <a14:useLocalDpi xmlns:a14="http://schemas.microsoft.com/office/drawing/2010/main" val="0"/>
                </a:ext>
              </a:extLst>
            </a:blip>
            <a:srcRect l="20574" r="11101" b="6715"/>
            <a:stretch/>
          </p:blipFill>
          <p:spPr bwMode="auto">
            <a:xfrm>
              <a:off x="914400" y="2459355"/>
              <a:ext cx="3962400" cy="2106328"/>
            </a:xfrm>
            <a:prstGeom prst="rect">
              <a:avLst/>
            </a:prstGeom>
            <a:noFill/>
            <a:extLst>
              <a:ext uri="{909E8E84-426E-40DD-AFC4-6F175D3DCCD1}">
                <a14:hiddenFill xmlns:a14="http://schemas.microsoft.com/office/drawing/2010/main">
                  <a:solidFill>
                    <a:srgbClr val="FFFFFF"/>
                  </a:solidFill>
                </a14:hiddenFill>
              </a:ext>
            </a:extLst>
          </p:spPr>
        </p:pic>
        <p:grpSp>
          <p:nvGrpSpPr>
            <p:cNvPr id="3" name="그룹 2"/>
            <p:cNvGrpSpPr/>
            <p:nvPr/>
          </p:nvGrpSpPr>
          <p:grpSpPr>
            <a:xfrm>
              <a:off x="582707" y="4167488"/>
              <a:ext cx="1419425" cy="645195"/>
              <a:chOff x="685800" y="4164189"/>
              <a:chExt cx="1419425" cy="645195"/>
            </a:xfrm>
          </p:grpSpPr>
          <p:pic>
            <p:nvPicPr>
              <p:cNvPr id="14" name="Picture 6" descr="ê´ë ¨ ì´ë¯¸ì§"/>
              <p:cNvPicPr>
                <a:picLocks noChangeAspect="1" noChangeArrowheads="1"/>
              </p:cNvPicPr>
              <p:nvPr/>
            </p:nvPicPr>
            <p:blipFill>
              <a:blip r:embed="rId4" cstate="print">
                <a:extLst>
                  <a:ext uri="{BEBA8EAE-BF5A-486C-A8C5-ECC9F3942E4B}">
                    <a14:imgProps xmlns:a14="http://schemas.microsoft.com/office/drawing/2010/main">
                      <a14:imgLayer r:embed="rId5">
                        <a14:imgEffect>
                          <a14:backgroundRemoval t="0" b="100000" l="0" r="100000">
                            <a14:backgroundMark x1="54830" y1="96875" x2="72727" y2="99375"/>
                            <a14:backgroundMark x1="79830" y1="96250" x2="63920" y2="99375"/>
                            <a14:backgroundMark x1="79545" y1="94375" x2="69602" y2="99375"/>
                            <a14:backgroundMark x1="85795" y1="88125" x2="59659" y2="98125"/>
                          </a14:backgroundRemoval>
                        </a14:imgEffect>
                      </a14:imgLayer>
                    </a14:imgProps>
                  </a:ext>
                  <a:ext uri="{28A0092B-C50C-407E-A947-70E740481C1C}">
                    <a14:useLocalDpi xmlns:a14="http://schemas.microsoft.com/office/drawing/2010/main" val="0"/>
                  </a:ext>
                </a:extLst>
              </a:blip>
              <a:srcRect/>
              <a:stretch>
                <a:fillRect/>
              </a:stretch>
            </p:blipFill>
            <p:spPr bwMode="auto">
              <a:xfrm>
                <a:off x="685800" y="4164189"/>
                <a:ext cx="1419425" cy="645195"/>
              </a:xfrm>
              <a:prstGeom prst="rect">
                <a:avLst/>
              </a:prstGeom>
              <a:noFill/>
              <a:extLst>
                <a:ext uri="{909E8E84-426E-40DD-AFC4-6F175D3DCCD1}">
                  <a14:hiddenFill xmlns:a14="http://schemas.microsoft.com/office/drawing/2010/main">
                    <a:solidFill>
                      <a:srgbClr val="FFFFFF"/>
                    </a:solidFill>
                  </a14:hiddenFill>
                </a:ext>
              </a:extLst>
            </p:spPr>
          </p:pic>
          <p:grpSp>
            <p:nvGrpSpPr>
              <p:cNvPr id="16" name="그룹 15"/>
              <p:cNvGrpSpPr/>
              <p:nvPr/>
            </p:nvGrpSpPr>
            <p:grpSpPr>
              <a:xfrm>
                <a:off x="1066800" y="4164189"/>
                <a:ext cx="173685" cy="170432"/>
                <a:chOff x="3029903" y="4841573"/>
                <a:chExt cx="173685" cy="170432"/>
              </a:xfrm>
            </p:grpSpPr>
            <p:pic>
              <p:nvPicPr>
                <p:cNvPr id="17" name="그림 1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051212" y="4865832"/>
                  <a:ext cx="131068" cy="121477"/>
                </a:xfrm>
                <a:prstGeom prst="rect">
                  <a:avLst/>
                </a:prstGeom>
              </p:spPr>
            </p:pic>
            <p:grpSp>
              <p:nvGrpSpPr>
                <p:cNvPr id="18" name="그룹 17"/>
                <p:cNvGrpSpPr/>
                <p:nvPr/>
              </p:nvGrpSpPr>
              <p:grpSpPr>
                <a:xfrm>
                  <a:off x="3029903" y="4841573"/>
                  <a:ext cx="173685" cy="170432"/>
                  <a:chOff x="2981324" y="4774975"/>
                  <a:chExt cx="372307" cy="365335"/>
                </a:xfrm>
                <a:solidFill>
                  <a:srgbClr val="FF0000"/>
                </a:solidFill>
              </p:grpSpPr>
              <p:sp>
                <p:nvSpPr>
                  <p:cNvPr id="19" name="1/2 액자 18"/>
                  <p:cNvSpPr/>
                  <p:nvPr/>
                </p:nvSpPr>
                <p:spPr>
                  <a:xfrm>
                    <a:off x="2981324" y="4774975"/>
                    <a:ext cx="142876" cy="151595"/>
                  </a:xfrm>
                  <a:prstGeom prst="halfFrame">
                    <a:avLst>
                      <a:gd name="adj1" fmla="val 16666"/>
                      <a:gd name="adj2" fmla="val 15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20" name="1/2 액자 19"/>
                  <p:cNvSpPr/>
                  <p:nvPr/>
                </p:nvSpPr>
                <p:spPr>
                  <a:xfrm flipH="1">
                    <a:off x="3209924" y="4774975"/>
                    <a:ext cx="142876" cy="151595"/>
                  </a:xfrm>
                  <a:prstGeom prst="halfFrame">
                    <a:avLst>
                      <a:gd name="adj1" fmla="val 16666"/>
                      <a:gd name="adj2" fmla="val 15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grpSp>
                <p:nvGrpSpPr>
                  <p:cNvPr id="21" name="그룹 20"/>
                  <p:cNvGrpSpPr/>
                  <p:nvPr/>
                </p:nvGrpSpPr>
                <p:grpSpPr>
                  <a:xfrm flipV="1">
                    <a:off x="2982155" y="4988715"/>
                    <a:ext cx="371476" cy="151595"/>
                    <a:chOff x="2979774" y="5021987"/>
                    <a:chExt cx="371476" cy="151595"/>
                  </a:xfrm>
                  <a:grpFill/>
                </p:grpSpPr>
                <p:sp>
                  <p:nvSpPr>
                    <p:cNvPr id="22" name="1/2 액자 21"/>
                    <p:cNvSpPr/>
                    <p:nvPr/>
                  </p:nvSpPr>
                  <p:spPr>
                    <a:xfrm>
                      <a:off x="2979774" y="5021987"/>
                      <a:ext cx="142876" cy="151595"/>
                    </a:xfrm>
                    <a:prstGeom prst="halfFrame">
                      <a:avLst>
                        <a:gd name="adj1" fmla="val 16666"/>
                        <a:gd name="adj2" fmla="val 15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23" name="1/2 액자 22"/>
                    <p:cNvSpPr/>
                    <p:nvPr/>
                  </p:nvSpPr>
                  <p:spPr>
                    <a:xfrm flipH="1">
                      <a:off x="3208374" y="5021987"/>
                      <a:ext cx="142876" cy="151595"/>
                    </a:xfrm>
                    <a:prstGeom prst="halfFrame">
                      <a:avLst>
                        <a:gd name="adj1" fmla="val 16666"/>
                        <a:gd name="adj2" fmla="val 15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grpSp>
            </p:grpSp>
          </p:grpSp>
        </p:grpSp>
        <p:grpSp>
          <p:nvGrpSpPr>
            <p:cNvPr id="7" name="그룹 6"/>
            <p:cNvGrpSpPr/>
            <p:nvPr/>
          </p:nvGrpSpPr>
          <p:grpSpPr>
            <a:xfrm>
              <a:off x="618334" y="3671390"/>
              <a:ext cx="2998970" cy="765043"/>
              <a:chOff x="618334" y="3671390"/>
              <a:chExt cx="2998970" cy="765043"/>
            </a:xfrm>
          </p:grpSpPr>
          <p:sp>
            <p:nvSpPr>
              <p:cNvPr id="29" name="이등변 삼각형 28"/>
              <p:cNvSpPr/>
              <p:nvPr/>
            </p:nvSpPr>
            <p:spPr>
              <a:xfrm rot="4636584">
                <a:off x="1859046" y="2563564"/>
                <a:ext cx="517545" cy="2998970"/>
              </a:xfrm>
              <a:prstGeom prst="triangle">
                <a:avLst/>
              </a:prstGeom>
              <a:gradFill>
                <a:gsLst>
                  <a:gs pos="0">
                    <a:srgbClr val="FFFF00"/>
                  </a:gs>
                  <a:gs pos="100000">
                    <a:schemeClr val="accent1">
                      <a:lumMod val="5000"/>
                      <a:lumOff val="95000"/>
                      <a:alpha val="22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nvGrpSpPr>
              <p:cNvPr id="30" name="그룹 29"/>
              <p:cNvGrpSpPr/>
              <p:nvPr/>
            </p:nvGrpSpPr>
            <p:grpSpPr>
              <a:xfrm rot="19123325">
                <a:off x="1519323" y="3671390"/>
                <a:ext cx="1499307" cy="765043"/>
                <a:chOff x="1231278" y="3218525"/>
                <a:chExt cx="1363005" cy="765043"/>
              </a:xfrm>
            </p:grpSpPr>
            <p:cxnSp>
              <p:nvCxnSpPr>
                <p:cNvPr id="31" name="직선 화살표 연결선 30"/>
                <p:cNvCxnSpPr/>
                <p:nvPr/>
              </p:nvCxnSpPr>
              <p:spPr>
                <a:xfrm>
                  <a:off x="1329597" y="3232304"/>
                  <a:ext cx="1264686" cy="751264"/>
                </a:xfrm>
                <a:prstGeom prst="straightConnector1">
                  <a:avLst/>
                </a:prstGeom>
                <a:ln w="9525">
                  <a:solidFill>
                    <a:schemeClr val="tx1">
                      <a:lumMod val="50000"/>
                      <a:lumOff val="50000"/>
                    </a:schemeClr>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32" name="직선 화살표 연결선 31"/>
                <p:cNvCxnSpPr/>
                <p:nvPr/>
              </p:nvCxnSpPr>
              <p:spPr>
                <a:xfrm>
                  <a:off x="1231278" y="3218525"/>
                  <a:ext cx="1264686" cy="751264"/>
                </a:xfrm>
                <a:prstGeom prst="straightConnector1">
                  <a:avLst/>
                </a:prstGeom>
                <a:ln w="9525">
                  <a:solidFill>
                    <a:schemeClr val="tx1">
                      <a:lumMod val="50000"/>
                      <a:lumOff val="50000"/>
                    </a:schemeClr>
                  </a:solidFill>
                  <a:prstDash val="lgDash"/>
                  <a:tailEnd type="none"/>
                </a:ln>
              </p:spPr>
              <p:style>
                <a:lnRef idx="1">
                  <a:schemeClr val="accent1"/>
                </a:lnRef>
                <a:fillRef idx="0">
                  <a:schemeClr val="accent1"/>
                </a:fillRef>
                <a:effectRef idx="0">
                  <a:schemeClr val="accent1"/>
                </a:effectRef>
                <a:fontRef idx="minor">
                  <a:schemeClr val="tx1"/>
                </a:fontRef>
              </p:style>
            </p:cxnSp>
          </p:grpSp>
        </p:grpSp>
        <p:sp>
          <p:nvSpPr>
            <p:cNvPr id="35" name="TextBox 53"/>
            <p:cNvSpPr txBox="1">
              <a:spLocks noChangeArrowheads="1"/>
            </p:cNvSpPr>
            <p:nvPr/>
          </p:nvSpPr>
          <p:spPr bwMode="auto">
            <a:xfrm>
              <a:off x="2881789" y="3916578"/>
              <a:ext cx="586573"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just" latinLnBrk="1">
                <a:buNone/>
              </a:pPr>
              <a:r>
                <a:rPr kumimoji="0" lang="en-US" altLang="ko-KR" sz="900" b="1" dirty="0" smtClean="0">
                  <a:cs typeface="Times New Roman" panose="02020603050405020304" pitchFamily="18" charset="0"/>
                </a:rPr>
                <a:t>Camera</a:t>
              </a:r>
            </a:p>
          </p:txBody>
        </p:sp>
        <p:pic>
          <p:nvPicPr>
            <p:cNvPr id="37" name="Picture 2" descr="Pillar camera 3d에 대한 이미지 검색결과"/>
            <p:cNvPicPr>
              <a:picLocks noChangeAspect="1" noChangeArrowheads="1"/>
            </p:cNvPicPr>
            <p:nvPr/>
          </p:nvPicPr>
          <p:blipFill rotWithShape="1">
            <a:blip r:embed="rId7" cstate="print">
              <a:clrChange>
                <a:clrFrom>
                  <a:srgbClr val="FFFFFF"/>
                </a:clrFrom>
                <a:clrTo>
                  <a:srgbClr val="FFFFFF">
                    <a:alpha val="0"/>
                  </a:srgbClr>
                </a:clrTo>
              </a:clrChange>
              <a:extLst>
                <a:ext uri="{BEBA8EAE-BF5A-486C-A8C5-ECC9F3942E4B}">
                  <a14:imgProps xmlns:a14="http://schemas.microsoft.com/office/drawing/2010/main">
                    <a14:imgLayer r:embed="rId8">
                      <a14:imgEffect>
                        <a14:backgroundRemoval t="7380" b="41328" l="3417" r="32574">
                          <a14:foregroundMark x1="16173" y1="12915" x2="24374" y2="19188"/>
                          <a14:foregroundMark x1="30979" y1="22878" x2="10706" y2="11070"/>
                          <a14:backgroundMark x1="5467" y1="35055" x2="14123" y2="33579"/>
                          <a14:backgroundMark x1="14806" y1="32841" x2="16856" y2="36162"/>
                        </a14:backgroundRemoval>
                      </a14:imgEffect>
                    </a14:imgLayer>
                  </a14:imgProps>
                </a:ext>
                <a:ext uri="{28A0092B-C50C-407E-A947-70E740481C1C}">
                  <a14:useLocalDpi xmlns:a14="http://schemas.microsoft.com/office/drawing/2010/main" val="0"/>
                </a:ext>
              </a:extLst>
            </a:blip>
            <a:srcRect t="6815" r="63751" b="54693"/>
            <a:stretch/>
          </p:blipFill>
          <p:spPr bwMode="auto">
            <a:xfrm flipH="1">
              <a:off x="3205813" y="3639201"/>
              <a:ext cx="476113" cy="310928"/>
            </a:xfrm>
            <a:prstGeom prst="rect">
              <a:avLst/>
            </a:prstGeom>
            <a:noFill/>
            <a:extLst>
              <a:ext uri="{909E8E84-426E-40DD-AFC4-6F175D3DCCD1}">
                <a14:hiddenFill xmlns:a14="http://schemas.microsoft.com/office/drawing/2010/main">
                  <a:solidFill>
                    <a:srgbClr val="FFFFFF"/>
                  </a:solidFill>
                </a14:hiddenFill>
              </a:ext>
            </a:extLst>
          </p:spPr>
        </p:pic>
      </p:grpSp>
      <p:sp>
        <p:nvSpPr>
          <p:cNvPr id="10" name="모서리가 둥근 직사각형 9"/>
          <p:cNvSpPr/>
          <p:nvPr/>
        </p:nvSpPr>
        <p:spPr>
          <a:xfrm>
            <a:off x="304800" y="2914650"/>
            <a:ext cx="990600" cy="550555"/>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1" name="이등변 삼각형 10"/>
          <p:cNvSpPr/>
          <p:nvPr/>
        </p:nvSpPr>
        <p:spPr>
          <a:xfrm rot="10800000">
            <a:off x="401632" y="3464629"/>
            <a:ext cx="2134081" cy="817339"/>
          </a:xfrm>
          <a:prstGeom prst="triangle">
            <a:avLst>
              <a:gd name="adj" fmla="val 65280"/>
            </a:avLst>
          </a:prstGeom>
          <a:gradFill>
            <a:gsLst>
              <a:gs pos="0">
                <a:schemeClr val="accent1">
                  <a:lumMod val="5000"/>
                  <a:lumOff val="95000"/>
                  <a:alpha val="0"/>
                </a:schemeClr>
              </a:gs>
              <a:gs pos="100000">
                <a:srgbClr val="00206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2050" name="Picture 2" descr="ì¬ëë¤ ì¼ë¬ì¤í¸ì ëí ì´ë¯¸ì§ ê²ìê²°ê³¼"/>
          <p:cNvPicPr>
            <a:picLocks noChangeAspect="1" noChangeArrowheads="1"/>
          </p:cNvPicPr>
          <p:nvPr/>
        </p:nvPicPr>
        <p:blipFill rotWithShape="1">
          <a:blip r:embed="rId9">
            <a:extLst>
              <a:ext uri="{28A0092B-C50C-407E-A947-70E740481C1C}">
                <a14:useLocalDpi xmlns:a14="http://schemas.microsoft.com/office/drawing/2010/main" val="0"/>
              </a:ext>
            </a:extLst>
          </a:blip>
          <a:srcRect t="49008" r="69074" b="24590"/>
          <a:stretch/>
        </p:blipFill>
        <p:spPr bwMode="auto">
          <a:xfrm>
            <a:off x="385835" y="2982526"/>
            <a:ext cx="468899" cy="433663"/>
          </a:xfrm>
          <a:prstGeom prst="rect">
            <a:avLst/>
          </a:prstGeom>
          <a:noFill/>
          <a:extLst>
            <a:ext uri="{909E8E84-426E-40DD-AFC4-6F175D3DCCD1}">
              <a14:hiddenFill xmlns:a14="http://schemas.microsoft.com/office/drawing/2010/main">
                <a:solidFill>
                  <a:srgbClr val="FFFFFF"/>
                </a:solidFill>
              </a14:hiddenFill>
            </a:ext>
          </a:extLst>
        </p:spPr>
      </p:pic>
      <p:sp>
        <p:nvSpPr>
          <p:cNvPr id="33" name="TextBox 53"/>
          <p:cNvSpPr txBox="1">
            <a:spLocks noChangeArrowheads="1"/>
          </p:cNvSpPr>
          <p:nvPr/>
        </p:nvSpPr>
        <p:spPr bwMode="auto">
          <a:xfrm>
            <a:off x="821200" y="3089429"/>
            <a:ext cx="43972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lang="en-US" altLang="ko-KR" sz="1000" b="1" dirty="0" smtClean="0">
                <a:cs typeface="Times New Roman" panose="02020603050405020304" pitchFamily="18" charset="0"/>
              </a:rPr>
              <a:t>User</a:t>
            </a:r>
            <a:endParaRPr kumimoji="0" lang="en-US" altLang="ko-KR" sz="1000" b="1" dirty="0" smtClean="0">
              <a:cs typeface="Times New Roman" panose="02020603050405020304" pitchFamily="18" charset="0"/>
            </a:endParaRPr>
          </a:p>
        </p:txBody>
      </p:sp>
      <p:grpSp>
        <p:nvGrpSpPr>
          <p:cNvPr id="2" name="그룹 1"/>
          <p:cNvGrpSpPr/>
          <p:nvPr/>
        </p:nvGrpSpPr>
        <p:grpSpPr>
          <a:xfrm>
            <a:off x="1361138" y="2914650"/>
            <a:ext cx="1252234" cy="550555"/>
            <a:chOff x="1361138" y="2914650"/>
            <a:chExt cx="1252234" cy="550555"/>
          </a:xfrm>
        </p:grpSpPr>
        <p:sp>
          <p:nvSpPr>
            <p:cNvPr id="40" name="모서리가 둥근 직사각형 39"/>
            <p:cNvSpPr/>
            <p:nvPr/>
          </p:nvSpPr>
          <p:spPr>
            <a:xfrm>
              <a:off x="1361138" y="2914650"/>
              <a:ext cx="1209104" cy="550555"/>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2052" name="Picture 4" descr="ì§ë ëì°©ì§ì ëí ì´ë¯¸ì§ ê²ìê²°ê³¼"/>
            <p:cNvPicPr>
              <a:picLocks noChangeAspect="1" noChangeArrowheads="1"/>
            </p:cNvPicPr>
            <p:nvPr/>
          </p:nvPicPr>
          <p:blipFill rotWithShape="1">
            <a:blip r:embed="rId10" cstate="print">
              <a:extLst>
                <a:ext uri="{BEBA8EAE-BF5A-486C-A8C5-ECC9F3942E4B}">
                  <a14:imgProps xmlns:a14="http://schemas.microsoft.com/office/drawing/2010/main">
                    <a14:imgLayer r:embed="rId11">
                      <a14:imgEffect>
                        <a14:backgroundRemoval t="12200" b="72800" l="10000" r="90000">
                          <a14:foregroundMark x1="41059" y1="69200" x2="64118" y2="69200"/>
                          <a14:foregroundMark x1="63176" y1="15400" x2="65294" y2="14400"/>
                          <a14:foregroundMark x1="50000" y1="39600" x2="50588" y2="13800"/>
                          <a14:foregroundMark x1="61059" y1="16400" x2="67059" y2="12200"/>
                        </a14:backgroundRemoval>
                      </a14:imgEffect>
                    </a14:imgLayer>
                  </a14:imgProps>
                </a:ext>
                <a:ext uri="{28A0092B-C50C-407E-A947-70E740481C1C}">
                  <a14:useLocalDpi xmlns:a14="http://schemas.microsoft.com/office/drawing/2010/main" val="0"/>
                </a:ext>
              </a:extLst>
            </a:blip>
            <a:srcRect l="33882" t="14401" r="34118" b="26399"/>
            <a:stretch/>
          </p:blipFill>
          <p:spPr bwMode="auto">
            <a:xfrm>
              <a:off x="1420619" y="2954945"/>
              <a:ext cx="429817" cy="467742"/>
            </a:xfrm>
            <a:prstGeom prst="rect">
              <a:avLst/>
            </a:prstGeom>
            <a:noFill/>
            <a:extLst>
              <a:ext uri="{909E8E84-426E-40DD-AFC4-6F175D3DCCD1}">
                <a14:hiddenFill xmlns:a14="http://schemas.microsoft.com/office/drawing/2010/main">
                  <a:solidFill>
                    <a:srgbClr val="FFFFFF"/>
                  </a:solidFill>
                </a14:hiddenFill>
              </a:ext>
            </a:extLst>
          </p:spPr>
        </p:pic>
        <p:sp>
          <p:nvSpPr>
            <p:cNvPr id="38" name="TextBox 53"/>
            <p:cNvSpPr txBox="1">
              <a:spLocks noChangeArrowheads="1"/>
            </p:cNvSpPr>
            <p:nvPr/>
          </p:nvSpPr>
          <p:spPr bwMode="auto">
            <a:xfrm>
              <a:off x="1783678" y="3077770"/>
              <a:ext cx="82969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lang="en-US" altLang="ko-KR" sz="1000" b="1" dirty="0" smtClean="0">
                  <a:cs typeface="Times New Roman" panose="02020603050405020304" pitchFamily="18" charset="0"/>
                </a:rPr>
                <a:t>Destination</a:t>
              </a:r>
              <a:endParaRPr kumimoji="0" lang="en-US" altLang="ko-KR" sz="1000" b="1" dirty="0" smtClean="0">
                <a:cs typeface="Times New Roman" panose="02020603050405020304" pitchFamily="18" charset="0"/>
              </a:endParaRPr>
            </a:p>
          </p:txBody>
        </p:sp>
      </p:grpSp>
    </p:spTree>
    <p:extLst>
      <p:ext uri="{BB962C8B-B14F-4D97-AF65-F5344CB8AC3E}">
        <p14:creationId xmlns:p14="http://schemas.microsoft.com/office/powerpoint/2010/main" val="1155247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178459" y="1905000"/>
            <a:ext cx="8943975" cy="38862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t>
            </a:r>
            <a:r>
              <a:rPr lang="en-US" altLang="ko-KR" sz="2000" dirty="0" smtClean="0">
                <a:solidFill>
                  <a:schemeClr val="tx1"/>
                </a:solidFill>
                <a:latin typeface="Times New Roman" panose="02020603050405020304" pitchFamily="18" charset="0"/>
                <a:cs typeface="Times New Roman" panose="02020603050405020304" pitchFamily="18" charset="0"/>
              </a:rPr>
              <a:t>roposed the </a:t>
            </a:r>
            <a:r>
              <a:rPr lang="en-IN" altLang="ko-KR" sz="2000" dirty="0">
                <a:solidFill>
                  <a:schemeClr val="tx1"/>
                </a:solidFill>
                <a:latin typeface="Times New Roman" panose="02020603050405020304" pitchFamily="18" charset="0"/>
                <a:cs typeface="Times New Roman" panose="02020603050405020304" pitchFamily="18" charset="0"/>
              </a:rPr>
              <a:t>Transparent HUD Vehicle Windows linked with OCC information</a:t>
            </a:r>
            <a:r>
              <a:rPr lang="en-US" altLang="ko-KR" sz="2000" dirty="0">
                <a:solidFill>
                  <a:schemeClr val="tx1"/>
                </a:solidFill>
                <a:latin typeface="Times New Roman" panose="02020603050405020304" pitchFamily="18" charset="0"/>
                <a:cs typeface="Times New Roman" panose="02020603050405020304" pitchFamily="18" charset="0"/>
              </a:rPr>
              <a:t/>
            </a:r>
            <a:br>
              <a:rPr lang="en-US" altLang="ko-KR" sz="2000" dirty="0">
                <a:solidFill>
                  <a:schemeClr val="tx1"/>
                </a:solidFill>
                <a:latin typeface="Times New Roman" panose="02020603050405020304" pitchFamily="18" charset="0"/>
                <a:cs typeface="Times New Roman" panose="02020603050405020304" pitchFamily="18" charset="0"/>
              </a:rPr>
            </a:br>
            <a:endParaRPr lang="en-US" altLang="ko-KR" sz="2000" dirty="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Development on waterway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monitoring infrastructure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helps to easily build the OCC solution for enhanced </a:t>
            </a:r>
            <a:r>
              <a:rPr lang="en-US" altLang="ko-KR" sz="2000" dirty="0" smtClean="0">
                <a:solidFill>
                  <a:schemeClr val="tx1"/>
                </a:solidFill>
                <a:latin typeface="Times New Roman" panose="02020603050405020304" pitchFamily="18" charset="0"/>
                <a:cs typeface="Times New Roman" panose="02020603050405020304" pitchFamily="18" charset="0"/>
              </a:rPr>
              <a:t>waterway observation services without any additional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infrastructure </a:t>
            </a:r>
            <a:r>
              <a:rPr lang="en-US" altLang="ko-KR" sz="2000" dirty="0" smtClean="0">
                <a:solidFill>
                  <a:schemeClr val="tx1"/>
                </a:solidFill>
                <a:latin typeface="Times New Roman" panose="02020603050405020304" pitchFamily="18" charset="0"/>
                <a:cs typeface="Times New Roman" panose="02020603050405020304" pitchFamily="18" charset="0"/>
              </a:rPr>
              <a:t>installations</a:t>
            </a: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cs typeface="Times New Roman" panose="02020603050405020304" pitchFamily="18" charset="0"/>
              </a:rPr>
              <a:t>Uses the Water vehicle transparent HUD Window display and Waterway Monitoring CCTV system to enable proposed service on waterway</a:t>
            </a: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Helps to avoid water way accidents and saves human life's</a:t>
            </a: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9251</TotalTime>
  <Words>294</Words>
  <Application>Microsoft Office PowerPoint</Application>
  <PresentationFormat>On-screen Show (4:3)</PresentationFormat>
  <Paragraphs>72</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맑은 고딕</vt:lpstr>
      <vt:lpstr>Arial</vt:lpstr>
      <vt:lpstr>Calibri</vt:lpstr>
      <vt:lpstr>굴림</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378</cp:revision>
  <cp:lastPrinted>2017-05-07T15:48:38Z</cp:lastPrinted>
  <dcterms:created xsi:type="dcterms:W3CDTF">2010-05-15T17:50:32Z</dcterms:created>
  <dcterms:modified xsi:type="dcterms:W3CDTF">2018-05-08T09:04:34Z</dcterms:modified>
</cp:coreProperties>
</file>