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9A1"/>
    <a:srgbClr val="B1C8CE"/>
    <a:srgbClr val="F8F456"/>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09" autoAdjust="0"/>
    <p:restoredTop sz="96159" autoAdjust="0"/>
  </p:normalViewPr>
  <p:slideViewPr>
    <p:cSldViewPr>
      <p:cViewPr varScale="1">
        <p:scale>
          <a:sx n="100" d="100"/>
          <a:sy n="100" d="100"/>
        </p:scale>
        <p:origin x="645" y="5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850443" y="0"/>
            <a:ext cx="2945659" cy="496411"/>
          </a:xfrm>
          <a:prstGeom prst="rect">
            <a:avLst/>
          </a:prstGeom>
        </p:spPr>
        <p:txBody>
          <a:bodyPr vert="horz" lIns="93177" tIns="46589" rIns="93177" bIns="46589" rtlCol="0"/>
          <a:lstStyle>
            <a:lvl1pPr algn="r">
              <a:defRPr sz="1200"/>
            </a:lvl1pPr>
          </a:lstStyle>
          <a:p>
            <a:fld id="{0ED5AFC9-7AB8-5B40-A4AD-2D01B55EE979}" type="datetime1">
              <a:rPr lang="en-US" smtClean="0"/>
              <a:t>5/8/2018</a:t>
            </a:fld>
            <a:endParaRPr lang="en-US"/>
          </a:p>
        </p:txBody>
      </p:sp>
      <p:sp>
        <p:nvSpPr>
          <p:cNvPr id="4" name="Footer Placeholder 3"/>
          <p:cNvSpPr>
            <a:spLocks noGrp="1"/>
          </p:cNvSpPr>
          <p:nvPr>
            <p:ph type="ftr" sz="quarter" idx="2"/>
          </p:nvPr>
        </p:nvSpPr>
        <p:spPr>
          <a:xfrm>
            <a:off x="0" y="9430091"/>
            <a:ext cx="2945659" cy="496411"/>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850443" y="0"/>
            <a:ext cx="2945659" cy="496411"/>
          </a:xfrm>
          <a:prstGeom prst="rect">
            <a:avLst/>
          </a:prstGeom>
        </p:spPr>
        <p:txBody>
          <a:bodyPr vert="horz" lIns="93177" tIns="46589" rIns="93177" bIns="46589" rtlCol="0"/>
          <a:lstStyle>
            <a:lvl1pPr algn="r">
              <a:defRPr sz="1200"/>
            </a:lvl1pPr>
          </a:lstStyle>
          <a:p>
            <a:fld id="{B303C4BF-C31F-4E46-8E72-4609933140BC}" type="datetime1">
              <a:rPr lang="en-US" smtClean="0"/>
              <a:t>5/8/2018</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30091"/>
            <a:ext cx="2945659" cy="496411"/>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5/8/2018</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2018</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15-18-0224-00-0vat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5/8/2018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5/8/2018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15-18-0224-00-0vat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5/8/2018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5/8/2018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5/8/2018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5/8/2018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5/8/2018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5/8/2018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5/8/2018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5/8/2018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7" Type="http://schemas.microsoft.com/office/2007/relationships/hdphoto" Target="../media/hdphoto1.wdp"/><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jpeg"/><Relationship Id="rId7"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 Id="rId9" Type="http://schemas.microsoft.com/office/2007/relationships/hdphoto" Target="../media/hdphoto2.wdp"/></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5847755"/>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a:t>
            </a:r>
            <a:r>
              <a:rPr lang="en-IN" altLang="ko-KR" sz="1600" dirty="0">
                <a:latin typeface="Times New Roman" panose="02020603050405020304" pitchFamily="18" charset="0"/>
                <a:ea typeface="굴림" panose="020B0600000101010101" pitchFamily="50" charset="-127"/>
                <a:cs typeface="Times New Roman" panose="02020603050405020304" pitchFamily="18" charset="0"/>
              </a:rPr>
              <a:t>Transparent HUD Built-in Safety </a:t>
            </a:r>
            <a:r>
              <a:rPr lang="en-IN" altLang="ko-KR" sz="1600" dirty="0" smtClean="0">
                <a:latin typeface="Times New Roman" panose="02020603050405020304" pitchFamily="18" charset="0"/>
                <a:ea typeface="굴림" panose="020B0600000101010101" pitchFamily="50" charset="-127"/>
                <a:cs typeface="Times New Roman" panose="02020603050405020304" pitchFamily="18" charset="0"/>
              </a:rPr>
              <a:t>Equipment </a:t>
            </a:r>
            <a:r>
              <a:rPr lang="en-IN" altLang="ko-KR" sz="1600" dirty="0">
                <a:latin typeface="Times New Roman" panose="02020603050405020304" pitchFamily="18" charset="0"/>
                <a:ea typeface="굴림" panose="020B0600000101010101" pitchFamily="50" charset="-127"/>
                <a:cs typeface="Times New Roman" panose="02020603050405020304" pitchFamily="18" charset="0"/>
              </a:rPr>
              <a:t>Using Internet of Signage Network for ITS</a:t>
            </a:r>
            <a:endPar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May 2018</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Cha(SNUST), </a:t>
            </a:r>
            <a:r>
              <a:rPr lang="en-US" sz="1600" dirty="0" err="1">
                <a:latin typeface="Times New Roman" pitchFamily="18" charset="0"/>
                <a:cs typeface="Times New Roman" pitchFamily="18" charset="0"/>
              </a:rPr>
              <a:t>Jinyong</a:t>
            </a:r>
            <a:r>
              <a:rPr lang="en-US" sz="1600" dirty="0">
                <a:latin typeface="Times New Roman" pitchFamily="18" charset="0"/>
                <a:cs typeface="Times New Roman" pitchFamily="18" charset="0"/>
              </a:rPr>
              <a:t> Choi(</a:t>
            </a:r>
            <a:r>
              <a:rPr lang="en-US" sz="1600" dirty="0" err="1">
                <a:latin typeface="Times New Roman" pitchFamily="18" charset="0"/>
                <a:cs typeface="Times New Roman" pitchFamily="18" charset="0"/>
              </a:rPr>
              <a:t>Shinhan</a:t>
            </a:r>
            <a:r>
              <a:rPr lang="en-US" sz="1600" dirty="0">
                <a:latin typeface="Times New Roman" pitchFamily="18" charset="0"/>
                <a:cs typeface="Times New Roman" pitchFamily="18" charset="0"/>
              </a:rPr>
              <a:t> Bank), </a:t>
            </a:r>
            <a:r>
              <a:rPr lang="en-US" sz="1600" dirty="0" err="1">
                <a:latin typeface="Times New Roman" pitchFamily="18" charset="0"/>
                <a:cs typeface="Times New Roman" pitchFamily="18" charset="0"/>
              </a:rPr>
              <a:t>Jonghyeok</a:t>
            </a:r>
            <a:r>
              <a:rPr lang="en-US" sz="1600" dirty="0">
                <a:latin typeface="Times New Roman" pitchFamily="18" charset="0"/>
                <a:cs typeface="Times New Roman" pitchFamily="18" charset="0"/>
              </a:rPr>
              <a:t> Lee(SNUST), </a:t>
            </a:r>
            <a:r>
              <a:rPr lang="en-US" sz="1600" dirty="0" err="1">
                <a:latin typeface="Times New Roman" pitchFamily="18" charset="0"/>
                <a:cs typeface="Times New Roman" pitchFamily="18" charset="0"/>
              </a:rPr>
              <a:t>Hyoungkyu</a:t>
            </a:r>
            <a:r>
              <a:rPr lang="en-US" sz="1600" dirty="0">
                <a:latin typeface="Times New Roman" pitchFamily="18" charset="0"/>
                <a:cs typeface="Times New Roman" pitchFamily="18" charset="0"/>
              </a:rPr>
              <a:t> Song(</a:t>
            </a:r>
            <a:r>
              <a:rPr lang="en-US" sz="1600" dirty="0" err="1">
                <a:latin typeface="Times New Roman" pitchFamily="18" charset="0"/>
                <a:cs typeface="Times New Roman" pitchFamily="18" charset="0"/>
              </a:rPr>
              <a:t>Sejong</a:t>
            </a:r>
            <a:r>
              <a:rPr lang="en-US" sz="1600" dirty="0">
                <a:latin typeface="Times New Roman" pitchFamily="18" charset="0"/>
                <a:cs typeface="Times New Roman" pitchFamily="18" charset="0"/>
              </a:rPr>
              <a:t> Univ.), </a:t>
            </a:r>
            <a:r>
              <a:rPr lang="en-US" sz="1600" dirty="0" err="1">
                <a:latin typeface="Times New Roman" pitchFamily="18" charset="0"/>
                <a:cs typeface="Times New Roman" pitchFamily="18" charset="0"/>
              </a:rPr>
              <a:t>Younkwan</a:t>
            </a:r>
            <a:r>
              <a:rPr lang="en-US" sz="1600" dirty="0">
                <a:latin typeface="Times New Roman" pitchFamily="18" charset="0"/>
                <a:cs typeface="Times New Roman" pitchFamily="18" charset="0"/>
              </a:rPr>
              <a:t> Kim(The Catholic University of Korea), Hyeongho Lee(Korea Univ.), Vinayagam Mariappan(SNUST)</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chajs@seoultech.ac.kr </a:t>
            </a: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V2I </a:t>
            </a:r>
            <a:r>
              <a:rPr lang="en-US" altLang="ko-KR" sz="1600" dirty="0" smtClean="0">
                <a:latin typeface="Times New Roman" pitchFamily="18" charset="0"/>
                <a:cs typeface="Times New Roman" pitchFamily="18" charset="0"/>
              </a:rPr>
              <a:t>light communication link supported </a:t>
            </a:r>
            <a:r>
              <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rPr>
              <a:t>HUD Built-in safety equipment </a:t>
            </a:r>
            <a:r>
              <a:rPr lang="en-US" altLang="ko-KR" sz="1600" dirty="0" smtClean="0">
                <a:latin typeface="Times New Roman" pitchFamily="18" charset="0"/>
                <a:cs typeface="Times New Roman" pitchFamily="18" charset="0"/>
              </a:rPr>
              <a:t>design </a:t>
            </a:r>
            <a:r>
              <a:rPr lang="en-US" altLang="ko-KR" sz="1600" dirty="0">
                <a:latin typeface="Times New Roman" pitchFamily="18" charset="0"/>
                <a:cs typeface="Times New Roman" pitchFamily="18" charset="0"/>
              </a:rPr>
              <a:t>consideration for VAT. The </a:t>
            </a:r>
            <a:r>
              <a:rPr lang="en-US" altLang="ko-KR" sz="1600" dirty="0" smtClean="0">
                <a:latin typeface="Times New Roman" pitchFamily="18" charset="0"/>
                <a:cs typeface="Times New Roman" pitchFamily="18" charset="0"/>
              </a:rPr>
              <a:t>proposed solution used for ITS service using </a:t>
            </a:r>
            <a:r>
              <a:rPr lang="en-IN" altLang="ko-KR" sz="1600" dirty="0">
                <a:latin typeface="Times New Roman" panose="02020603050405020304" pitchFamily="18" charset="0"/>
                <a:ea typeface="굴림" panose="020B0600000101010101" pitchFamily="50" charset="-127"/>
                <a:cs typeface="Times New Roman" panose="02020603050405020304" pitchFamily="18" charset="0"/>
              </a:rPr>
              <a:t>Internet of Signage Network </a:t>
            </a:r>
            <a:r>
              <a:rPr lang="en-US" altLang="ko-KR" sz="1600" dirty="0" smtClean="0">
                <a:latin typeface="Times New Roman" pitchFamily="18" charset="0"/>
                <a:cs typeface="Times New Roman" pitchFamily="18" charset="0"/>
              </a:rPr>
              <a:t>. </a:t>
            </a:r>
            <a:r>
              <a:rPr lang="en-US" altLang="ko-KR" sz="1600" dirty="0">
                <a:latin typeface="Times New Roman" pitchFamily="18" charset="0"/>
                <a:cs typeface="Times New Roman" pitchFamily="18" charset="0"/>
              </a:rPr>
              <a:t>This VAT  solution helps to operate on the application services like ITS, ADAS, etc. on road condition safety AIDS using Lighting / Sign Boards / Signage Display based infrastructure. Also this can be used LED-ID based IoT/IoL, Digital Signage with Advertisement Information etc.</a:t>
            </a:r>
            <a:endParaRPr lang="en-US" altLang="ko-KR" sz="1600" dirty="0" smtClean="0">
              <a:latin typeface="Times New Roman" pitchFamily="18" charset="0"/>
              <a:cs typeface="Times New Roman" pitchFamily="18" charset="0"/>
            </a:endParaRPr>
          </a:p>
          <a:p>
            <a:pPr marL="228600" algn="just">
              <a:spcBef>
                <a:spcPts val="600"/>
              </a:spcBef>
              <a:spcAft>
                <a:spcPts val="600"/>
              </a:spcAft>
            </a:pPr>
            <a:r>
              <a:rPr lang="en-US" sz="1600" b="1" dirty="0" smtClean="0">
                <a:latin typeface="Times New Roman" pitchFamily="18" charset="0"/>
                <a:cs typeface="Times New Roman" pitchFamily="18" charset="0"/>
              </a:rPr>
              <a:t>Purpose</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a:t>
            </a:r>
            <a:r>
              <a:rPr lang="en-US" sz="1600" dirty="0" smtClean="0">
                <a:latin typeface="Times New Roman" pitchFamily="18" charset="0"/>
                <a:cs typeface="Times New Roman" pitchFamily="18" charset="0"/>
              </a:rPr>
              <a:t>provided concept </a:t>
            </a:r>
            <a:r>
              <a:rPr lang="en-US" sz="1600" dirty="0">
                <a:latin typeface="Times New Roman" pitchFamily="18" charset="0"/>
                <a:cs typeface="Times New Roman" pitchFamily="18" charset="0"/>
              </a:rPr>
              <a:t>models of </a:t>
            </a:r>
            <a:r>
              <a:rPr lang="en-US" sz="1600" dirty="0" smtClean="0">
                <a:latin typeface="Times New Roman" pitchFamily="18" charset="0"/>
                <a:cs typeface="Times New Roman" pitchFamily="18" charset="0"/>
              </a:rPr>
              <a:t> HUD based light communication method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153400" cy="20812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HUD Built-in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Safety Equipment</a:t>
            </a: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algn="l">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HUD based Internet </a:t>
            </a:r>
            <a:r>
              <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of Signage Network </a:t>
            </a:r>
            <a:r>
              <a:rPr lang="en-US"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ITS Service</a:t>
            </a:r>
          </a:p>
          <a:p>
            <a:pPr marL="342900" indent="-342900" algn="l">
              <a:buFont typeface="Arial" panose="020B0604020202020204" pitchFamily="34" charset="0"/>
              <a:buChar char="•"/>
              <a:tabLst>
                <a:tab pos="2417763" algn="l"/>
              </a:tabLst>
            </a:pP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endParaRPr lang="en-US" sz="2000" dirty="0">
              <a:solidFill>
                <a:schemeClr val="tx1"/>
              </a:solidFill>
            </a:endParaRP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67733" y="685800"/>
            <a:ext cx="89916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IN" altLang="ko-KR" sz="3200" b="1" dirty="0"/>
              <a:t>Needs for HUD Built-in Safety Equipment</a:t>
            </a:r>
            <a:endParaRPr lang="en-US" altLang="ko-KR" sz="3200" b="1" dirty="0"/>
          </a:p>
        </p:txBody>
      </p:sp>
      <p:sp>
        <p:nvSpPr>
          <p:cNvPr id="10" name="Content Placeholder 2"/>
          <p:cNvSpPr txBox="1">
            <a:spLocks/>
          </p:cNvSpPr>
          <p:nvPr/>
        </p:nvSpPr>
        <p:spPr>
          <a:xfrm>
            <a:off x="4557587" y="1335311"/>
            <a:ext cx="4380396" cy="4913089"/>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3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Relax and safety </a:t>
            </a:r>
            <a:r>
              <a:rPr lang="en-US" altLang="ko-KR" sz="11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motorcycle riding  with required </a:t>
            </a:r>
            <a:r>
              <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interactive driving guidance service with a </a:t>
            </a:r>
            <a:r>
              <a:rPr lang="en-US" altLang="ko-KR" sz="11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rider</a:t>
            </a:r>
            <a:endPar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1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Exact Live Onroad condition update in addition to satellite imaging to provide high precise onroad conditions</a:t>
            </a:r>
          </a:p>
          <a:p>
            <a:pPr marL="628650" lvl="1" indent="-171450" algn="just">
              <a:lnSpc>
                <a:spcPct val="150000"/>
              </a:lnSpc>
              <a:buFont typeface="Times New Roman" panose="02020603050405020304" pitchFamily="18" charset="0"/>
              <a:buChar char="˗"/>
            </a:pPr>
            <a:r>
              <a:rPr lang="en-US" altLang="ko-KR" sz="11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Smart use of head safety equipment with next-generation display technology development </a:t>
            </a:r>
            <a:r>
              <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such as </a:t>
            </a:r>
            <a:r>
              <a:rPr lang="en-US" altLang="ko-KR" sz="11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HUD for navigation and </a:t>
            </a:r>
            <a:r>
              <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automatic </a:t>
            </a:r>
            <a:r>
              <a:rPr lang="en-US" altLang="ko-KR" sz="11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safe motorcycle riding in all climate and traffic conditions.</a:t>
            </a:r>
          </a:p>
          <a:p>
            <a:pPr marL="285750" indent="-285750" algn="just">
              <a:lnSpc>
                <a:spcPct val="150000"/>
              </a:lnSpc>
              <a:buFont typeface="Arial" panose="020B0604020202020204" pitchFamily="34" charset="0"/>
              <a:buChar char="•"/>
            </a:pPr>
            <a:r>
              <a:rPr lang="en-US" altLang="ko-KR" sz="13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Concept Approach</a:t>
            </a:r>
          </a:p>
          <a:p>
            <a:pPr marL="628650" lvl="1" indent="-171450" algn="just">
              <a:lnSpc>
                <a:spcPct val="150000"/>
              </a:lnSpc>
              <a:buFont typeface="Times New Roman" panose="02020603050405020304" pitchFamily="18" charset="0"/>
              <a:buChar char="˗"/>
            </a:pPr>
            <a:r>
              <a:rPr lang="en-US" altLang="ko-KR" sz="11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Utilize the camera infrastructure installed on the road</a:t>
            </a:r>
          </a:p>
          <a:p>
            <a:pPr marL="628650" lvl="1" indent="-171450" algn="just">
              <a:lnSpc>
                <a:spcPct val="150000"/>
              </a:lnSpc>
              <a:buFont typeface="Times New Roman" panose="02020603050405020304" pitchFamily="18" charset="0"/>
              <a:buChar char="˗"/>
            </a:pPr>
            <a:r>
              <a:rPr lang="en-US" altLang="ko-KR" sz="11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next-generation display technology such as HUD  for navigation as well as light communication.</a:t>
            </a:r>
          </a:p>
          <a:p>
            <a:pPr marL="628650" lvl="1" indent="-171450" algn="just">
              <a:lnSpc>
                <a:spcPct val="150000"/>
              </a:lnSpc>
              <a:buFont typeface="Times New Roman" panose="02020603050405020304" pitchFamily="18" charset="0"/>
              <a:buChar char="˗"/>
            </a:pPr>
            <a:r>
              <a:rPr lang="en-US" altLang="ko-KR" sz="11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Camera Built-in On HUD used for light communication receiver</a:t>
            </a:r>
          </a:p>
          <a:p>
            <a:pPr marL="628650" lvl="1" indent="-171450" algn="just">
              <a:lnSpc>
                <a:spcPct val="150000"/>
              </a:lnSpc>
              <a:buFont typeface="Times New Roman" panose="02020603050405020304" pitchFamily="18" charset="0"/>
              <a:buChar char="˗"/>
            </a:pPr>
            <a:r>
              <a:rPr lang="en-US" altLang="ko-KR" sz="11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Transparent HUD used for light communication transmitter</a:t>
            </a:r>
          </a:p>
          <a:p>
            <a:pPr marL="628650" lvl="1" indent="-171450" algn="just">
              <a:lnSpc>
                <a:spcPct val="150000"/>
              </a:lnSpc>
              <a:buFont typeface="Times New Roman" panose="02020603050405020304" pitchFamily="18" charset="0"/>
              <a:buChar char="˗"/>
            </a:pPr>
            <a:r>
              <a:rPr lang="en-US" altLang="ko-KR" sz="11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Easy to use with user interactive service technology on motorcycle helmet</a:t>
            </a:r>
            <a:endPar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12" name="TextBox 53"/>
          <p:cNvSpPr txBox="1">
            <a:spLocks noChangeArrowheads="1"/>
          </p:cNvSpPr>
          <p:nvPr/>
        </p:nvSpPr>
        <p:spPr bwMode="auto">
          <a:xfrm>
            <a:off x="990600" y="5383826"/>
            <a:ext cx="273242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smtClean="0">
                <a:cs typeface="Times New Roman" panose="02020603050405020304" pitchFamily="18" charset="0"/>
              </a:rPr>
              <a:t>Motorcycle Riding Scenario</a:t>
            </a:r>
            <a:r>
              <a:rPr lang="ko-KR" altLang="en-US" sz="1000" b="1" dirty="0" smtClean="0">
                <a:cs typeface="Times New Roman" panose="02020603050405020304" pitchFamily="18" charset="0"/>
              </a:rPr>
              <a:t> </a:t>
            </a:r>
            <a:r>
              <a:rPr kumimoji="0" lang="en-US" altLang="ko-KR" sz="1000" b="1" dirty="0" smtClean="0">
                <a:cs typeface="Times New Roman" panose="02020603050405020304" pitchFamily="18" charset="0"/>
              </a:rPr>
              <a:t>&gt;</a:t>
            </a:r>
          </a:p>
        </p:txBody>
      </p:sp>
      <p:sp>
        <p:nvSpPr>
          <p:cNvPr id="27" name="TextBox 26"/>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pic>
        <p:nvPicPr>
          <p:cNvPr id="1026" name="Picture 2" descr="ì¤í ë°ì´ í¬ë©§ì ëí ì´ë¯¸ì§ ê²ìê²°ê³¼"/>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733" y="3878809"/>
            <a:ext cx="2167468" cy="142292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ì¤í ë°ì´ì ëí ì´ë¯¸ì§ ê²ìê²°ê³¼"/>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733" y="2510956"/>
            <a:ext cx="2167468" cy="134297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ê±°ë¦¬ì ì¤ì¹ë ì¹´ë©ë¼ì ëí ì´ë¯¸ì§ ê²ìê²°ê³¼"/>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268269" y="2514600"/>
            <a:ext cx="2167468" cy="133933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ì¤í ë°ì´ì ëí ì´ë¯¸ì§ ê²ìê²°ê³¼"/>
          <p:cNvPicPr>
            <a:picLocks noChangeAspect="1" noChangeArrowheads="1"/>
          </p:cNvPicPr>
          <p:nvPr/>
        </p:nvPicPr>
        <p:blipFill rotWithShape="1">
          <a:blip r:embed="rId6" cstate="print">
            <a:extLst>
              <a:ext uri="{BEBA8EAE-BF5A-486C-A8C5-ECC9F3942E4B}">
                <a14:imgProps xmlns:a14="http://schemas.microsoft.com/office/drawing/2010/main">
                  <a14:imgLayer r:embed="rId7">
                    <a14:imgEffect>
                      <a14:backgroundRemoval t="9602" b="89930" l="3750" r="98750">
                        <a14:foregroundMark x1="38594" y1="43794" x2="78125" y2="62295"/>
                        <a14:foregroundMark x1="18906" y1="39813" x2="33125" y2="22717"/>
                        <a14:foregroundMark x1="44063" y1="22248" x2="58906" y2="29508"/>
                        <a14:foregroundMark x1="79531" y1="27869" x2="70625" y2="27869"/>
                        <a14:foregroundMark x1="82188" y1="34192" x2="82500" y2="33255"/>
                        <a14:foregroundMark x1="60625" y1="66276" x2="74063" y2="65340"/>
                        <a14:foregroundMark x1="30625" y1="21077" x2="34688" y2="16159"/>
                        <a14:foregroundMark x1="42500" y1="26464" x2="53281" y2="30913"/>
                        <a14:foregroundMark x1="50313" y1="16628" x2="65156" y2="25761"/>
                        <a14:foregroundMark x1="76406" y1="24590" x2="81406" y2="26230"/>
                      </a14:backgroundRemoval>
                    </a14:imgEffect>
                  </a14:imgLayer>
                </a14:imgProps>
              </a:ext>
              <a:ext uri="{28A0092B-C50C-407E-A947-70E740481C1C}">
                <a14:useLocalDpi xmlns:a14="http://schemas.microsoft.com/office/drawing/2010/main" val="0"/>
              </a:ext>
            </a:extLst>
          </a:blip>
          <a:srcRect l="4948" t="14247" r="2553" b="8938"/>
          <a:stretch/>
        </p:blipFill>
        <p:spPr bwMode="auto">
          <a:xfrm>
            <a:off x="2282655" y="4003079"/>
            <a:ext cx="2131125" cy="1180758"/>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2"/>
          <p:cNvSpPr txBox="1"/>
          <p:nvPr/>
        </p:nvSpPr>
        <p:spPr>
          <a:xfrm>
            <a:off x="3811540" y="5301732"/>
            <a:ext cx="546945" cy="215444"/>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b="1" dirty="0" smtClean="0"/>
              <a:t>GOOGLE</a:t>
            </a:r>
            <a:endParaRPr lang="en-US" sz="800" b="1" dirty="0"/>
          </a:p>
        </p:txBody>
      </p:sp>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979772"/>
            <a:ext cx="9144000"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IN" altLang="ko-KR" sz="3000" b="1" dirty="0"/>
              <a:t>HUD based Internet of Signage Network for ITS Service</a:t>
            </a:r>
            <a:endParaRPr lang="en-US" altLang="ko-KR" sz="3000" b="1" dirty="0"/>
          </a:p>
        </p:txBody>
      </p:sp>
      <p:sp>
        <p:nvSpPr>
          <p:cNvPr id="41" name="Content Placeholder 2"/>
          <p:cNvSpPr txBox="1">
            <a:spLocks/>
          </p:cNvSpPr>
          <p:nvPr/>
        </p:nvSpPr>
        <p:spPr>
          <a:xfrm>
            <a:off x="5530285" y="2178059"/>
            <a:ext cx="3487366" cy="3619536"/>
          </a:xfrm>
          <a:prstGeom prst="rect">
            <a:avLst/>
          </a:prstGeom>
        </p:spPr>
        <p:txBody>
          <a:bodyPr vert="horz" lIns="91440" tIns="45720" rIns="91440" bIns="45720" rtlCol="0">
            <a:normAutofit fontScale="62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HUD based Internet of Signage Network Link for ITS Service</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Helmet HUD Display Signage</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CMOS Image Sensor in Built-in Helmet and CCTV on Roadways</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p>
          <a:p>
            <a:pPr marL="1200150" lvl="2" indent="-285750" algn="just">
              <a:lnSpc>
                <a:spcPct val="150000"/>
              </a:lnSpc>
              <a:buFont typeface="Arial" panose="020B0604020202020204" pitchFamily="34" charset="0"/>
              <a:buChar char="▫"/>
            </a:pP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Street Lights : OOK, VPPM, Offset-VPWM, Multilevel PPM, DSSS SIK </a:t>
            </a:r>
          </a:p>
          <a:p>
            <a:pPr marL="1200150" lvl="2" indent="-285750" algn="just">
              <a:lnSpc>
                <a:spcPct val="150000"/>
              </a:lnSpc>
              <a:buFont typeface="Arial" panose="020B0604020202020204" pitchFamily="34" charset="0"/>
              <a:buChar char="▫"/>
            </a:pP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a:t>
            </a: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HUD / HMD / Signage </a:t>
            </a: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QR-Code, Color Code, VTASC, SS2DC</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endPar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Distance : 5m ~ 50m</a:t>
            </a:r>
          </a:p>
        </p:txBody>
      </p:sp>
      <p:sp>
        <p:nvSpPr>
          <p:cNvPr id="43" name="TextBox 53"/>
          <p:cNvSpPr txBox="1">
            <a:spLocks noChangeArrowheads="1"/>
          </p:cNvSpPr>
          <p:nvPr/>
        </p:nvSpPr>
        <p:spPr bwMode="auto">
          <a:xfrm>
            <a:off x="1219198" y="5544466"/>
            <a:ext cx="395194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smtClean="0">
                <a:cs typeface="Times New Roman" panose="02020603050405020304" pitchFamily="18" charset="0"/>
              </a:rPr>
              <a:t>HUD </a:t>
            </a:r>
            <a:r>
              <a:rPr lang="en-US" altLang="ko-KR" sz="1000" b="1" dirty="0">
                <a:cs typeface="Times New Roman" panose="02020603050405020304" pitchFamily="18" charset="0"/>
              </a:rPr>
              <a:t>Built-in </a:t>
            </a:r>
            <a:r>
              <a:rPr lang="en-US" altLang="ko-KR" sz="1000" b="1" dirty="0" smtClean="0">
                <a:cs typeface="Times New Roman" panose="02020603050405020304" pitchFamily="18" charset="0"/>
              </a:rPr>
              <a:t>Safety </a:t>
            </a:r>
            <a:r>
              <a:rPr lang="en-US" altLang="ko-KR" sz="1000" b="1" dirty="0" err="1" smtClean="0">
                <a:cs typeface="Times New Roman" panose="02020603050405020304" pitchFamily="18" charset="0"/>
              </a:rPr>
              <a:t>Equipments</a:t>
            </a:r>
            <a:r>
              <a:rPr lang="en-US" altLang="ko-KR" sz="1000" b="1" dirty="0" smtClean="0">
                <a:cs typeface="Times New Roman" panose="02020603050405020304" pitchFamily="18" charset="0"/>
              </a:rPr>
              <a:t>  Light Communication Link &gt;</a:t>
            </a:r>
            <a:endParaRPr kumimoji="0" lang="en-US" altLang="ko-KR" sz="1000" b="1" dirty="0" smtClean="0">
              <a:cs typeface="Times New Roman" panose="02020603050405020304" pitchFamily="18" charset="0"/>
            </a:endParaRPr>
          </a:p>
        </p:txBody>
      </p:sp>
      <p:sp>
        <p:nvSpPr>
          <p:cNvPr id="53" name="직사각형 52"/>
          <p:cNvSpPr/>
          <p:nvPr/>
        </p:nvSpPr>
        <p:spPr>
          <a:xfrm>
            <a:off x="5927852" y="5784038"/>
            <a:ext cx="2743199" cy="461665"/>
          </a:xfrm>
          <a:prstGeom prst="rect">
            <a:avLst/>
          </a:prstGeom>
        </p:spPr>
        <p:txBody>
          <a:bodyPr wrap="square">
            <a:spAutoFit/>
          </a:bodyPr>
          <a:lstStyle/>
          <a:p>
            <a:pPr algn="just"/>
            <a:r>
              <a:rPr lang="en-US" altLang="ko-KR" sz="1200" b="1" dirty="0">
                <a:latin typeface="Times New Roman" panose="02020603050405020304" pitchFamily="18" charset="0"/>
                <a:ea typeface="굴림" panose="020B0600000101010101" pitchFamily="50" charset="-127"/>
                <a:cs typeface="Times New Roman" panose="02020603050405020304" pitchFamily="18" charset="0"/>
              </a:rPr>
              <a:t>※ To </a:t>
            </a:r>
            <a:r>
              <a:rPr lang="en-US" altLang="ko-KR" sz="1200" b="1" dirty="0" smtClean="0">
                <a:latin typeface="Times New Roman" panose="02020603050405020304" pitchFamily="18" charset="0"/>
                <a:ea typeface="굴림" panose="020B0600000101010101" pitchFamily="50" charset="-127"/>
                <a:cs typeface="Times New Roman" panose="02020603050405020304" pitchFamily="18" charset="0"/>
              </a:rPr>
              <a:t>update live </a:t>
            </a:r>
            <a:r>
              <a:rPr lang="en-US" altLang="ko-KR" sz="1200" b="1" dirty="0">
                <a:latin typeface="Times New Roman" panose="02020603050405020304" pitchFamily="18" charset="0"/>
                <a:ea typeface="굴림" panose="020B0600000101010101" pitchFamily="50" charset="-127"/>
                <a:cs typeface="Times New Roman" panose="02020603050405020304" pitchFamily="18" charset="0"/>
              </a:rPr>
              <a:t>roadway condition and safety information </a:t>
            </a:r>
            <a:r>
              <a:rPr lang="en-US" altLang="ko-KR" sz="1200" b="1" dirty="0" smtClean="0">
                <a:latin typeface="Times New Roman" panose="02020603050405020304" pitchFamily="18" charset="0"/>
                <a:ea typeface="굴림" panose="020B0600000101010101" pitchFamily="50" charset="-127"/>
                <a:cs typeface="Times New Roman" panose="02020603050405020304" pitchFamily="18" charset="0"/>
              </a:rPr>
              <a:t>on ITS</a:t>
            </a:r>
            <a:endParaRPr lang="ko-KR" altLang="en-US" sz="1200" b="1" dirty="0"/>
          </a:p>
        </p:txBody>
      </p:sp>
      <p:sp>
        <p:nvSpPr>
          <p:cNvPr id="55" name="TextBox 54"/>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pic>
        <p:nvPicPr>
          <p:cNvPr id="1028" name="Picture 4" descr="ëë¡ ì¼ë¬ì¤í¸ì ëí ì´ë¯¸ì§ ê²ìê²°ê³¼"/>
          <p:cNvPicPr>
            <a:picLocks noChangeAspect="1" noChangeArrowheads="1"/>
          </p:cNvPicPr>
          <p:nvPr/>
        </p:nvPicPr>
        <p:blipFill rotWithShape="1">
          <a:blip r:embed="rId3">
            <a:extLst>
              <a:ext uri="{28A0092B-C50C-407E-A947-70E740481C1C}">
                <a14:useLocalDpi xmlns:a14="http://schemas.microsoft.com/office/drawing/2010/main" val="0"/>
              </a:ext>
            </a:extLst>
          </a:blip>
          <a:srcRect l="28137" b="9765"/>
          <a:stretch/>
        </p:blipFill>
        <p:spPr bwMode="auto">
          <a:xfrm rot="5400000">
            <a:off x="2778806" y="3064271"/>
            <a:ext cx="832729" cy="3951944"/>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 descr="ê´ë ¨ ì´ë¯¸ì§"/>
          <p:cNvPicPr>
            <a:picLocks noChangeAspect="1" noChangeArrowheads="1"/>
          </p:cNvPicPr>
          <p:nvPr/>
        </p:nvPicPr>
        <p:blipFill rotWithShape="1">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r="67836" b="63395"/>
          <a:stretch/>
        </p:blipFill>
        <p:spPr bwMode="auto">
          <a:xfrm flipH="1">
            <a:off x="1255441" y="3800133"/>
            <a:ext cx="2230372" cy="1686062"/>
          </a:xfrm>
          <a:prstGeom prst="rect">
            <a:avLst/>
          </a:prstGeom>
          <a:noFill/>
          <a:extLst>
            <a:ext uri="{909E8E84-426E-40DD-AFC4-6F175D3DCCD1}">
              <a14:hiddenFill xmlns:a14="http://schemas.microsoft.com/office/drawing/2010/main">
                <a:solidFill>
                  <a:srgbClr val="FFFFFF"/>
                </a:solidFill>
              </a14:hiddenFill>
            </a:ext>
          </a:extLst>
        </p:spPr>
      </p:pic>
      <p:sp>
        <p:nvSpPr>
          <p:cNvPr id="5" name="이등변 삼각형 4"/>
          <p:cNvSpPr/>
          <p:nvPr/>
        </p:nvSpPr>
        <p:spPr>
          <a:xfrm rot="10800000">
            <a:off x="685798" y="3536420"/>
            <a:ext cx="2356136" cy="457200"/>
          </a:xfrm>
          <a:prstGeom prst="triangle">
            <a:avLst>
              <a:gd name="adj" fmla="val 30311"/>
            </a:avLst>
          </a:prstGeom>
          <a:gradFill>
            <a:gsLst>
              <a:gs pos="0">
                <a:schemeClr val="accent1">
                  <a:lumMod val="5000"/>
                  <a:lumOff val="95000"/>
                </a:schemeClr>
              </a:gs>
              <a:gs pos="100000">
                <a:srgbClr val="00206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 name="모서리가 둥근 직사각형 5"/>
          <p:cNvSpPr/>
          <p:nvPr/>
        </p:nvSpPr>
        <p:spPr>
          <a:xfrm>
            <a:off x="606566" y="2603500"/>
            <a:ext cx="2514600" cy="945620"/>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7" name="Picture 6" descr="ê´ë ¨ ì´ë¯¸ì§"/>
          <p:cNvPicPr>
            <a:picLocks noChangeAspect="1" noChangeArrowheads="1"/>
          </p:cNvPicPr>
          <p:nvPr/>
        </p:nvPicPr>
        <p:blipFill rotWithShape="1">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l="9343" t="7340" r="46126" b="52035"/>
          <a:stretch/>
        </p:blipFill>
        <p:spPr bwMode="auto">
          <a:xfrm>
            <a:off x="673097" y="2620465"/>
            <a:ext cx="1004027" cy="915955"/>
          </a:xfrm>
          <a:prstGeom prst="rect">
            <a:avLst/>
          </a:prstGeom>
          <a:noFill/>
          <a:extLst>
            <a:ext uri="{909E8E84-426E-40DD-AFC4-6F175D3DCCD1}">
              <a14:hiddenFill xmlns:a14="http://schemas.microsoft.com/office/drawing/2010/main">
                <a:solidFill>
                  <a:srgbClr val="FFFFFF"/>
                </a:solidFill>
              </a14:hiddenFill>
            </a:ext>
          </a:extLst>
        </p:spPr>
      </p:pic>
      <p:grpSp>
        <p:nvGrpSpPr>
          <p:cNvPr id="27" name="그룹 26"/>
          <p:cNvGrpSpPr/>
          <p:nvPr/>
        </p:nvGrpSpPr>
        <p:grpSpPr>
          <a:xfrm>
            <a:off x="1156060" y="2950395"/>
            <a:ext cx="130492" cy="128048"/>
            <a:chOff x="3029903" y="4841573"/>
            <a:chExt cx="173685" cy="170432"/>
          </a:xfrm>
        </p:grpSpPr>
        <p:pic>
          <p:nvPicPr>
            <p:cNvPr id="28" name="그림 2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051212" y="4865832"/>
              <a:ext cx="131068" cy="121477"/>
            </a:xfrm>
            <a:prstGeom prst="rect">
              <a:avLst/>
            </a:prstGeom>
          </p:spPr>
        </p:pic>
        <p:grpSp>
          <p:nvGrpSpPr>
            <p:cNvPr id="29" name="그룹 28"/>
            <p:cNvGrpSpPr/>
            <p:nvPr/>
          </p:nvGrpSpPr>
          <p:grpSpPr>
            <a:xfrm>
              <a:off x="3029903" y="4841573"/>
              <a:ext cx="173685" cy="170432"/>
              <a:chOff x="2981324" y="4774975"/>
              <a:chExt cx="372307" cy="365335"/>
            </a:xfrm>
            <a:solidFill>
              <a:srgbClr val="FF0000"/>
            </a:solidFill>
          </p:grpSpPr>
          <p:sp>
            <p:nvSpPr>
              <p:cNvPr id="30" name="1/2 액자 29"/>
              <p:cNvSpPr/>
              <p:nvPr/>
            </p:nvSpPr>
            <p:spPr>
              <a:xfrm>
                <a:off x="2981324" y="4774975"/>
                <a:ext cx="142876" cy="151595"/>
              </a:xfrm>
              <a:prstGeom prst="halfFrame">
                <a:avLst>
                  <a:gd name="adj1" fmla="val 16666"/>
                  <a:gd name="adj2" fmla="val 15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31" name="1/2 액자 30"/>
              <p:cNvSpPr/>
              <p:nvPr/>
            </p:nvSpPr>
            <p:spPr>
              <a:xfrm flipH="1">
                <a:off x="3209924" y="4774975"/>
                <a:ext cx="142876" cy="151595"/>
              </a:xfrm>
              <a:prstGeom prst="halfFrame">
                <a:avLst>
                  <a:gd name="adj1" fmla="val 16666"/>
                  <a:gd name="adj2" fmla="val 15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grpSp>
            <p:nvGrpSpPr>
              <p:cNvPr id="32" name="그룹 31"/>
              <p:cNvGrpSpPr/>
              <p:nvPr/>
            </p:nvGrpSpPr>
            <p:grpSpPr>
              <a:xfrm flipV="1">
                <a:off x="2982155" y="4988715"/>
                <a:ext cx="371476" cy="151595"/>
                <a:chOff x="2979774" y="5021987"/>
                <a:chExt cx="371476" cy="151595"/>
              </a:xfrm>
              <a:grpFill/>
            </p:grpSpPr>
            <p:sp>
              <p:nvSpPr>
                <p:cNvPr id="33" name="1/2 액자 32"/>
                <p:cNvSpPr/>
                <p:nvPr/>
              </p:nvSpPr>
              <p:spPr>
                <a:xfrm>
                  <a:off x="2979774" y="5021987"/>
                  <a:ext cx="142876" cy="151595"/>
                </a:xfrm>
                <a:prstGeom prst="halfFrame">
                  <a:avLst>
                    <a:gd name="adj1" fmla="val 16666"/>
                    <a:gd name="adj2" fmla="val 15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34" name="1/2 액자 33"/>
                <p:cNvSpPr/>
                <p:nvPr/>
              </p:nvSpPr>
              <p:spPr>
                <a:xfrm flipH="1">
                  <a:off x="3208374" y="5021987"/>
                  <a:ext cx="142876" cy="151595"/>
                </a:xfrm>
                <a:prstGeom prst="halfFrame">
                  <a:avLst>
                    <a:gd name="adj1" fmla="val 16666"/>
                    <a:gd name="adj2" fmla="val 15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grpSp>
        </p:grpSp>
      </p:grpSp>
      <p:pic>
        <p:nvPicPr>
          <p:cNvPr id="35" name="그림 34"/>
          <p:cNvPicPr>
            <a:picLocks noChangeAspect="1"/>
          </p:cNvPicPr>
          <p:nvPr/>
        </p:nvPicPr>
        <p:blipFill rotWithShape="1">
          <a:blip r:embed="rId7"/>
          <a:srcRect t="21987" r="9452"/>
          <a:stretch/>
        </p:blipFill>
        <p:spPr>
          <a:xfrm>
            <a:off x="4321977" y="3231473"/>
            <a:ext cx="451599" cy="1512709"/>
          </a:xfrm>
          <a:prstGeom prst="rect">
            <a:avLst/>
          </a:prstGeom>
        </p:spPr>
      </p:pic>
      <p:sp>
        <p:nvSpPr>
          <p:cNvPr id="8" name="이등변 삼각형 7"/>
          <p:cNvSpPr/>
          <p:nvPr/>
        </p:nvSpPr>
        <p:spPr>
          <a:xfrm rot="3764679" flipH="1">
            <a:off x="3161694" y="2526811"/>
            <a:ext cx="491724" cy="2379710"/>
          </a:xfrm>
          <a:prstGeom prst="triangle">
            <a:avLst/>
          </a:prstGeom>
          <a:gradFill>
            <a:gsLst>
              <a:gs pos="100000">
                <a:schemeClr val="accent1">
                  <a:lumMod val="5000"/>
                  <a:lumOff val="95000"/>
                  <a:alpha val="0"/>
                </a:schemeClr>
              </a:gs>
              <a:gs pos="0">
                <a:srgbClr val="FFFF0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42" name="Picture 2" descr="Pillar camera 3d에 대한 이미지 검색결과"/>
          <p:cNvPicPr>
            <a:picLocks noChangeAspect="1" noChangeArrowheads="1"/>
          </p:cNvPicPr>
          <p:nvPr/>
        </p:nvPicPr>
        <p:blipFill rotWithShape="1">
          <a:blip r:embed="rId8" cstate="print">
            <a:clrChange>
              <a:clrFrom>
                <a:srgbClr val="FFFFFF"/>
              </a:clrFrom>
              <a:clrTo>
                <a:srgbClr val="FFFFFF">
                  <a:alpha val="0"/>
                </a:srgbClr>
              </a:clrTo>
            </a:clrChange>
            <a:extLst>
              <a:ext uri="{BEBA8EAE-BF5A-486C-A8C5-ECC9F3942E4B}">
                <a14:imgProps xmlns:a14="http://schemas.microsoft.com/office/drawing/2010/main">
                  <a14:imgLayer r:embed="rId9">
                    <a14:imgEffect>
                      <a14:backgroundRemoval t="7380" b="41328" l="3417" r="32574">
                        <a14:foregroundMark x1="16173" y1="12915" x2="24374" y2="19188"/>
                        <a14:foregroundMark x1="30979" y1="22878" x2="10706" y2="11070"/>
                        <a14:backgroundMark x1="5467" y1="35055" x2="14123" y2="33579"/>
                        <a14:backgroundMark x1="14806" y1="32841" x2="16856" y2="36162"/>
                      </a14:backgroundRemoval>
                    </a14:imgEffect>
                  </a14:imgLayer>
                </a14:imgProps>
              </a:ext>
              <a:ext uri="{28A0092B-C50C-407E-A947-70E740481C1C}">
                <a14:useLocalDpi xmlns:a14="http://schemas.microsoft.com/office/drawing/2010/main" val="0"/>
              </a:ext>
            </a:extLst>
          </a:blip>
          <a:srcRect t="6815" r="63751" b="54693"/>
          <a:stretch/>
        </p:blipFill>
        <p:spPr bwMode="auto">
          <a:xfrm flipH="1">
            <a:off x="4234132" y="2968621"/>
            <a:ext cx="633706" cy="413845"/>
          </a:xfrm>
          <a:prstGeom prst="rect">
            <a:avLst/>
          </a:prstGeom>
          <a:noFill/>
          <a:extLst>
            <a:ext uri="{909E8E84-426E-40DD-AFC4-6F175D3DCCD1}">
              <a14:hiddenFill xmlns:a14="http://schemas.microsoft.com/office/drawing/2010/main">
                <a:solidFill>
                  <a:srgbClr val="FFFFFF"/>
                </a:solidFill>
              </a14:hiddenFill>
            </a:ext>
          </a:extLst>
        </p:spPr>
      </p:pic>
      <p:sp>
        <p:nvSpPr>
          <p:cNvPr id="45" name="이등변 삼각형 44"/>
          <p:cNvSpPr/>
          <p:nvPr/>
        </p:nvSpPr>
        <p:spPr>
          <a:xfrm rot="5400000" flipH="1">
            <a:off x="1231941" y="2023809"/>
            <a:ext cx="1021698" cy="2113985"/>
          </a:xfrm>
          <a:prstGeom prst="triangle">
            <a:avLst/>
          </a:prstGeom>
          <a:gradFill>
            <a:gsLst>
              <a:gs pos="100000">
                <a:schemeClr val="accent1">
                  <a:lumMod val="5000"/>
                  <a:lumOff val="95000"/>
                  <a:alpha val="0"/>
                </a:schemeClr>
              </a:gs>
              <a:gs pos="0">
                <a:srgbClr val="FFFF0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46" name="Picture 2" descr="Pillar camera 3d에 대한 이미지 검색결과"/>
          <p:cNvPicPr>
            <a:picLocks noChangeAspect="1" noChangeArrowheads="1"/>
          </p:cNvPicPr>
          <p:nvPr/>
        </p:nvPicPr>
        <p:blipFill rotWithShape="1">
          <a:blip r:embed="rId8" cstate="print">
            <a:clrChange>
              <a:clrFrom>
                <a:srgbClr val="FFFFFF"/>
              </a:clrFrom>
              <a:clrTo>
                <a:srgbClr val="FFFFFF">
                  <a:alpha val="0"/>
                </a:srgbClr>
              </a:clrTo>
            </a:clrChange>
            <a:extLst>
              <a:ext uri="{BEBA8EAE-BF5A-486C-A8C5-ECC9F3942E4B}">
                <a14:imgProps xmlns:a14="http://schemas.microsoft.com/office/drawing/2010/main">
                  <a14:imgLayer r:embed="rId9">
                    <a14:imgEffect>
                      <a14:backgroundRemoval t="7380" b="41328" l="3417" r="32574">
                        <a14:foregroundMark x1="16173" y1="12915" x2="24374" y2="19188"/>
                        <a14:foregroundMark x1="30979" y1="22878" x2="10706" y2="11070"/>
                        <a14:backgroundMark x1="5467" y1="35055" x2="14123" y2="33579"/>
                        <a14:backgroundMark x1="14806" y1="32841" x2="16856" y2="36162"/>
                      </a14:backgroundRemoval>
                    </a14:imgEffect>
                  </a14:imgLayer>
                </a14:imgProps>
              </a:ext>
              <a:ext uri="{28A0092B-C50C-407E-A947-70E740481C1C}">
                <a14:useLocalDpi xmlns:a14="http://schemas.microsoft.com/office/drawing/2010/main" val="0"/>
              </a:ext>
            </a:extLst>
          </a:blip>
          <a:srcRect t="6815" r="63751" b="54693"/>
          <a:stretch/>
        </p:blipFill>
        <p:spPr bwMode="auto">
          <a:xfrm rot="1069178" flipH="1">
            <a:off x="2402049" y="2886743"/>
            <a:ext cx="766785" cy="500753"/>
          </a:xfrm>
          <a:prstGeom prst="rect">
            <a:avLst/>
          </a:prstGeom>
          <a:noFill/>
          <a:extLst>
            <a:ext uri="{909E8E84-426E-40DD-AFC4-6F175D3DCCD1}">
              <a14:hiddenFill xmlns:a14="http://schemas.microsoft.com/office/drawing/2010/main">
                <a:solidFill>
                  <a:srgbClr val="FFFFFF"/>
                </a:solidFill>
              </a14:hiddenFill>
            </a:ext>
          </a:extLst>
        </p:spPr>
      </p:pic>
      <p:sp>
        <p:nvSpPr>
          <p:cNvPr id="47" name="TextBox 53"/>
          <p:cNvSpPr txBox="1">
            <a:spLocks noChangeArrowheads="1"/>
          </p:cNvSpPr>
          <p:nvPr/>
        </p:nvSpPr>
        <p:spPr bwMode="auto">
          <a:xfrm>
            <a:off x="304800" y="2342601"/>
            <a:ext cx="30480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dirty="0" smtClean="0">
                <a:cs typeface="Times New Roman" panose="02020603050405020304" pitchFamily="18" charset="0"/>
              </a:rPr>
              <a:t>To Get a Traffic Information from Motorcycle Rider </a:t>
            </a:r>
          </a:p>
        </p:txBody>
      </p:sp>
      <p:sp>
        <p:nvSpPr>
          <p:cNvPr id="52" name="TextBox 53"/>
          <p:cNvSpPr txBox="1">
            <a:spLocks noChangeArrowheads="1"/>
          </p:cNvSpPr>
          <p:nvPr/>
        </p:nvSpPr>
        <p:spPr bwMode="auto">
          <a:xfrm>
            <a:off x="3296240" y="2741530"/>
            <a:ext cx="242810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171450" lvl="1" indent="-171450" latinLnBrk="1">
              <a:buFont typeface="Arial" panose="020B0604020202020204" pitchFamily="34" charset="0"/>
              <a:buChar char="•"/>
            </a:pPr>
            <a:r>
              <a:rPr lang="en-US" altLang="ko-KR" sz="1000" dirty="0" smtClean="0">
                <a:cs typeface="Times New Roman" panose="02020603050405020304" pitchFamily="18" charset="0"/>
              </a:rPr>
              <a:t>Live Traffic Information Update on ITS</a:t>
            </a:r>
            <a:endParaRPr kumimoji="0" lang="en-US" altLang="ko-KR" sz="1000" dirty="0" smtClean="0">
              <a:cs typeface="Times New Roman" panose="02020603050405020304" pitchFamily="18" charset="0"/>
            </a:endParaRPr>
          </a:p>
        </p:txBody>
      </p:sp>
    </p:spTree>
    <p:extLst>
      <p:ext uri="{BB962C8B-B14F-4D97-AF65-F5344CB8AC3E}">
        <p14:creationId xmlns:p14="http://schemas.microsoft.com/office/powerpoint/2010/main" val="1155247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139216" y="2057400"/>
            <a:ext cx="8943975" cy="35052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t>
            </a:r>
            <a:r>
              <a:rPr lang="en-US" altLang="ko-KR" sz="2000" dirty="0" smtClean="0">
                <a:solidFill>
                  <a:schemeClr val="tx1"/>
                </a:solidFill>
                <a:latin typeface="Times New Roman" panose="02020603050405020304" pitchFamily="18" charset="0"/>
                <a:cs typeface="Times New Roman" panose="02020603050405020304" pitchFamily="18" charset="0"/>
              </a:rPr>
              <a:t>roposed the </a:t>
            </a:r>
            <a:r>
              <a:rPr lang="en-IN" altLang="ko-KR" sz="2000" dirty="0">
                <a:solidFill>
                  <a:schemeClr val="tx1"/>
                </a:solidFill>
                <a:latin typeface="Times New Roman" panose="02020603050405020304" pitchFamily="18" charset="0"/>
                <a:cs typeface="Times New Roman" panose="02020603050405020304" pitchFamily="18" charset="0"/>
              </a:rPr>
              <a:t>Transparent HUD Built-in Safety </a:t>
            </a:r>
            <a:r>
              <a:rPr lang="en-IN" altLang="ko-KR" sz="2000" dirty="0" smtClean="0">
                <a:solidFill>
                  <a:schemeClr val="tx1"/>
                </a:solidFill>
                <a:latin typeface="Times New Roman" panose="02020603050405020304" pitchFamily="18" charset="0"/>
                <a:cs typeface="Times New Roman" panose="02020603050405020304" pitchFamily="18" charset="0"/>
              </a:rPr>
              <a:t>Equipment </a:t>
            </a:r>
            <a:r>
              <a:rPr lang="en-IN" altLang="ko-KR" sz="2000" dirty="0">
                <a:solidFill>
                  <a:schemeClr val="tx1"/>
                </a:solidFill>
                <a:latin typeface="Times New Roman" panose="02020603050405020304" pitchFamily="18" charset="0"/>
                <a:cs typeface="Times New Roman" panose="02020603050405020304" pitchFamily="18" charset="0"/>
              </a:rPr>
              <a:t>Using Internet of Signage Network for ITS</a:t>
            </a:r>
            <a:endParaRPr lang="en-US" altLang="ko-KR" sz="2000" dirty="0">
              <a:solidFill>
                <a:schemeClr val="tx1"/>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cs typeface="Times New Roman" panose="02020603050405020304" pitchFamily="18" charset="0"/>
              </a:rPr>
              <a:t>In this approach, </a:t>
            </a:r>
            <a:r>
              <a:rPr lang="en-IN" altLang="ko-KR" sz="2000" dirty="0">
                <a:solidFill>
                  <a:schemeClr val="tx1"/>
                </a:solidFill>
                <a:latin typeface="Times New Roman" panose="02020603050405020304" pitchFamily="18" charset="0"/>
                <a:cs typeface="Times New Roman" panose="02020603050405020304" pitchFamily="18" charset="0"/>
              </a:rPr>
              <a:t>Safety Equipment</a:t>
            </a:r>
            <a:r>
              <a:rPr lang="en-US" altLang="ko-KR" sz="2000" dirty="0" smtClean="0">
                <a:solidFill>
                  <a:schemeClr val="tx1"/>
                </a:solidFill>
                <a:latin typeface="Times New Roman" panose="02020603050405020304" pitchFamily="18" charset="0"/>
                <a:cs typeface="Times New Roman" panose="02020603050405020304" pitchFamily="18" charset="0"/>
              </a:rPr>
              <a:t> built-in with HUD provides the </a:t>
            </a:r>
            <a:r>
              <a:rPr lang="en-IN" altLang="ko-KR" sz="2000" dirty="0">
                <a:solidFill>
                  <a:schemeClr val="tx1"/>
                </a:solidFill>
                <a:latin typeface="Times New Roman" panose="02020603050405020304" pitchFamily="18" charset="0"/>
                <a:cs typeface="Times New Roman" panose="02020603050405020304" pitchFamily="18" charset="0"/>
              </a:rPr>
              <a:t>Internet of Signage Network</a:t>
            </a:r>
            <a:r>
              <a:rPr lang="en-US" altLang="ko-KR" sz="2000" dirty="0" smtClean="0">
                <a:solidFill>
                  <a:schemeClr val="tx1"/>
                </a:solidFill>
                <a:latin typeface="Times New Roman" panose="02020603050405020304" pitchFamily="18" charset="0"/>
                <a:cs typeface="Times New Roman" panose="02020603050405020304" pitchFamily="18" charset="0"/>
              </a:rPr>
              <a:t> used for navigation guidance as well as to transfer the roadway condition on ITS to provide precise traffic or road conditions</a:t>
            </a: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cs typeface="Times New Roman" panose="02020603050405020304" pitchFamily="18" charset="0"/>
              </a:rPr>
              <a:t>Utilize the roadway side installed CCTV  and head mounted camera built-in with helmets.</a:t>
            </a: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9989</TotalTime>
  <Words>394</Words>
  <Application>Microsoft Office PowerPoint</Application>
  <PresentationFormat>On-screen Show (4:3)</PresentationFormat>
  <Paragraphs>70</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맑은 고딕</vt:lpstr>
      <vt:lpstr>Arial</vt:lpstr>
      <vt:lpstr>Calibri</vt:lpstr>
      <vt:lpstr>굴림</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378</cp:revision>
  <cp:lastPrinted>2018-04-16T07:59:09Z</cp:lastPrinted>
  <dcterms:created xsi:type="dcterms:W3CDTF">2010-05-15T17:50:32Z</dcterms:created>
  <dcterms:modified xsi:type="dcterms:W3CDTF">2018-05-08T09:02:17Z</dcterms:modified>
</cp:coreProperties>
</file>