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09" r:id="rId4"/>
    <p:sldId id="310"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4" autoAdjust="0"/>
    <p:restoredTop sz="96159" autoAdjust="0"/>
  </p:normalViewPr>
  <p:slideViewPr>
    <p:cSldViewPr>
      <p:cViewPr varScale="1">
        <p:scale>
          <a:sx n="100" d="100"/>
          <a:sy n="100" d="100"/>
        </p:scale>
        <p:origin x="762"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5/8/2018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5/8/2018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251956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5/8/2018</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2018</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15-18-0222-00-0vat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2018</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15-18-0222-00-0vat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5/8/2018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67710"/>
            <a:ext cx="9144000" cy="5509200"/>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a:t>
            </a:r>
            <a:r>
              <a:rPr lang="en-US" sz="1600" dirty="0" smtClean="0">
                <a:latin typeface="Times New Roman" pitchFamily="18" charset="0"/>
                <a:cs typeface="Times New Roman" pitchFamily="18" charset="0"/>
              </a:rPr>
              <a:t> </a:t>
            </a:r>
            <a:r>
              <a:rPr lang="en-IN" sz="1600" dirty="0">
                <a:latin typeface="Times New Roman" pitchFamily="18" charset="0"/>
                <a:cs typeface="Times New Roman" pitchFamily="18" charset="0"/>
              </a:rPr>
              <a:t>Factory Location Guide Solution using  </a:t>
            </a:r>
            <a:r>
              <a:rPr lang="en-IN" sz="1600" dirty="0" err="1">
                <a:latin typeface="Times New Roman" pitchFamily="18" charset="0"/>
                <a:cs typeface="Times New Roman" pitchFamily="18" charset="0"/>
              </a:rPr>
              <a:t>Color</a:t>
            </a:r>
            <a:r>
              <a:rPr lang="en-IN" sz="1600" dirty="0">
                <a:latin typeface="Times New Roman" pitchFamily="18" charset="0"/>
                <a:cs typeface="Times New Roman" pitchFamily="18" charset="0"/>
              </a:rPr>
              <a:t> based LED-ID Technology</a:t>
            </a:r>
            <a:endPar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endParaRP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 </a:t>
            </a:r>
            <a:r>
              <a:rPr lang="en-US" sz="1600" dirty="0" smtClean="0">
                <a:latin typeface="Times New Roman" pitchFamily="18" charset="0"/>
                <a:cs typeface="Times New Roman" pitchFamily="18" charset="0"/>
              </a:rPr>
              <a:t>May 2018</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Jaesang Cha(SNUST, VTASK Co., Ltd.), </a:t>
            </a:r>
            <a:r>
              <a:rPr lang="en-US" sz="1600" dirty="0" err="1">
                <a:latin typeface="Times New Roman" pitchFamily="18" charset="0"/>
                <a:cs typeface="Times New Roman" pitchFamily="18" charset="0"/>
              </a:rPr>
              <a:t>Suhyung</a:t>
            </a:r>
            <a:r>
              <a:rPr lang="en-US" sz="1600" dirty="0">
                <a:latin typeface="Times New Roman" pitchFamily="18" charset="0"/>
                <a:cs typeface="Times New Roman" pitchFamily="18" charset="0"/>
              </a:rPr>
              <a:t> Cho(Hans ENS Co., Ltd.), </a:t>
            </a:r>
            <a:r>
              <a:rPr lang="en-US" sz="1600" dirty="0" err="1">
                <a:latin typeface="Times New Roman" pitchFamily="18" charset="0"/>
                <a:cs typeface="Times New Roman" pitchFamily="18" charset="0"/>
              </a:rPr>
              <a:t>Kirhyong</a:t>
            </a:r>
            <a:r>
              <a:rPr lang="en-US" sz="1600" dirty="0">
                <a:latin typeface="Times New Roman" pitchFamily="18" charset="0"/>
                <a:cs typeface="Times New Roman" pitchFamily="18" charset="0"/>
              </a:rPr>
              <a:t> Kim (</a:t>
            </a:r>
            <a:r>
              <a:rPr lang="en-US" sz="1600" dirty="0" err="1">
                <a:latin typeface="Times New Roman" pitchFamily="18" charset="0"/>
                <a:cs typeface="Times New Roman" pitchFamily="18" charset="0"/>
              </a:rPr>
              <a:t>Seil</a:t>
            </a:r>
            <a:r>
              <a:rPr lang="en-US" sz="1600" dirty="0">
                <a:latin typeface="Times New Roman" pitchFamily="18" charset="0"/>
                <a:cs typeface="Times New Roman" pitchFamily="18" charset="0"/>
              </a:rPr>
              <a:t> Technologies Co., Ltd.), Vinayagam Mariappan(SNUST)</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+82-2-970-6431, FAX: +82-2-970-6123, E-Mail: chajs@seoultech.ac.kr </a:t>
            </a: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smtClean="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a:t>
            </a:r>
            <a:r>
              <a:rPr lang="en-US" altLang="ko-KR" sz="1600" dirty="0" smtClean="0">
                <a:latin typeface="Times New Roman" pitchFamily="18" charset="0"/>
                <a:cs typeface="Times New Roman" pitchFamily="18" charset="0"/>
              </a:rPr>
              <a:t>V2X using color based LED-ID technology design </a:t>
            </a:r>
            <a:r>
              <a:rPr lang="en-US" altLang="ko-KR" sz="1600" dirty="0">
                <a:latin typeface="Times New Roman" pitchFamily="18" charset="0"/>
                <a:cs typeface="Times New Roman" pitchFamily="18" charset="0"/>
              </a:rPr>
              <a:t>consideration for VAT. </a:t>
            </a:r>
            <a:r>
              <a:rPr lang="en-US" altLang="ko-KR" sz="1600" dirty="0" smtClean="0">
                <a:latin typeface="Times New Roman" pitchFamily="18" charset="0"/>
                <a:cs typeface="Times New Roman" pitchFamily="18" charset="0"/>
              </a:rPr>
              <a:t>This proposed solution for </a:t>
            </a:r>
            <a:r>
              <a:rPr lang="en-US" altLang="ko-KR" sz="1600" dirty="0">
                <a:latin typeface="Times New Roman" panose="02020603050405020304" pitchFamily="18" charset="0"/>
                <a:ea typeface="굴림" panose="020B0600000101010101" pitchFamily="50" charset="-127"/>
                <a:cs typeface="Times New Roman" panose="02020603050405020304" pitchFamily="18" charset="0"/>
              </a:rPr>
              <a:t>factory </a:t>
            </a:r>
            <a:r>
              <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rPr>
              <a:t>vehicles</a:t>
            </a:r>
            <a:r>
              <a:rPr lang="en-US" altLang="ko-KR" sz="1600" dirty="0" smtClean="0">
                <a:latin typeface="Times New Roman" pitchFamily="18" charset="0"/>
                <a:cs typeface="Times New Roman" pitchFamily="18" charset="0"/>
              </a:rPr>
              <a:t> used to guide find the service </a:t>
            </a:r>
            <a:r>
              <a:rPr lang="en-US" altLang="ko-KR" sz="1600" dirty="0">
                <a:latin typeface="Times New Roman" pitchFamily="18" charset="0"/>
                <a:cs typeface="Times New Roman" pitchFamily="18" charset="0"/>
              </a:rPr>
              <a:t>location </a:t>
            </a:r>
            <a:r>
              <a:rPr lang="en-US" altLang="ko-KR" sz="1600" dirty="0" smtClean="0">
                <a:latin typeface="Times New Roman" pitchFamily="18" charset="0"/>
                <a:cs typeface="Times New Roman" pitchFamily="18" charset="0"/>
              </a:rPr>
              <a:t>automatically using LED-ID. This VAT  </a:t>
            </a:r>
            <a:r>
              <a:rPr lang="en-US" altLang="ko-KR" sz="1600" dirty="0">
                <a:latin typeface="Times New Roman" pitchFamily="18" charset="0"/>
                <a:cs typeface="Times New Roman" pitchFamily="18" charset="0"/>
              </a:rPr>
              <a:t>to operate on the application services like ITS, ADAS</a:t>
            </a:r>
            <a:r>
              <a:rPr lang="en-US" altLang="ko-KR" sz="1600" dirty="0" smtClean="0">
                <a:latin typeface="Times New Roman" pitchFamily="18" charset="0"/>
                <a:cs typeface="Times New Roman" pitchFamily="18" charset="0"/>
              </a:rPr>
              <a:t>, etc. </a:t>
            </a:r>
            <a:r>
              <a:rPr lang="en-US" altLang="ko-KR" sz="1600" dirty="0">
                <a:latin typeface="Times New Roman" pitchFamily="18" charset="0"/>
                <a:cs typeface="Times New Roman" pitchFamily="18" charset="0"/>
              </a:rPr>
              <a:t>on </a:t>
            </a:r>
            <a:r>
              <a:rPr lang="en-US" altLang="ko-KR" sz="1600" dirty="0" smtClean="0">
                <a:latin typeface="Times New Roman" pitchFamily="18" charset="0"/>
                <a:cs typeface="Times New Roman" pitchFamily="18" charset="0"/>
              </a:rPr>
              <a:t>indoor / outdoor road condition. Also </a:t>
            </a:r>
            <a:r>
              <a:rPr lang="en-US" altLang="ko-KR" sz="1600" dirty="0">
                <a:latin typeface="Times New Roman" pitchFamily="18" charset="0"/>
                <a:cs typeface="Times New Roman" pitchFamily="18" charset="0"/>
              </a:rPr>
              <a:t>this can be used for LED-ID based IoT/IoL</a:t>
            </a:r>
            <a:r>
              <a:rPr lang="en-US" altLang="ko-KR" sz="1600" dirty="0" smtClean="0">
                <a:latin typeface="Times New Roman" pitchFamily="18" charset="0"/>
                <a:cs typeface="Times New Roman" pitchFamily="18" charset="0"/>
              </a:rPr>
              <a:t>, </a:t>
            </a:r>
            <a:r>
              <a:rPr lang="en-US" altLang="ko-KR" sz="1600" dirty="0">
                <a:latin typeface="Times New Roman" pitchFamily="18" charset="0"/>
                <a:cs typeface="Times New Roman" pitchFamily="18" charset="0"/>
              </a:rPr>
              <a:t>Digital Signage </a:t>
            </a:r>
            <a:r>
              <a:rPr lang="en-US" altLang="ko-KR" sz="1600" dirty="0" smtClean="0">
                <a:latin typeface="Times New Roman" pitchFamily="18" charset="0"/>
                <a:cs typeface="Times New Roman" pitchFamily="18" charset="0"/>
              </a:rPr>
              <a:t>with connected information services </a:t>
            </a:r>
            <a:r>
              <a:rPr lang="en-US" altLang="ko-KR" sz="1600" dirty="0">
                <a:latin typeface="Times New Roman" pitchFamily="18" charset="0"/>
                <a:cs typeface="Times New Roman" pitchFamily="18" charset="0"/>
              </a:rPr>
              <a:t>etc</a:t>
            </a:r>
            <a:r>
              <a:rPr lang="en-US" altLang="ko-KR" sz="1600" dirty="0" smtClean="0">
                <a:latin typeface="Times New Roman" pitchFamily="18" charset="0"/>
                <a:cs typeface="Times New Roman" pitchFamily="18" charset="0"/>
              </a:rPr>
              <a:t>.</a:t>
            </a:r>
          </a:p>
          <a:p>
            <a:pPr marL="228600" algn="just">
              <a:spcBef>
                <a:spcPts val="600"/>
              </a:spcBef>
              <a:spcAft>
                <a:spcPts val="600"/>
              </a:spcAft>
            </a:pPr>
            <a:r>
              <a:rPr lang="en-US" sz="1600" b="1" dirty="0" smtClean="0">
                <a:latin typeface="Times New Roman" pitchFamily="18" charset="0"/>
                <a:cs typeface="Times New Roman" pitchFamily="18" charset="0"/>
              </a:rPr>
              <a:t>Purpose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p</a:t>
            </a:r>
            <a:r>
              <a:rPr lang="en-US" sz="1600" dirty="0" smtClean="0">
                <a:latin typeface="Times New Roman" pitchFamily="18" charset="0"/>
                <a:cs typeface="Times New Roman" pitchFamily="18" charset="0"/>
              </a:rPr>
              <a:t>rovided concept </a:t>
            </a:r>
            <a:r>
              <a:rPr lang="en-US" sz="1600" dirty="0">
                <a:latin typeface="Times New Roman" pitchFamily="18" charset="0"/>
                <a:cs typeface="Times New Roman" pitchFamily="18" charset="0"/>
              </a:rPr>
              <a:t>models of </a:t>
            </a:r>
            <a:r>
              <a:rPr lang="en-US" sz="1600" dirty="0" smtClean="0">
                <a:latin typeface="Times New Roman" pitchFamily="18" charset="0"/>
                <a:cs typeface="Times New Roman" pitchFamily="18" charset="0"/>
              </a:rPr>
              <a:t>LED-ID based OWC solution 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spcBef>
                <a:spcPts val="600"/>
              </a:spcBef>
              <a:spcAft>
                <a:spcPts val="600"/>
              </a:spcAft>
            </a:pPr>
            <a:r>
              <a:rPr lang="en-US" sz="1600" b="1" dirty="0" smtClean="0">
                <a:latin typeface="Times New Roman" pitchFamily="18" charset="0"/>
                <a:cs typeface="Times New Roman" pitchFamily="18" charset="0"/>
              </a:rPr>
              <a:t>Notice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ea typeface="굴림" panose="020B0600000101010101" pitchFamily="50" charset="-127"/>
              </a:rPr>
              <a:t>Contents</a:t>
            </a:r>
            <a:endParaRPr lang="en-US" sz="3200" b="1" dirty="0"/>
          </a:p>
        </p:txBody>
      </p:sp>
      <p:sp>
        <p:nvSpPr>
          <p:cNvPr id="7" name="Content Placeholder 2"/>
          <p:cNvSpPr txBox="1">
            <a:spLocks/>
          </p:cNvSpPr>
          <p:nvPr/>
        </p:nvSpPr>
        <p:spPr>
          <a:xfrm>
            <a:off x="495300" y="2033587"/>
            <a:ext cx="8153400" cy="23860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 for Automatic Location Guide in </a:t>
            </a:r>
            <a:r>
              <a:rPr lang="en-IN"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Factory</a:t>
            </a:r>
          </a:p>
          <a:p>
            <a:pPr marL="342900" indent="-342900" algn="l">
              <a:buFont typeface="Arial" panose="020B0604020202020204" pitchFamily="34" charset="0"/>
              <a:buChar char="•"/>
              <a:tabLst>
                <a:tab pos="2417763" algn="l"/>
              </a:tabLst>
            </a:pPr>
            <a:endParaRPr lang="ru-RU"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LED-ID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Technology for Factory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Vehicles </a:t>
            </a:r>
          </a:p>
          <a:p>
            <a:pPr marL="342900" indent="-342900" algn="l">
              <a:buFont typeface="Arial" panose="020B0604020202020204" pitchFamily="34" charset="0"/>
              <a:buChar char="•"/>
              <a:tabLst>
                <a:tab pos="2417763" algn="l"/>
              </a:tabLst>
            </a:pPr>
            <a:endPar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604018"/>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IN" altLang="ko-KR" sz="3200" b="1" dirty="0"/>
              <a:t>Needs for Automatic Location Guide in Factory</a:t>
            </a:r>
            <a:r>
              <a:rPr lang="en-US" altLang="ko-KR" sz="3200" b="1" dirty="0" smtClean="0"/>
              <a:t> </a:t>
            </a:r>
            <a:endParaRPr lang="en-US" altLang="ko-KR" sz="3200" b="1" dirty="0"/>
          </a:p>
        </p:txBody>
      </p:sp>
      <p:sp>
        <p:nvSpPr>
          <p:cNvPr id="22" name="TextBox 21"/>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5" name="Content Placeholder 2"/>
          <p:cNvSpPr txBox="1">
            <a:spLocks/>
          </p:cNvSpPr>
          <p:nvPr/>
        </p:nvSpPr>
        <p:spPr>
          <a:xfrm>
            <a:off x="4724400" y="1289818"/>
            <a:ext cx="4283950" cy="46793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lnSpc>
                <a:spcPct val="150000"/>
              </a:lnSpc>
              <a:buFont typeface="Times New Roman" panose="02020603050405020304" pitchFamily="18" charset="0"/>
              <a:buChar char="˗"/>
            </a:pP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Vehicles needs to move specific department assigned cargo / department to transfer or deliver material</a:t>
            </a:r>
          </a:p>
          <a:p>
            <a:pPr marL="628650" lvl="1" indent="-171450" algn="just">
              <a:lnSpc>
                <a:spcPct val="150000"/>
              </a:lnSpc>
              <a:buFont typeface="Times New Roman" panose="02020603050405020304" pitchFamily="18" charset="0"/>
              <a:buChar char="˗"/>
            </a:pP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Cargo / Department assignment change randomly based on availability of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material base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and amount of material need to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transfer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or deliver</a:t>
            </a:r>
          </a:p>
          <a:p>
            <a:pPr marL="628650" lvl="1" indent="-171450" algn="just">
              <a:lnSpc>
                <a:spcPct val="150000"/>
              </a:lnSpc>
              <a:buFont typeface="Times New Roman" panose="02020603050405020304" pitchFamily="18" charset="0"/>
              <a:buChar char="˗"/>
            </a:pP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Factory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cargo / department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is not fixed systematic so confusion may occur where to collect or deliver materials</a:t>
            </a:r>
          </a:p>
          <a:p>
            <a:pPr marL="628650" lvl="1" indent="-171450" algn="just">
              <a:lnSpc>
                <a:spcPct val="150000"/>
              </a:lnSpc>
              <a:buFont typeface="Times New Roman" panose="02020603050405020304" pitchFamily="18" charset="0"/>
              <a:buChar char="˗"/>
            </a:pP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Simple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solution for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cargo / department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transfer is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required to avoid Confusions</a:t>
            </a:r>
          </a:p>
          <a:p>
            <a:pPr marL="285750" indent="-285750" algn="just">
              <a:lnSpc>
                <a:spcPct val="15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Automatic Location Guide Concept</a:t>
            </a:r>
          </a:p>
          <a:p>
            <a:pPr marL="628650" lvl="1" indent="-171450" algn="just">
              <a:lnSpc>
                <a:spcPct val="150000"/>
              </a:lnSpc>
              <a:buFont typeface="Times New Roman" panose="02020603050405020304" pitchFamily="18" charset="0"/>
              <a:buChar char="˗"/>
            </a:pP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Utilize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already installed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infrastructure in the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factory like lighting devices, signage to assign location ID and CCTV to decode the vehicles specific Information</a:t>
            </a:r>
          </a:p>
          <a:p>
            <a:pPr marL="628650" lvl="1" indent="-171450" algn="just">
              <a:lnSpc>
                <a:spcPct val="150000"/>
              </a:lnSpc>
              <a:buFont typeface="Times New Roman" panose="02020603050405020304" pitchFamily="18" charset="0"/>
              <a:buChar char="˗"/>
            </a:pP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Vehicles Lights / Color LED-ID Tag used to transfer vehicle specific informations and camera on vehicle used to decode path specific information from LED-ID</a:t>
            </a:r>
          </a:p>
          <a:p>
            <a:pPr marL="628650" lvl="1" indent="-171450" algn="just">
              <a:lnSpc>
                <a:spcPct val="150000"/>
              </a:lnSpc>
              <a:buFont typeface="Times New Roman" panose="02020603050405020304" pitchFamily="18" charset="0"/>
              <a:buChar char="˗"/>
            </a:pP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Possible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systematically manage cargo in the factory.</a:t>
            </a:r>
            <a:endPar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pic>
        <p:nvPicPr>
          <p:cNvPr id="3" name="그림 2"/>
          <p:cNvPicPr>
            <a:picLocks noChangeAspect="1"/>
          </p:cNvPicPr>
          <p:nvPr/>
        </p:nvPicPr>
        <p:blipFill rotWithShape="1">
          <a:blip r:embed="rId3">
            <a:extLst>
              <a:ext uri="{28A0092B-C50C-407E-A947-70E740481C1C}">
                <a14:useLocalDpi xmlns:a14="http://schemas.microsoft.com/office/drawing/2010/main" val="0"/>
              </a:ext>
            </a:extLst>
          </a:blip>
          <a:srcRect t="30547" b="13758"/>
          <a:stretch/>
        </p:blipFill>
        <p:spPr>
          <a:xfrm>
            <a:off x="250101" y="1905000"/>
            <a:ext cx="4552708" cy="1463993"/>
          </a:xfrm>
          <a:prstGeom prst="rect">
            <a:avLst/>
          </a:prstGeom>
        </p:spPr>
      </p:pic>
      <p:sp>
        <p:nvSpPr>
          <p:cNvPr id="11" name="TextBox 53"/>
          <p:cNvSpPr txBox="1">
            <a:spLocks noChangeArrowheads="1"/>
          </p:cNvSpPr>
          <p:nvPr/>
        </p:nvSpPr>
        <p:spPr bwMode="auto">
          <a:xfrm>
            <a:off x="210897" y="3646517"/>
            <a:ext cx="45527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Material </a:t>
            </a:r>
            <a:r>
              <a:rPr lang="en-US" altLang="ko-KR" sz="1000" b="1" dirty="0" smtClean="0"/>
              <a:t>Distribution Within </a:t>
            </a:r>
            <a:r>
              <a:rPr lang="en-US" altLang="ko-KR" sz="1000" b="1" dirty="0"/>
              <a:t>the F</a:t>
            </a:r>
            <a:r>
              <a:rPr lang="en-US" altLang="ko-KR" sz="1000" b="1" dirty="0" smtClean="0"/>
              <a:t>actory</a:t>
            </a:r>
            <a:r>
              <a:rPr lang="ko-KR" altLang="en-US" sz="1000" b="1" dirty="0" smtClean="0">
                <a:cs typeface="Times New Roman" panose="02020603050405020304" pitchFamily="18" charset="0"/>
              </a:rPr>
              <a:t> </a:t>
            </a:r>
            <a:r>
              <a:rPr kumimoji="0" lang="en-US" altLang="ko-KR" sz="1000" b="1" dirty="0" smtClean="0">
                <a:cs typeface="Times New Roman" panose="02020603050405020304" pitchFamily="18" charset="0"/>
              </a:rPr>
              <a:t>&gt;</a:t>
            </a:r>
          </a:p>
        </p:txBody>
      </p:sp>
      <p:sp>
        <p:nvSpPr>
          <p:cNvPr id="10" name="TextBox 2"/>
          <p:cNvSpPr txBox="1"/>
          <p:nvPr/>
        </p:nvSpPr>
        <p:spPr>
          <a:xfrm>
            <a:off x="4329855" y="3321278"/>
            <a:ext cx="546945"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smtClean="0"/>
              <a:t>GOOGLE</a:t>
            </a:r>
            <a:endParaRPr lang="en-US" sz="800" b="1" dirty="0"/>
          </a:p>
        </p:txBody>
      </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812108"/>
            <a:ext cx="9143999"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IN" altLang="ko-KR" sz="3200" b="1" dirty="0" smtClean="0"/>
              <a:t>LED-ID </a:t>
            </a:r>
            <a:r>
              <a:rPr lang="en-IN" altLang="ko-KR" sz="3200" b="1" dirty="0"/>
              <a:t>Technology for Factory Vehicles</a:t>
            </a:r>
            <a:r>
              <a:rPr lang="en-US" altLang="ko-KR" sz="3200" b="1" dirty="0" smtClean="0"/>
              <a:t> </a:t>
            </a:r>
            <a:endParaRPr lang="en-US" altLang="ko-KR" sz="3200" b="1" dirty="0"/>
          </a:p>
        </p:txBody>
      </p:sp>
      <p:sp>
        <p:nvSpPr>
          <p:cNvPr id="41" name="Content Placeholder 2"/>
          <p:cNvSpPr txBox="1">
            <a:spLocks/>
          </p:cNvSpPr>
          <p:nvPr/>
        </p:nvSpPr>
        <p:spPr>
          <a:xfrm>
            <a:off x="5428435" y="2029524"/>
            <a:ext cx="3487366" cy="3835496"/>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LED-ID Link </a:t>
            </a:r>
            <a:r>
              <a:rPr lang="en-US" altLang="ko-KR" sz="22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Factory </a:t>
            </a:r>
            <a:r>
              <a:rPr lang="en-US" altLang="ko-KR" sz="2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Vehicles </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 : Vehicle Lights and Factory Installed lights, Signage, Department Name Board</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In-Vehicle Camera and Factory Installed CCTV Camera</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endPar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 : </a:t>
            </a:r>
          </a:p>
          <a:p>
            <a:pPr marL="1200150" lvl="2" indent="-285750" algn="just">
              <a:lnSpc>
                <a:spcPct val="150000"/>
              </a:lnSpc>
              <a:buFont typeface="Wingdings" panose="05000000000000000000" pitchFamily="2" charset="2"/>
              <a:buChar char="§"/>
            </a:pPr>
            <a:r>
              <a:rPr lang="en-US" altLang="ko-KR" sz="1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a:t>
            </a:r>
            <a:r>
              <a:rPr lang="en-US" altLang="ko-KR" sz="1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VPPM, Offset-VPWM, Multilevel PPM, Inverted PPM, Subcarrier PPM, DSSS SIK etc</a:t>
            </a:r>
            <a:r>
              <a:rPr lang="en-US" altLang="ko-KR" sz="1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LoS (Line of Sight)</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ailab</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le Distance :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more than 500m with lens</a:t>
            </a:r>
          </a:p>
        </p:txBody>
      </p:sp>
      <p:sp>
        <p:nvSpPr>
          <p:cNvPr id="55" name="TextBox 5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
        <p:nvSpPr>
          <p:cNvPr id="3" name="TextBox 2"/>
          <p:cNvSpPr txBox="1"/>
          <p:nvPr/>
        </p:nvSpPr>
        <p:spPr>
          <a:xfrm>
            <a:off x="533401" y="5459525"/>
            <a:ext cx="4681146" cy="246221"/>
          </a:xfrm>
          <a:prstGeom prst="rect">
            <a:avLst/>
          </a:prstGeom>
          <a:noFill/>
        </p:spPr>
        <p:txBody>
          <a:bodyPr wrap="square" rtlCol="0">
            <a:spAutoFit/>
          </a:bodyPr>
          <a:lstStyle/>
          <a:p>
            <a:pPr algn="ctr"/>
            <a:r>
              <a:rPr lang="en-US" altLang="ko-KR" sz="1000" b="1" dirty="0" smtClean="0">
                <a:latin typeface="Times New Roman" panose="02020603050405020304" pitchFamily="18" charset="0"/>
                <a:ea typeface="굴림" panose="020B0600000101010101" pitchFamily="50" charset="-127"/>
                <a:cs typeface="Times New Roman" panose="02020603050405020304" pitchFamily="18" charset="0"/>
              </a:rPr>
              <a:t>&lt;  OWC </a:t>
            </a:r>
            <a:r>
              <a:rPr lang="en-US" altLang="ko-KR" sz="1000" b="1" dirty="0">
                <a:latin typeface="Times New Roman" panose="02020603050405020304" pitchFamily="18" charset="0"/>
                <a:ea typeface="굴림" panose="020B0600000101010101" pitchFamily="50" charset="-127"/>
                <a:cs typeface="Times New Roman" panose="02020603050405020304" pitchFamily="18" charset="0"/>
              </a:rPr>
              <a:t>Link for Factory </a:t>
            </a:r>
            <a:r>
              <a:rPr lang="en-US" altLang="ko-KR" sz="1000" b="1" dirty="0" smtClean="0">
                <a:latin typeface="Times New Roman" panose="02020603050405020304" pitchFamily="18" charset="0"/>
                <a:ea typeface="굴림" panose="020B0600000101010101" pitchFamily="50" charset="-127"/>
                <a:cs typeface="Times New Roman" panose="02020603050405020304" pitchFamily="18" charset="0"/>
              </a:rPr>
              <a:t>Vehicles &gt;</a:t>
            </a:r>
            <a:endParaRPr lang="ru-RU" sz="1000" b="1" dirty="0">
              <a:latin typeface="Times New Roman" panose="02020603050405020304" pitchFamily="18" charset="0"/>
              <a:ea typeface="굴림" panose="020B0600000101010101" pitchFamily="50" charset="-127"/>
              <a:cs typeface="Times New Roman" panose="02020603050405020304" pitchFamily="18" charset="0"/>
            </a:endParaRPr>
          </a:p>
        </p:txBody>
      </p:sp>
      <p:grpSp>
        <p:nvGrpSpPr>
          <p:cNvPr id="6" name="그룹 5"/>
          <p:cNvGrpSpPr/>
          <p:nvPr/>
        </p:nvGrpSpPr>
        <p:grpSpPr>
          <a:xfrm>
            <a:off x="227160" y="1983036"/>
            <a:ext cx="5083799" cy="3344497"/>
            <a:chOff x="478801" y="1948532"/>
            <a:chExt cx="5083799" cy="3344497"/>
          </a:xfrm>
        </p:grpSpPr>
        <p:grpSp>
          <p:nvGrpSpPr>
            <p:cNvPr id="5" name="그룹 4"/>
            <p:cNvGrpSpPr/>
            <p:nvPr/>
          </p:nvGrpSpPr>
          <p:grpSpPr>
            <a:xfrm>
              <a:off x="478801" y="1948532"/>
              <a:ext cx="5083799" cy="3344497"/>
              <a:chOff x="669247" y="1948532"/>
              <a:chExt cx="5083799" cy="3344497"/>
            </a:xfrm>
          </p:grpSpPr>
          <p:pic>
            <p:nvPicPr>
              <p:cNvPr id="4" name="그림 3"/>
              <p:cNvPicPr>
                <a:picLocks noChangeAspect="1"/>
              </p:cNvPicPr>
              <p:nvPr/>
            </p:nvPicPr>
            <p:blipFill>
              <a:blip r:embed="rId3"/>
              <a:stretch>
                <a:fillRect/>
              </a:stretch>
            </p:blipFill>
            <p:spPr>
              <a:xfrm>
                <a:off x="669247" y="2184304"/>
                <a:ext cx="5083799" cy="3108725"/>
              </a:xfrm>
              <a:prstGeom prst="rect">
                <a:avLst/>
              </a:prstGeom>
            </p:spPr>
          </p:pic>
          <p:sp>
            <p:nvSpPr>
              <p:cNvPr id="2" name="직사각형 1"/>
              <p:cNvSpPr/>
              <p:nvPr/>
            </p:nvSpPr>
            <p:spPr>
              <a:xfrm>
                <a:off x="1116944" y="1948532"/>
                <a:ext cx="1972015" cy="246221"/>
              </a:xfrm>
              <a:prstGeom prst="rect">
                <a:avLst/>
              </a:prstGeom>
            </p:spPr>
            <p:txBody>
              <a:bodyPr wrap="none">
                <a:spAutoFit/>
              </a:bodyPr>
              <a:lstStyle/>
              <a:p>
                <a:r>
                  <a:rPr lang="en-US" altLang="ko-KR" sz="1000" dirty="0" smtClean="0">
                    <a:latin typeface="Times New Roman" panose="02020603050405020304" pitchFamily="18" charset="0"/>
                    <a:ea typeface="굴림" panose="020B0600000101010101" pitchFamily="50" charset="-127"/>
                    <a:cs typeface="Times New Roman" panose="02020603050405020304" pitchFamily="18" charset="0"/>
                  </a:rPr>
                  <a:t>Bi-direction Light Communication</a:t>
                </a:r>
                <a:endParaRPr lang="ko-KR" altLang="en-US" sz="1000" dirty="0"/>
              </a:p>
            </p:txBody>
          </p:sp>
          <p:sp>
            <p:nvSpPr>
              <p:cNvPr id="10" name="직사각형 9"/>
              <p:cNvSpPr/>
              <p:nvPr/>
            </p:nvSpPr>
            <p:spPr>
              <a:xfrm>
                <a:off x="1540136" y="4826625"/>
                <a:ext cx="1125629" cy="246221"/>
              </a:xfrm>
              <a:prstGeom prst="rect">
                <a:avLst/>
              </a:prstGeom>
            </p:spPr>
            <p:txBody>
              <a:bodyPr wrap="none">
                <a:spAutoFit/>
              </a:bodyPr>
              <a:lstStyle/>
              <a:p>
                <a:r>
                  <a:rPr lang="en-US" altLang="ko-KR" sz="1000" b="1" dirty="0" smtClean="0">
                    <a:latin typeface="Times New Roman" panose="02020603050405020304" pitchFamily="18" charset="0"/>
                    <a:ea typeface="굴림" panose="020B0600000101010101" pitchFamily="50" charset="-127"/>
                    <a:cs typeface="Times New Roman" panose="02020603050405020304" pitchFamily="18" charset="0"/>
                  </a:rPr>
                  <a:t>Truck in Factory</a:t>
                </a:r>
                <a:endParaRPr lang="ko-KR" altLang="en-US" sz="1000" b="1" dirty="0"/>
              </a:p>
            </p:txBody>
          </p:sp>
          <p:sp>
            <p:nvSpPr>
              <p:cNvPr id="11" name="직사각형 10"/>
              <p:cNvSpPr/>
              <p:nvPr/>
            </p:nvSpPr>
            <p:spPr>
              <a:xfrm>
                <a:off x="4953900" y="3912768"/>
                <a:ext cx="699230" cy="276999"/>
              </a:xfrm>
              <a:prstGeom prst="rect">
                <a:avLst/>
              </a:prstGeom>
            </p:spPr>
            <p:txBody>
              <a:bodyPr wrap="none">
                <a:spAutoFit/>
              </a:bodyPr>
              <a:lstStyle/>
              <a:p>
                <a:r>
                  <a:rPr lang="en-US" altLang="ko-KR" sz="1200" b="1" dirty="0" smtClean="0">
                    <a:latin typeface="Times New Roman" panose="02020603050405020304" pitchFamily="18" charset="0"/>
                    <a:ea typeface="굴림" panose="020B0600000101010101" pitchFamily="50" charset="-127"/>
                    <a:cs typeface="Times New Roman" panose="02020603050405020304" pitchFamily="18" charset="0"/>
                  </a:rPr>
                  <a:t>Factory</a:t>
                </a:r>
                <a:endParaRPr lang="ko-KR" altLang="en-US" sz="1200" b="1" dirty="0"/>
              </a:p>
            </p:txBody>
          </p:sp>
        </p:grpSp>
        <p:sp>
          <p:nvSpPr>
            <p:cNvPr id="13" name="직사각형 12"/>
            <p:cNvSpPr/>
            <p:nvPr/>
          </p:nvSpPr>
          <p:spPr>
            <a:xfrm>
              <a:off x="4213922" y="4876800"/>
              <a:ext cx="1252266" cy="246221"/>
            </a:xfrm>
            <a:prstGeom prst="rect">
              <a:avLst/>
            </a:prstGeom>
          </p:spPr>
          <p:txBody>
            <a:bodyPr wrap="none">
              <a:spAutoFit/>
            </a:bodyPr>
            <a:lstStyle/>
            <a:p>
              <a:r>
                <a:rPr lang="en-US" altLang="ko-KR" sz="1000" dirty="0" smtClean="0">
                  <a:latin typeface="Times New Roman" panose="02020603050405020304" pitchFamily="18" charset="0"/>
                  <a:ea typeface="굴림" panose="020B0600000101010101" pitchFamily="50" charset="-127"/>
                  <a:cs typeface="Times New Roman" panose="02020603050405020304" pitchFamily="18" charset="0"/>
                </a:rPr>
                <a:t>Automatic Guidance</a:t>
              </a:r>
              <a:endParaRPr lang="ko-KR" altLang="en-US" sz="1000" dirty="0"/>
            </a:p>
          </p:txBody>
        </p:sp>
      </p:grpSp>
    </p:spTree>
    <p:extLst>
      <p:ext uri="{BB962C8B-B14F-4D97-AF65-F5344CB8AC3E}">
        <p14:creationId xmlns:p14="http://schemas.microsoft.com/office/powerpoint/2010/main" val="1155247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976876"/>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t>Conclusion</a:t>
            </a:r>
            <a:endParaRPr lang="en-US" sz="3200" b="1" dirty="0"/>
          </a:p>
        </p:txBody>
      </p:sp>
      <p:sp>
        <p:nvSpPr>
          <p:cNvPr id="7" name="Content Placeholder 2"/>
          <p:cNvSpPr txBox="1">
            <a:spLocks/>
          </p:cNvSpPr>
          <p:nvPr/>
        </p:nvSpPr>
        <p:spPr>
          <a:xfrm>
            <a:off x="191316" y="1981200"/>
            <a:ext cx="8495484" cy="3200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a:t>
            </a:r>
            <a:r>
              <a:rPr lang="en-US" altLang="ko-KR" sz="2000" dirty="0" smtClean="0">
                <a:solidFill>
                  <a:schemeClr val="tx1"/>
                </a:solidFill>
                <a:latin typeface="Times New Roman" panose="02020603050405020304" pitchFamily="18" charset="0"/>
                <a:cs typeface="Times New Roman" panose="02020603050405020304" pitchFamily="18" charset="0"/>
              </a:rPr>
              <a:t>roposed the </a:t>
            </a:r>
            <a:r>
              <a:rPr lang="en-IN" altLang="ko-KR" sz="2000" dirty="0">
                <a:solidFill>
                  <a:schemeClr val="tx1"/>
                </a:solidFill>
                <a:latin typeface="Times New Roman" panose="02020603050405020304" pitchFamily="18" charset="0"/>
                <a:cs typeface="Times New Roman" panose="02020603050405020304" pitchFamily="18" charset="0"/>
              </a:rPr>
              <a:t>Factory Location Guide Solution using  </a:t>
            </a:r>
            <a:r>
              <a:rPr lang="en-IN" altLang="ko-KR" sz="2000" dirty="0" err="1">
                <a:solidFill>
                  <a:schemeClr val="tx1"/>
                </a:solidFill>
                <a:latin typeface="Times New Roman" panose="02020603050405020304" pitchFamily="18" charset="0"/>
                <a:cs typeface="Times New Roman" panose="02020603050405020304" pitchFamily="18" charset="0"/>
              </a:rPr>
              <a:t>Color</a:t>
            </a:r>
            <a:r>
              <a:rPr lang="en-IN" altLang="ko-KR" sz="2000" dirty="0">
                <a:solidFill>
                  <a:schemeClr val="tx1"/>
                </a:solidFill>
                <a:latin typeface="Times New Roman" panose="02020603050405020304" pitchFamily="18" charset="0"/>
                <a:cs typeface="Times New Roman" panose="02020603050405020304" pitchFamily="18" charset="0"/>
              </a:rPr>
              <a:t> based LED-ID Technology</a:t>
            </a:r>
            <a:endParaRPr lang="en-US" altLang="ko-KR" sz="20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Utilize 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factory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installed infrastructure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like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lighting devices to assign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LED-ID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and CCTV to decode 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specific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Information</a:t>
            </a:r>
          </a:p>
          <a:p>
            <a:pPr marL="342900" indent="-342900" algn="just">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Provides systematically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manage 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logistics / department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based on the optical camera communication linked with the truck using the camera and light installed in the factory.</a:t>
            </a: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10252</TotalTime>
  <Words>371</Words>
  <Application>Microsoft Office PowerPoint</Application>
  <PresentationFormat>On-screen Show (4:3)</PresentationFormat>
  <Paragraphs>69</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맑은 고딕</vt:lpstr>
      <vt:lpstr>Arial</vt:lpstr>
      <vt:lpstr>Calibri</vt:lpstr>
      <vt:lpstr>굴림</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417</cp:revision>
  <cp:lastPrinted>2017-05-07T15:48:38Z</cp:lastPrinted>
  <dcterms:created xsi:type="dcterms:W3CDTF">2010-05-15T17:50:32Z</dcterms:created>
  <dcterms:modified xsi:type="dcterms:W3CDTF">2018-05-08T08:56:39Z</dcterms:modified>
</cp:coreProperties>
</file>