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331" r:id="rId2"/>
    <p:sldId id="317" r:id="rId3"/>
    <p:sldId id="342" r:id="rId4"/>
    <p:sldId id="334" r:id="rId5"/>
    <p:sldId id="340" r:id="rId6"/>
    <p:sldId id="335" r:id="rId7"/>
    <p:sldId id="336" r:id="rId8"/>
    <p:sldId id="341" r:id="rId9"/>
    <p:sldId id="337" r:id="rId10"/>
    <p:sldId id="33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004" y="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29E30D-AAEB-964B-AB2C-32EA10875CA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9143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7D47F9F-1758-D94B-9879-BDD3C8A8A0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912466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4049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89272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87265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92134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649386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43314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081012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07543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4639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F168B6F8-15F7-2C49-9C87-E006FB55FC52}" type="slidenum">
              <a:rPr lang="en-US"/>
              <a:pPr/>
              <a:t>‹#›</a:t>
            </a:fld>
            <a:endParaRPr lang="en-US"/>
          </a:p>
        </p:txBody>
      </p:sp>
    </p:spTree>
    <p:extLst>
      <p:ext uri="{BB962C8B-B14F-4D97-AF65-F5344CB8AC3E}">
        <p14:creationId xmlns:p14="http://schemas.microsoft.com/office/powerpoint/2010/main" val="32616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7F2E1CED-FA29-964B-B240-22232612640B}" type="slidenum">
              <a:rPr lang="en-US"/>
              <a:pPr/>
              <a:t>‹#›</a:t>
            </a:fld>
            <a:endParaRPr lang="en-US"/>
          </a:p>
        </p:txBody>
      </p:sp>
    </p:spTree>
    <p:extLst>
      <p:ext uri="{BB962C8B-B14F-4D97-AF65-F5344CB8AC3E}">
        <p14:creationId xmlns:p14="http://schemas.microsoft.com/office/powerpoint/2010/main" val="300672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AA65A4EB-78A5-5C45-8671-2A8B3BF5AA4D}" type="slidenum">
              <a:rPr lang="en-US"/>
              <a:pPr/>
              <a:t>‹#›</a:t>
            </a:fld>
            <a:endParaRPr lang="en-US"/>
          </a:p>
        </p:txBody>
      </p:sp>
    </p:spTree>
    <p:extLst>
      <p:ext uri="{BB962C8B-B14F-4D97-AF65-F5344CB8AC3E}">
        <p14:creationId xmlns:p14="http://schemas.microsoft.com/office/powerpoint/2010/main" val="39840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dirty="0" smtClean="0"/>
              <a:t>&lt;May 2018&gt;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C68A915F-B456-5149-A807-E92E2E55320D}" type="slidenum">
              <a:rPr lang="en-US"/>
              <a:pPr/>
              <a:t>‹#›</a:t>
            </a:fld>
            <a:endParaRPr lang="en-US"/>
          </a:p>
        </p:txBody>
      </p:sp>
    </p:spTree>
    <p:extLst>
      <p:ext uri="{BB962C8B-B14F-4D97-AF65-F5344CB8AC3E}">
        <p14:creationId xmlns:p14="http://schemas.microsoft.com/office/powerpoint/2010/main" val="117420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Ruben Salazar, Chris Calvert (Landis+Gyr)</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445AD505-05E9-B64B-B0BB-7EEAB2629E21}" type="slidenum">
              <a:rPr lang="en-US"/>
              <a:pPr/>
              <a:t>‹#›</a:t>
            </a:fld>
            <a:endParaRPr lang="en-US"/>
          </a:p>
        </p:txBody>
      </p:sp>
    </p:spTree>
    <p:extLst>
      <p:ext uri="{BB962C8B-B14F-4D97-AF65-F5344CB8AC3E}">
        <p14:creationId xmlns:p14="http://schemas.microsoft.com/office/powerpoint/2010/main" val="3330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Ruben Salazar, Chris Calvert (Landis+Gyr)</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690D2C8-773B-224D-A301-3E4D532B54B3}" type="slidenum">
              <a:rPr lang="en-US"/>
              <a:pPr/>
              <a:t>‹#›</a:t>
            </a:fld>
            <a:endParaRPr lang="en-US"/>
          </a:p>
        </p:txBody>
      </p:sp>
    </p:spTree>
    <p:extLst>
      <p:ext uri="{BB962C8B-B14F-4D97-AF65-F5344CB8AC3E}">
        <p14:creationId xmlns:p14="http://schemas.microsoft.com/office/powerpoint/2010/main" val="377148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&lt;September 2017&gt;</a:t>
            </a:r>
            <a:endParaRPr lang="en-US" dirty="0"/>
          </a:p>
        </p:txBody>
      </p:sp>
      <p:sp>
        <p:nvSpPr>
          <p:cNvPr id="8" name="Footer Placeholder 7"/>
          <p:cNvSpPr>
            <a:spLocks noGrp="1"/>
          </p:cNvSpPr>
          <p:nvPr>
            <p:ph type="ftr" sz="quarter" idx="11"/>
          </p:nvPr>
        </p:nvSpPr>
        <p:spPr/>
        <p:txBody>
          <a:bodyPr/>
          <a:lstStyle>
            <a:lvl1pPr>
              <a:defRPr/>
            </a:lvl1pPr>
          </a:lstStyle>
          <a:p>
            <a:r>
              <a:rPr lang="en-US"/>
              <a:t>Hidetoshi Yokota, Ruben Salazar, Randy Turner (Landis+Gyr)</a:t>
            </a:r>
          </a:p>
        </p:txBody>
      </p:sp>
      <p:sp>
        <p:nvSpPr>
          <p:cNvPr id="9" name="Slide Number Placeholder 8"/>
          <p:cNvSpPr>
            <a:spLocks noGrp="1"/>
          </p:cNvSpPr>
          <p:nvPr>
            <p:ph type="sldNum" sz="quarter" idx="12"/>
          </p:nvPr>
        </p:nvSpPr>
        <p:spPr/>
        <p:txBody>
          <a:bodyPr/>
          <a:lstStyle>
            <a:lvl1pPr>
              <a:defRPr/>
            </a:lvl1pPr>
          </a:lstStyle>
          <a:p>
            <a:r>
              <a:rPr lang="en-US"/>
              <a:t>Slide </a:t>
            </a:r>
            <a:fld id="{300D226A-75F5-B94A-8020-5E59BED46E05}" type="slidenum">
              <a:rPr lang="en-US"/>
              <a:pPr/>
              <a:t>‹#›</a:t>
            </a:fld>
            <a:endParaRPr lang="en-US"/>
          </a:p>
        </p:txBody>
      </p:sp>
    </p:spTree>
    <p:extLst>
      <p:ext uri="{BB962C8B-B14F-4D97-AF65-F5344CB8AC3E}">
        <p14:creationId xmlns:p14="http://schemas.microsoft.com/office/powerpoint/2010/main" val="136031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&lt;September 2017&gt;</a:t>
            </a:r>
            <a:endParaRPr lang="en-US" dirty="0"/>
          </a:p>
        </p:txBody>
      </p:sp>
      <p:sp>
        <p:nvSpPr>
          <p:cNvPr id="4" name="Footer Placeholder 3"/>
          <p:cNvSpPr>
            <a:spLocks noGrp="1"/>
          </p:cNvSpPr>
          <p:nvPr>
            <p:ph type="ftr" sz="quarter" idx="11"/>
          </p:nvPr>
        </p:nvSpPr>
        <p:spPr/>
        <p:txBody>
          <a:bodyPr/>
          <a:lstStyle>
            <a:lvl1pPr>
              <a:defRPr/>
            </a:lvl1pPr>
          </a:lstStyle>
          <a:p>
            <a:r>
              <a:rPr lang="en-US"/>
              <a:t>Hidetoshi Yokota, Ruben Salazar, Randy Turner (Landis+Gyr)</a:t>
            </a:r>
          </a:p>
        </p:txBody>
      </p:sp>
      <p:sp>
        <p:nvSpPr>
          <p:cNvPr id="5" name="Slide Number Placeholder 4"/>
          <p:cNvSpPr>
            <a:spLocks noGrp="1"/>
          </p:cNvSpPr>
          <p:nvPr>
            <p:ph type="sldNum" sz="quarter" idx="12"/>
          </p:nvPr>
        </p:nvSpPr>
        <p:spPr/>
        <p:txBody>
          <a:bodyPr/>
          <a:lstStyle>
            <a:lvl1pPr>
              <a:defRPr/>
            </a:lvl1pPr>
          </a:lstStyle>
          <a:p>
            <a:r>
              <a:rPr lang="en-US"/>
              <a:t>Slide </a:t>
            </a:r>
            <a:fld id="{8761FD8D-6E16-6948-8228-37F606CBBE8D}" type="slidenum">
              <a:rPr lang="en-US"/>
              <a:pPr/>
              <a:t>‹#›</a:t>
            </a:fld>
            <a:endParaRPr lang="en-US"/>
          </a:p>
        </p:txBody>
      </p:sp>
    </p:spTree>
    <p:extLst>
      <p:ext uri="{BB962C8B-B14F-4D97-AF65-F5344CB8AC3E}">
        <p14:creationId xmlns:p14="http://schemas.microsoft.com/office/powerpoint/2010/main" val="41357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&lt;May 2018&gt;</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Ruben Salazar, Chris Calvert (Landis+Gyr)</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B203204F-18E1-E243-BC77-5EC53382E152}" type="slidenum">
              <a:rPr lang="en-US"/>
              <a:pPr/>
              <a:t>‹#›</a:t>
            </a:fld>
            <a:endParaRPr lang="en-US"/>
          </a:p>
        </p:txBody>
      </p:sp>
    </p:spTree>
    <p:extLst>
      <p:ext uri="{BB962C8B-B14F-4D97-AF65-F5344CB8AC3E}">
        <p14:creationId xmlns:p14="http://schemas.microsoft.com/office/powerpoint/2010/main" val="252368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3A5A882C-4495-3547-A1B3-144F6924F619}" type="slidenum">
              <a:rPr lang="en-US"/>
              <a:pPr/>
              <a:t>‹#›</a:t>
            </a:fld>
            <a:endParaRPr lang="en-US"/>
          </a:p>
        </p:txBody>
      </p:sp>
    </p:spTree>
    <p:extLst>
      <p:ext uri="{BB962C8B-B14F-4D97-AF65-F5344CB8AC3E}">
        <p14:creationId xmlns:p14="http://schemas.microsoft.com/office/powerpoint/2010/main" val="349397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B9B09096-F2D6-514C-B2EA-74D000F610C7}" type="slidenum">
              <a:rPr lang="en-US"/>
              <a:pPr/>
              <a:t>‹#›</a:t>
            </a:fld>
            <a:endParaRPr lang="en-US"/>
          </a:p>
        </p:txBody>
      </p:sp>
    </p:spTree>
    <p:extLst>
      <p:ext uri="{BB962C8B-B14F-4D97-AF65-F5344CB8AC3E}">
        <p14:creationId xmlns:p14="http://schemas.microsoft.com/office/powerpoint/2010/main" val="37021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a:t>&lt;September 2017&gt;</a:t>
            </a:r>
            <a:endParaRPr lang="en-US" dirty="0"/>
          </a:p>
        </p:txBody>
      </p:sp>
      <p:sp>
        <p:nvSpPr>
          <p:cNvPr id="1029" name="Rectangle 5"/>
          <p:cNvSpPr>
            <a:spLocks noGrp="1" noChangeArrowheads="1"/>
          </p:cNvSpPr>
          <p:nvPr>
            <p:ph type="ftr" sz="quarter" idx="3"/>
          </p:nvPr>
        </p:nvSpPr>
        <p:spPr bwMode="auto">
          <a:xfrm>
            <a:off x="4983480" y="6475413"/>
            <a:ext cx="393192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spAutoFit/>
          </a:bodyPr>
          <a:lstStyle>
            <a:lvl1pPr algn="l">
              <a:defRPr/>
            </a:lvl1pPr>
          </a:lstStyle>
          <a:p>
            <a:r>
              <a:rPr lang="en-US" dirty="0" smtClean="0"/>
              <a:t>Ruben Salazar, Chris Calvert (</a:t>
            </a:r>
            <a:r>
              <a:rPr lang="en-US" dirty="0" err="1" smtClean="0"/>
              <a:t>Landis+Gyr</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EC268870-D625-D040-B128-9224461A2F95}" type="slidenum">
              <a:rPr lang="en-US"/>
              <a:pPr/>
              <a:t>‹#›</a:t>
            </a:fld>
            <a:endParaRPr lang="en-US"/>
          </a:p>
        </p:txBody>
      </p:sp>
      <p:sp>
        <p:nvSpPr>
          <p:cNvPr id="1031" name="Rectangle 7"/>
          <p:cNvSpPr>
            <a:spLocks noChangeArrowheads="1"/>
          </p:cNvSpPr>
          <p:nvPr/>
        </p:nvSpPr>
        <p:spPr bwMode="auto">
          <a:xfrm>
            <a:off x="2819400" y="394156"/>
            <a:ext cx="56388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802.15-&lt;</a:t>
            </a:r>
            <a:r>
              <a:rPr lang="en-US" sz="1400" b="1" dirty="0">
                <a:effectLst/>
              </a:rPr>
              <a:t> </a:t>
            </a:r>
            <a:r>
              <a:rPr lang="en-US" sz="1400" b="1" dirty="0" smtClean="0">
                <a:effectLst/>
              </a:rPr>
              <a:t>15-18-0221-00-004x</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2220D18D-D1D3-4A66-A9F9-2F8AEB788C79}"/>
              </a:ext>
            </a:extLst>
          </p:cNvPr>
          <p:cNvSpPr>
            <a:spLocks noGrp="1"/>
          </p:cNvSpPr>
          <p:nvPr>
            <p:ph type="dt" sz="half" idx="10"/>
          </p:nvPr>
        </p:nvSpPr>
        <p:spPr/>
        <p:txBody>
          <a:bodyPr/>
          <a:lstStyle/>
          <a:p>
            <a:r>
              <a:rPr lang="en-US" dirty="0" smtClean="0"/>
              <a:t>&lt;May 2018&gt;</a:t>
            </a:r>
            <a:endParaRPr lang="en-US" dirty="0"/>
          </a:p>
        </p:txBody>
      </p:sp>
      <p:sp>
        <p:nvSpPr>
          <p:cNvPr id="3" name="Footer Placeholder 2">
            <a:extLst>
              <a:ext uri="{FF2B5EF4-FFF2-40B4-BE49-F238E27FC236}">
                <a16:creationId xmlns="" xmlns:a16="http://schemas.microsoft.com/office/drawing/2014/main" id="{683671C2-4209-45DF-8F7C-DD31FE002CE3}"/>
              </a:ext>
            </a:extLst>
          </p:cNvPr>
          <p:cNvSpPr>
            <a:spLocks noGrp="1"/>
          </p:cNvSpPr>
          <p:nvPr>
            <p:ph type="ftr" sz="quarter" idx="11"/>
          </p:nvPr>
        </p:nvSpPr>
        <p:spPr/>
        <p:txBody>
          <a:bodyPr/>
          <a:lstStyle/>
          <a:p>
            <a:r>
              <a:rPr lang="en-US" dirty="0" smtClean="0"/>
              <a:t>Ruben </a:t>
            </a:r>
            <a:r>
              <a:rPr lang="en-US" dirty="0"/>
              <a:t>Salazar, </a:t>
            </a:r>
            <a:r>
              <a:rPr lang="en-US" dirty="0" smtClean="0"/>
              <a:t>Chris Calvert (Landis+Gyr</a:t>
            </a:r>
            <a:r>
              <a:rPr lang="en-US" dirty="0"/>
              <a:t>)</a:t>
            </a:r>
          </a:p>
        </p:txBody>
      </p:sp>
      <p:sp>
        <p:nvSpPr>
          <p:cNvPr id="4" name="Slide Number Placeholder 3">
            <a:extLst>
              <a:ext uri="{FF2B5EF4-FFF2-40B4-BE49-F238E27FC236}">
                <a16:creationId xmlns="" xmlns:a16="http://schemas.microsoft.com/office/drawing/2014/main" id="{46356D7A-B59E-4050-8A16-315B4357E507}"/>
              </a:ext>
            </a:extLst>
          </p:cNvPr>
          <p:cNvSpPr>
            <a:spLocks noGrp="1"/>
          </p:cNvSpPr>
          <p:nvPr>
            <p:ph type="sldNum" sz="quarter" idx="12"/>
          </p:nvPr>
        </p:nvSpPr>
        <p:spPr/>
        <p:txBody>
          <a:bodyPr/>
          <a:lstStyle/>
          <a:p>
            <a:r>
              <a:rPr lang="en-US"/>
              <a:t>Slide </a:t>
            </a:r>
            <a:fld id="{B203204F-18E1-E243-BC77-5EC53382E152}" type="slidenum">
              <a:rPr lang="en-US" smtClean="0"/>
              <a:pPr/>
              <a:t>1</a:t>
            </a:fld>
            <a:endParaRPr lang="en-US"/>
          </a:p>
        </p:txBody>
      </p:sp>
      <p:sp>
        <p:nvSpPr>
          <p:cNvPr id="5" name="Rectangle 2">
            <a:extLst>
              <a:ext uri="{FF2B5EF4-FFF2-40B4-BE49-F238E27FC236}">
                <a16:creationId xmlns="" xmlns:a16="http://schemas.microsoft.com/office/drawing/2014/main" id="{7BF14C09-0488-47E6-9D6E-FDAB7D47315D}"/>
              </a:ext>
            </a:extLst>
          </p:cNvPr>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6" name="Rectangle 3">
            <a:extLst>
              <a:ext uri="{FF2B5EF4-FFF2-40B4-BE49-F238E27FC236}">
                <a16:creationId xmlns="" xmlns:a16="http://schemas.microsoft.com/office/drawing/2014/main" id="{347DCF39-79E1-401D-BD5A-62B1CB8961E1}"/>
              </a:ext>
            </a:extLst>
          </p:cNvPr>
          <p:cNvSpPr>
            <a:spLocks noChangeArrowheads="1"/>
          </p:cNvSpPr>
          <p:nvPr/>
        </p:nvSpPr>
        <p:spPr bwMode="auto">
          <a:xfrm>
            <a:off x="152400" y="609600"/>
            <a:ext cx="8991600" cy="52886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[OFDM extension to lower data rates]</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a:solidFill>
                  <a:srgbClr val="FF0000"/>
                </a:solidFill>
              </a:rPr>
              <a:t>8</a:t>
            </a:r>
            <a:r>
              <a:rPr lang="en-US" sz="1600" dirty="0" smtClean="0">
                <a:solidFill>
                  <a:srgbClr val="FF0000"/>
                </a:solidFill>
              </a:rPr>
              <a:t> MAY 2018</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Ruben </a:t>
            </a:r>
            <a:r>
              <a:rPr lang="en-US" sz="1600" dirty="0">
                <a:solidFill>
                  <a:srgbClr val="FF0000"/>
                </a:solidFill>
              </a:rPr>
              <a:t>Salazar, </a:t>
            </a:r>
            <a:r>
              <a:rPr lang="en-US" sz="1600" dirty="0" smtClean="0">
                <a:solidFill>
                  <a:srgbClr val="FF0000"/>
                </a:solidFill>
              </a:rPr>
              <a:t>Chris Calvert</a:t>
            </a:r>
            <a:r>
              <a:rPr lang="en-US" sz="1600" dirty="0" smtClean="0">
                <a:solidFill>
                  <a:schemeClr val="tx2"/>
                </a:solidFill>
              </a:rPr>
              <a:t>] </a:t>
            </a:r>
            <a:r>
              <a:rPr lang="en-US" sz="1600" dirty="0">
                <a:solidFill>
                  <a:schemeClr val="tx2"/>
                </a:solidFill>
              </a:rPr>
              <a:t>Company [</a:t>
            </a:r>
            <a:r>
              <a:rPr lang="en-US" sz="1600" dirty="0">
                <a:solidFill>
                  <a:srgbClr val="FF0000"/>
                </a:solidFill>
              </a:rPr>
              <a:t>Landis + Gyr</a:t>
            </a:r>
            <a:r>
              <a:rPr lang="en-US" sz="1600" dirty="0">
                <a:solidFill>
                  <a:schemeClr val="tx2"/>
                </a:solidFill>
              </a:rPr>
              <a:t>]</a:t>
            </a: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30000 mill creek </a:t>
            </a:r>
            <a:r>
              <a:rPr lang="en-US" sz="1600" dirty="0" err="1" smtClean="0">
                <a:solidFill>
                  <a:srgbClr val="FF0000"/>
                </a:solidFill>
              </a:rPr>
              <a:t>av</a:t>
            </a:r>
            <a:r>
              <a:rPr lang="en-US" sz="1600" dirty="0" smtClean="0">
                <a:solidFill>
                  <a:srgbClr val="FF0000"/>
                </a:solidFill>
              </a:rPr>
              <a:t>, Alpharetta GA 30022</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+1678 258 3165</a:t>
            </a:r>
            <a:r>
              <a:rPr lang="en-US" sz="1600" dirty="0" smtClean="0">
                <a:solidFill>
                  <a:schemeClr val="tx2"/>
                </a:solidFill>
              </a:rPr>
              <a:t>], </a:t>
            </a:r>
            <a:r>
              <a:rPr lang="en-US" sz="1600" dirty="0">
                <a:solidFill>
                  <a:schemeClr val="tx2"/>
                </a:solidFill>
              </a:rPr>
              <a:t>FAX: </a:t>
            </a:r>
            <a:r>
              <a:rPr lang="en-US" sz="1600" dirty="0" smtClean="0">
                <a:solidFill>
                  <a:schemeClr val="tx2"/>
                </a:solidFill>
              </a:rPr>
              <a:t>[+</a:t>
            </a:r>
            <a:r>
              <a:rPr lang="en-US" sz="1600" dirty="0" smtClean="0">
                <a:solidFill>
                  <a:srgbClr val="FF0000"/>
                </a:solidFill>
              </a:rPr>
              <a:t>1 866 219 4410</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smtClean="0">
                <a:solidFill>
                  <a:srgbClr val="FF0000"/>
                </a:solidFill>
              </a:rPr>
              <a:t>ruben.salazar@landisgyr.com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a:t>
            </a:r>
            <a:r>
              <a:rPr lang="ja-JP" altLang="en-US" dirty="0">
                <a:solidFill>
                  <a:schemeClr val="accent2"/>
                </a:solidFill>
                <a:latin typeface="Arial"/>
              </a:rPr>
              <a:t>“</a:t>
            </a:r>
            <a:r>
              <a:rPr lang="en-US" dirty="0">
                <a:solidFill>
                  <a:schemeClr val="accent2"/>
                </a:solidFill>
              </a:rPr>
              <a:t>General Contributions</a:t>
            </a:r>
            <a:r>
              <a:rPr lang="ja-JP" altLang="en-US" dirty="0">
                <a:solidFill>
                  <a:schemeClr val="accent2"/>
                </a:solidFill>
                <a:latin typeface="Arial"/>
              </a:rPr>
              <a:t>”</a:t>
            </a:r>
            <a:r>
              <a:rPr lang="en-US" dirty="0">
                <a:solidFill>
                  <a:schemeClr val="accent2"/>
                </a:solidFill>
              </a:rPr>
              <a:t>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ja-JP" sz="1600" dirty="0" smtClean="0">
                <a:ea typeface="ＭＳ Ｐゴシック" panose="020B0600070205080204" pitchFamily="34" charset="-128"/>
              </a:rPr>
              <a:t>Proposed extending OFDM in SUN specification to lower data rates.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rgbClr val="FF0000"/>
                </a:solidFill>
              </a:rPr>
              <a:t>Discussion</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13481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Comments</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&lt;May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Rectangle 1"/>
          <p:cNvSpPr/>
          <p:nvPr/>
        </p:nvSpPr>
        <p:spPr>
          <a:xfrm>
            <a:off x="839788" y="1905000"/>
            <a:ext cx="7389812" cy="4031873"/>
          </a:xfrm>
          <a:prstGeom prst="rect">
            <a:avLst/>
          </a:prstGeom>
        </p:spPr>
        <p:txBody>
          <a:bodyPr wrap="square">
            <a:spAutoFit/>
          </a:bodyPr>
          <a:lstStyle/>
          <a:p>
            <a:pPr marL="342900" indent="-342900" eaLnBrk="1" hangingPunct="1">
              <a:spcBef>
                <a:spcPct val="20000"/>
              </a:spcBef>
              <a:buChar char="•"/>
            </a:pPr>
            <a:r>
              <a:rPr lang="en-US" sz="2000" dirty="0">
                <a:latin typeface="+mn-lt"/>
                <a:ea typeface="+mn-ea"/>
              </a:rPr>
              <a:t>The added data rates would be natural extensions of the current </a:t>
            </a:r>
            <a:r>
              <a:rPr lang="en-US" sz="2000" dirty="0" smtClean="0">
                <a:latin typeface="+mn-lt"/>
                <a:ea typeface="+mn-ea"/>
              </a:rPr>
              <a:t>data rates</a:t>
            </a:r>
            <a:endParaRPr lang="en-US" sz="2000" dirty="0">
              <a:latin typeface="+mn-lt"/>
              <a:ea typeface="+mn-ea"/>
            </a:endParaRPr>
          </a:p>
          <a:p>
            <a:pPr marL="342900" indent="-342900" eaLnBrk="1" hangingPunct="1">
              <a:spcBef>
                <a:spcPct val="20000"/>
              </a:spcBef>
              <a:buChar char="•"/>
            </a:pPr>
            <a:r>
              <a:rPr lang="en-US" sz="2000" dirty="0">
                <a:latin typeface="+mn-lt"/>
                <a:ea typeface="+mn-ea"/>
              </a:rPr>
              <a:t>Current silicon has already the elements necessary to cover these, it require at most testing for their </a:t>
            </a:r>
            <a:r>
              <a:rPr lang="en-US" sz="2000" dirty="0" smtClean="0">
                <a:latin typeface="+mn-lt"/>
                <a:ea typeface="+mn-ea"/>
              </a:rPr>
              <a:t>performance</a:t>
            </a:r>
            <a:endParaRPr lang="en-US" sz="2000" dirty="0">
              <a:latin typeface="+mn-lt"/>
              <a:ea typeface="+mn-ea"/>
            </a:endParaRPr>
          </a:p>
          <a:p>
            <a:pPr marL="342900" indent="-342900" eaLnBrk="1" hangingPunct="1">
              <a:spcBef>
                <a:spcPct val="20000"/>
              </a:spcBef>
              <a:buChar char="•"/>
            </a:pPr>
            <a:r>
              <a:rPr lang="en-US" sz="2000" dirty="0">
                <a:latin typeface="+mn-lt"/>
                <a:ea typeface="+mn-ea"/>
              </a:rPr>
              <a:t>The OFDM table will now be complete with additions at the higher data rates and at the lower data rates both of which have found immediate need in the SUN deployments</a:t>
            </a:r>
            <a:r>
              <a:rPr lang="en-US" sz="2000" dirty="0" smtClean="0">
                <a:latin typeface="+mn-lt"/>
                <a:ea typeface="+mn-ea"/>
              </a:rPr>
              <a:t>.</a:t>
            </a:r>
            <a:endParaRPr lang="en-US" sz="2000" dirty="0">
              <a:latin typeface="+mn-lt"/>
              <a:ea typeface="+mn-ea"/>
            </a:endParaRPr>
          </a:p>
          <a:p>
            <a:pPr marL="342900" indent="-342900" eaLnBrk="1" hangingPunct="1">
              <a:spcBef>
                <a:spcPct val="20000"/>
              </a:spcBef>
              <a:buChar char="•"/>
            </a:pPr>
            <a:r>
              <a:rPr lang="en-US" sz="2000" dirty="0">
                <a:latin typeface="+mn-lt"/>
                <a:ea typeface="+mn-ea"/>
              </a:rPr>
              <a:t>Sensitivity for the added rates would be significantly better: from current experience one can expect </a:t>
            </a:r>
            <a:r>
              <a:rPr lang="en-US" sz="2000" dirty="0" smtClean="0">
                <a:latin typeface="+mn-lt"/>
                <a:ea typeface="+mn-ea"/>
              </a:rPr>
              <a:t>~10dB </a:t>
            </a:r>
            <a:r>
              <a:rPr lang="en-US" sz="2000" dirty="0">
                <a:latin typeface="+mn-lt"/>
                <a:ea typeface="+mn-ea"/>
              </a:rPr>
              <a:t>better than the above </a:t>
            </a:r>
            <a:r>
              <a:rPr lang="en-US" sz="2000" dirty="0" smtClean="0">
                <a:latin typeface="+mn-lt"/>
                <a:ea typeface="+mn-ea"/>
              </a:rPr>
              <a:t>specification</a:t>
            </a:r>
            <a:endParaRPr lang="en-US" sz="2000" dirty="0">
              <a:latin typeface="+mn-lt"/>
              <a:ea typeface="+mn-ea"/>
            </a:endParaRPr>
          </a:p>
          <a:p>
            <a:pPr marL="342900" indent="-342900" eaLnBrk="1" hangingPunct="1">
              <a:spcBef>
                <a:spcPct val="20000"/>
              </a:spcBef>
              <a:buChar char="•"/>
            </a:pPr>
            <a:r>
              <a:rPr lang="en-US" sz="2000" dirty="0">
                <a:latin typeface="+mn-lt"/>
                <a:ea typeface="+mn-ea"/>
              </a:rPr>
              <a:t>It is easier to implement the changes of </a:t>
            </a:r>
            <a:r>
              <a:rPr lang="en-US" sz="2000" dirty="0" smtClean="0">
                <a:latin typeface="+mn-lt"/>
                <a:ea typeface="+mn-ea"/>
              </a:rPr>
              <a:t>Operating modes (speed) </a:t>
            </a:r>
            <a:r>
              <a:rPr lang="en-US" sz="2000" dirty="0">
                <a:latin typeface="+mn-lt"/>
                <a:ea typeface="+mn-ea"/>
              </a:rPr>
              <a:t>rather than M</a:t>
            </a:r>
            <a:r>
              <a:rPr lang="en-US" sz="2000" dirty="0" smtClean="0">
                <a:latin typeface="+mn-lt"/>
                <a:ea typeface="+mn-ea"/>
              </a:rPr>
              <a:t>odulation schemes.</a:t>
            </a:r>
            <a:endParaRPr lang="en-US" sz="2000" dirty="0">
              <a:latin typeface="+mn-lt"/>
              <a:ea typeface="+mn-ea"/>
            </a:endParaRPr>
          </a:p>
        </p:txBody>
      </p:sp>
    </p:spTree>
    <p:extLst>
      <p:ext uri="{BB962C8B-B14F-4D97-AF65-F5344CB8AC3E}">
        <p14:creationId xmlns:p14="http://schemas.microsoft.com/office/powerpoint/2010/main" val="468749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Overview – 802.15.4x PAR</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&lt;May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Content Placeholder 1"/>
          <p:cNvSpPr>
            <a:spLocks noGrp="1"/>
          </p:cNvSpPr>
          <p:nvPr>
            <p:ph idx="1"/>
          </p:nvPr>
        </p:nvSpPr>
        <p:spPr>
          <a:xfrm>
            <a:off x="838200" y="1981200"/>
            <a:ext cx="7772400" cy="4114800"/>
          </a:xfrm>
        </p:spPr>
        <p:txBody>
          <a:bodyPr/>
          <a:lstStyle/>
          <a:p>
            <a:pPr marL="0" indent="0">
              <a:buNone/>
            </a:pPr>
            <a:r>
              <a:rPr lang="en-US" dirty="0" smtClean="0"/>
              <a:t>“</a:t>
            </a:r>
            <a:r>
              <a:rPr lang="en-US" dirty="0"/>
              <a:t>This amendment defines </a:t>
            </a:r>
            <a:r>
              <a:rPr lang="en-US" b="1" i="1" dirty="0"/>
              <a:t>enhancements</a:t>
            </a:r>
            <a:r>
              <a:rPr lang="en-US" dirty="0"/>
              <a:t> to the IEEE </a:t>
            </a:r>
            <a:r>
              <a:rPr lang="en-US" dirty="0" err="1"/>
              <a:t>Std</a:t>
            </a:r>
            <a:r>
              <a:rPr lang="en-US" dirty="0"/>
              <a:t> 802.15.4 SUN Orthogonal Frequency-Division Multiplexing (OFDM) PHYs enabling the support for data rates up to 2.4Mb/s. This amendment also defines additional channel plans, as needed, to support emerging applications.” </a:t>
            </a:r>
          </a:p>
        </p:txBody>
      </p:sp>
    </p:spTree>
    <p:extLst>
      <p:ext uri="{BB962C8B-B14F-4D97-AF65-F5344CB8AC3E}">
        <p14:creationId xmlns:p14="http://schemas.microsoft.com/office/powerpoint/2010/main" val="393641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a:t>Overview of proposal</a:t>
            </a:r>
            <a:endParaRPr lang="en-US" dirty="0"/>
          </a:p>
        </p:txBody>
      </p:sp>
      <p:sp>
        <p:nvSpPr>
          <p:cNvPr id="8"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762000" y="1600200"/>
            <a:ext cx="7772400" cy="4114800"/>
          </a:xfrm>
        </p:spPr>
        <p:txBody>
          <a:bodyPr/>
          <a:lstStyle/>
          <a:p>
            <a:r>
              <a:rPr lang="en-US" dirty="0" smtClean="0"/>
              <a:t>Proposed addition</a:t>
            </a:r>
          </a:p>
          <a:p>
            <a:pPr lvl="1"/>
            <a:r>
              <a:rPr lang="en-US" sz="2000" dirty="0" smtClean="0"/>
              <a:t>Define lower data rates in OFDM SUN PHY</a:t>
            </a:r>
          </a:p>
          <a:p>
            <a:pPr lvl="1"/>
            <a:r>
              <a:rPr lang="en-US" sz="2000" dirty="0" smtClean="0"/>
              <a:t>Complete the OFDM modulation table in SUN PHY specification</a:t>
            </a:r>
          </a:p>
          <a:p>
            <a:pPr lvl="1"/>
            <a:endParaRPr lang="en-US" sz="2000" dirty="0" smtClean="0"/>
          </a:p>
          <a:p>
            <a:pPr marL="342900" lvl="1" indent="-342900">
              <a:buChar char="•"/>
            </a:pPr>
            <a:r>
              <a:rPr lang="en-US" sz="3200" dirty="0" smtClean="0">
                <a:cs typeface="+mn-cs"/>
              </a:rPr>
              <a:t>Rationale</a:t>
            </a:r>
          </a:p>
          <a:p>
            <a:pPr marL="685800" lvl="2" indent="-342900"/>
            <a:r>
              <a:rPr lang="en-US" sz="2000" dirty="0" smtClean="0">
                <a:cs typeface="+mn-cs"/>
              </a:rPr>
              <a:t>Lower data rates are a very important and needed feature and component for the SUN PHY.</a:t>
            </a:r>
          </a:p>
          <a:p>
            <a:pPr marL="685800" lvl="2" indent="-342900"/>
            <a:r>
              <a:rPr lang="en-US" sz="2000" dirty="0" smtClean="0">
                <a:cs typeface="+mn-cs"/>
              </a:rPr>
              <a:t>Provides another option to increase range and/or penetration for SUN PHYs </a:t>
            </a:r>
          </a:p>
          <a:p>
            <a:pPr marL="685800" lvl="2" indent="-342900"/>
            <a:r>
              <a:rPr lang="en-US" sz="2000" dirty="0" smtClean="0">
                <a:cs typeface="+mn-cs"/>
              </a:rPr>
              <a:t>It is convenient to change data rates without changing modulation schemes</a:t>
            </a:r>
            <a:endParaRPr lang="en-US" sz="2000"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&lt;May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Tree>
    <p:extLst>
      <p:ext uri="{BB962C8B-B14F-4D97-AF65-F5344CB8AC3E}">
        <p14:creationId xmlns:p14="http://schemas.microsoft.com/office/powerpoint/2010/main" val="1627760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Current OFDM Data Rates in SUN</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&lt;Amy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pic>
        <p:nvPicPr>
          <p:cNvPr id="10" name="Picture 9"/>
          <p:cNvPicPr>
            <a:picLocks noChangeAspect="1"/>
          </p:cNvPicPr>
          <p:nvPr/>
        </p:nvPicPr>
        <p:blipFill>
          <a:blip r:embed="rId3"/>
          <a:stretch>
            <a:fillRect/>
          </a:stretch>
        </p:blipFill>
        <p:spPr>
          <a:xfrm>
            <a:off x="1904105" y="1524000"/>
            <a:ext cx="5254113" cy="4800600"/>
          </a:xfrm>
          <a:prstGeom prst="rect">
            <a:avLst/>
          </a:prstGeom>
        </p:spPr>
      </p:pic>
    </p:spTree>
    <p:extLst>
      <p:ext uri="{BB962C8B-B14F-4D97-AF65-F5344CB8AC3E}">
        <p14:creationId xmlns:p14="http://schemas.microsoft.com/office/powerpoint/2010/main" val="3699833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Extension proposal</a:t>
            </a:r>
            <a:endParaRPr lang="en-US" dirty="0"/>
          </a:p>
        </p:txBody>
      </p:sp>
      <p:sp>
        <p:nvSpPr>
          <p:cNvPr id="8" name="Content Placeholder 7">
            <a:extLst>
              <a:ext uri="{FF2B5EF4-FFF2-40B4-BE49-F238E27FC236}">
                <a16:creationId xmlns="" xmlns:a16="http://schemas.microsoft.com/office/drawing/2014/main" id="{218BFF98-09E7-4D0E-8139-59A3EC8465B6}"/>
              </a:ext>
            </a:extLst>
          </p:cNvPr>
          <p:cNvSpPr>
            <a:spLocks noGrp="1"/>
          </p:cNvSpPr>
          <p:nvPr>
            <p:ph idx="1"/>
          </p:nvPr>
        </p:nvSpPr>
        <p:spPr>
          <a:xfrm>
            <a:off x="762000" y="1905000"/>
            <a:ext cx="7772400" cy="4114800"/>
          </a:xfrm>
        </p:spPr>
        <p:txBody>
          <a:bodyPr/>
          <a:lstStyle/>
          <a:p>
            <a:r>
              <a:rPr lang="en-US" dirty="0" smtClean="0"/>
              <a:t>OFDM Option </a:t>
            </a:r>
            <a:r>
              <a:rPr lang="en-US" dirty="0"/>
              <a:t>3 and </a:t>
            </a:r>
            <a:r>
              <a:rPr lang="en-US" dirty="0" smtClean="0"/>
              <a:t>OFDM Option 4 to support </a:t>
            </a:r>
            <a:r>
              <a:rPr lang="en-US" dirty="0"/>
              <a:t>MCS0</a:t>
            </a:r>
          </a:p>
          <a:p>
            <a:endParaRPr lang="en-US" dirty="0"/>
          </a:p>
          <a:p>
            <a:r>
              <a:rPr lang="en-US" dirty="0" smtClean="0"/>
              <a:t>OFDM Option 4 to </a:t>
            </a:r>
            <a:r>
              <a:rPr lang="en-US" dirty="0"/>
              <a:t>support MCS1</a:t>
            </a:r>
          </a:p>
          <a:p>
            <a:endParaRPr lang="en-US" dirty="0">
              <a:cs typeface="+mn-cs"/>
            </a:endParaRPr>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&lt;May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Tree>
    <p:extLst>
      <p:ext uri="{BB962C8B-B14F-4D97-AF65-F5344CB8AC3E}">
        <p14:creationId xmlns:p14="http://schemas.microsoft.com/office/powerpoint/2010/main" val="2941858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Proposed OFDM Data Rates extension</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&lt;May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pic>
        <p:nvPicPr>
          <p:cNvPr id="10" name="Picture 9"/>
          <p:cNvPicPr>
            <a:picLocks noChangeAspect="1"/>
          </p:cNvPicPr>
          <p:nvPr/>
        </p:nvPicPr>
        <p:blipFill>
          <a:blip r:embed="rId3"/>
          <a:stretch>
            <a:fillRect/>
          </a:stretch>
        </p:blipFill>
        <p:spPr>
          <a:xfrm>
            <a:off x="1904105" y="1524000"/>
            <a:ext cx="5254113" cy="4800600"/>
          </a:xfrm>
          <a:prstGeom prst="rect">
            <a:avLst/>
          </a:prstGeom>
        </p:spPr>
      </p:pic>
      <p:sp>
        <p:nvSpPr>
          <p:cNvPr id="9" name="TextBox 8"/>
          <p:cNvSpPr txBox="1"/>
          <p:nvPr/>
        </p:nvSpPr>
        <p:spPr>
          <a:xfrm flipH="1">
            <a:off x="5867400" y="3678079"/>
            <a:ext cx="394752" cy="246221"/>
          </a:xfrm>
          <a:prstGeom prst="rect">
            <a:avLst/>
          </a:prstGeom>
          <a:solidFill>
            <a:schemeClr val="bg1"/>
          </a:solidFill>
        </p:spPr>
        <p:txBody>
          <a:bodyPr wrap="square" rtlCol="0">
            <a:spAutoFit/>
          </a:bodyPr>
          <a:lstStyle/>
          <a:p>
            <a:r>
              <a:rPr lang="en-US" sz="1000" dirty="0" smtClean="0">
                <a:solidFill>
                  <a:srgbClr val="FF0000"/>
                </a:solidFill>
              </a:rPr>
              <a:t>25</a:t>
            </a:r>
            <a:endParaRPr lang="en-US" sz="1000" dirty="0">
              <a:solidFill>
                <a:srgbClr val="FF0000"/>
              </a:solidFill>
            </a:endParaRPr>
          </a:p>
        </p:txBody>
      </p:sp>
      <p:sp>
        <p:nvSpPr>
          <p:cNvPr id="11" name="TextBox 10"/>
          <p:cNvSpPr txBox="1"/>
          <p:nvPr/>
        </p:nvSpPr>
        <p:spPr>
          <a:xfrm flipH="1">
            <a:off x="6404706" y="3689499"/>
            <a:ext cx="541149" cy="246221"/>
          </a:xfrm>
          <a:prstGeom prst="rect">
            <a:avLst/>
          </a:prstGeom>
          <a:solidFill>
            <a:schemeClr val="bg1"/>
          </a:solidFill>
        </p:spPr>
        <p:txBody>
          <a:bodyPr wrap="square" rtlCol="0">
            <a:spAutoFit/>
          </a:bodyPr>
          <a:lstStyle/>
          <a:p>
            <a:r>
              <a:rPr lang="en-US" sz="1000" dirty="0" smtClean="0">
                <a:solidFill>
                  <a:srgbClr val="FF0000"/>
                </a:solidFill>
              </a:rPr>
              <a:t>12.5</a:t>
            </a:r>
            <a:endParaRPr lang="en-US" sz="1000" dirty="0">
              <a:solidFill>
                <a:srgbClr val="FF0000"/>
              </a:solidFill>
            </a:endParaRPr>
          </a:p>
        </p:txBody>
      </p:sp>
      <p:sp>
        <p:nvSpPr>
          <p:cNvPr id="12" name="TextBox 11"/>
          <p:cNvSpPr txBox="1"/>
          <p:nvPr/>
        </p:nvSpPr>
        <p:spPr>
          <a:xfrm flipH="1">
            <a:off x="6424199" y="4027969"/>
            <a:ext cx="394752" cy="246221"/>
          </a:xfrm>
          <a:prstGeom prst="rect">
            <a:avLst/>
          </a:prstGeom>
          <a:solidFill>
            <a:schemeClr val="bg1"/>
          </a:solidFill>
        </p:spPr>
        <p:txBody>
          <a:bodyPr wrap="square" rtlCol="0">
            <a:spAutoFit/>
          </a:bodyPr>
          <a:lstStyle/>
          <a:p>
            <a:r>
              <a:rPr lang="en-US" sz="1000" dirty="0" smtClean="0">
                <a:solidFill>
                  <a:srgbClr val="FF0000"/>
                </a:solidFill>
              </a:rPr>
              <a:t>25</a:t>
            </a:r>
            <a:endParaRPr lang="en-US" sz="1000" dirty="0">
              <a:solidFill>
                <a:srgbClr val="FF0000"/>
              </a:solidFill>
            </a:endParaRPr>
          </a:p>
        </p:txBody>
      </p:sp>
    </p:spTree>
    <p:extLst>
      <p:ext uri="{BB962C8B-B14F-4D97-AF65-F5344CB8AC3E}">
        <p14:creationId xmlns:p14="http://schemas.microsoft.com/office/powerpoint/2010/main" val="3689481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Other tables impacted – symbols/octet</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&lt;May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pic>
        <p:nvPicPr>
          <p:cNvPr id="13" name="Picture 12"/>
          <p:cNvPicPr>
            <a:picLocks noChangeAspect="1"/>
          </p:cNvPicPr>
          <p:nvPr/>
        </p:nvPicPr>
        <p:blipFill>
          <a:blip r:embed="rId3"/>
          <a:stretch>
            <a:fillRect/>
          </a:stretch>
        </p:blipFill>
        <p:spPr>
          <a:xfrm>
            <a:off x="485523" y="2209800"/>
            <a:ext cx="8506077" cy="4038600"/>
          </a:xfrm>
          <a:prstGeom prst="rect">
            <a:avLst/>
          </a:prstGeom>
        </p:spPr>
      </p:pic>
      <p:sp>
        <p:nvSpPr>
          <p:cNvPr id="14" name="TextBox 13"/>
          <p:cNvSpPr txBox="1"/>
          <p:nvPr/>
        </p:nvSpPr>
        <p:spPr>
          <a:xfrm>
            <a:off x="7049356" y="3641100"/>
            <a:ext cx="393571" cy="276999"/>
          </a:xfrm>
          <a:prstGeom prst="rect">
            <a:avLst/>
          </a:prstGeom>
          <a:solidFill>
            <a:schemeClr val="bg1"/>
          </a:solidFill>
        </p:spPr>
        <p:txBody>
          <a:bodyPr wrap="square" rtlCol="0">
            <a:spAutoFit/>
          </a:bodyPr>
          <a:lstStyle/>
          <a:p>
            <a:r>
              <a:rPr lang="en-US" dirty="0" smtClean="0">
                <a:solidFill>
                  <a:srgbClr val="FF0000"/>
                </a:solidFill>
              </a:rPr>
              <a:t>8/3</a:t>
            </a:r>
            <a:endParaRPr lang="en-US" dirty="0">
              <a:solidFill>
                <a:srgbClr val="FF0000"/>
              </a:solidFill>
            </a:endParaRPr>
          </a:p>
        </p:txBody>
      </p:sp>
      <p:sp>
        <p:nvSpPr>
          <p:cNvPr id="15" name="TextBox 14"/>
          <p:cNvSpPr txBox="1"/>
          <p:nvPr/>
        </p:nvSpPr>
        <p:spPr>
          <a:xfrm>
            <a:off x="7908822" y="3983666"/>
            <a:ext cx="393571" cy="276999"/>
          </a:xfrm>
          <a:prstGeom prst="rect">
            <a:avLst/>
          </a:prstGeom>
          <a:solidFill>
            <a:schemeClr val="bg1"/>
          </a:solidFill>
        </p:spPr>
        <p:txBody>
          <a:bodyPr wrap="square" rtlCol="0">
            <a:spAutoFit/>
          </a:bodyPr>
          <a:lstStyle/>
          <a:p>
            <a:r>
              <a:rPr lang="en-US" dirty="0" smtClean="0">
                <a:solidFill>
                  <a:srgbClr val="FF0000"/>
                </a:solidFill>
              </a:rPr>
              <a:t>8/3</a:t>
            </a:r>
            <a:endParaRPr lang="en-US" dirty="0">
              <a:solidFill>
                <a:srgbClr val="FF0000"/>
              </a:solidFill>
            </a:endParaRPr>
          </a:p>
        </p:txBody>
      </p:sp>
      <p:sp>
        <p:nvSpPr>
          <p:cNvPr id="16" name="TextBox 15"/>
          <p:cNvSpPr txBox="1"/>
          <p:nvPr/>
        </p:nvSpPr>
        <p:spPr>
          <a:xfrm>
            <a:off x="7876887" y="3657600"/>
            <a:ext cx="473431" cy="276999"/>
          </a:xfrm>
          <a:prstGeom prst="rect">
            <a:avLst/>
          </a:prstGeom>
          <a:solidFill>
            <a:schemeClr val="bg1"/>
          </a:solidFill>
        </p:spPr>
        <p:txBody>
          <a:bodyPr wrap="square" rtlCol="0">
            <a:spAutoFit/>
          </a:bodyPr>
          <a:lstStyle/>
          <a:p>
            <a:r>
              <a:rPr lang="en-US" dirty="0" smtClean="0">
                <a:solidFill>
                  <a:srgbClr val="FF0000"/>
                </a:solidFill>
              </a:rPr>
              <a:t>16/3</a:t>
            </a:r>
            <a:endParaRPr lang="en-US" dirty="0">
              <a:solidFill>
                <a:srgbClr val="FF0000"/>
              </a:solidFill>
            </a:endParaRPr>
          </a:p>
        </p:txBody>
      </p:sp>
    </p:spTree>
    <p:extLst>
      <p:ext uri="{BB962C8B-B14F-4D97-AF65-F5344CB8AC3E}">
        <p14:creationId xmlns:p14="http://schemas.microsoft.com/office/powerpoint/2010/main" val="391719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Other tables impacted – Interleaving</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&lt;May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600200" y="2205037"/>
            <a:ext cx="6662145" cy="3738563"/>
          </a:xfrm>
          <a:prstGeom prst="rect">
            <a:avLst/>
          </a:prstGeom>
        </p:spPr>
      </p:pic>
      <p:sp>
        <p:nvSpPr>
          <p:cNvPr id="18" name="TextBox 17"/>
          <p:cNvSpPr txBox="1"/>
          <p:nvPr/>
        </p:nvSpPr>
        <p:spPr>
          <a:xfrm>
            <a:off x="7165383" y="3381717"/>
            <a:ext cx="348255" cy="276999"/>
          </a:xfrm>
          <a:prstGeom prst="rect">
            <a:avLst/>
          </a:prstGeom>
          <a:solidFill>
            <a:schemeClr val="bg1"/>
          </a:solidFill>
        </p:spPr>
        <p:txBody>
          <a:bodyPr wrap="square" rtlCol="0">
            <a:spAutoFit/>
          </a:bodyPr>
          <a:lstStyle/>
          <a:p>
            <a:r>
              <a:rPr lang="en-US" dirty="0">
                <a:solidFill>
                  <a:srgbClr val="FF0000"/>
                </a:solidFill>
              </a:rPr>
              <a:t>3</a:t>
            </a:r>
          </a:p>
        </p:txBody>
      </p:sp>
      <p:sp>
        <p:nvSpPr>
          <p:cNvPr id="19" name="TextBox 18"/>
          <p:cNvSpPr txBox="1"/>
          <p:nvPr/>
        </p:nvSpPr>
        <p:spPr>
          <a:xfrm>
            <a:off x="6019800" y="3389626"/>
            <a:ext cx="348255" cy="276999"/>
          </a:xfrm>
          <a:prstGeom prst="rect">
            <a:avLst/>
          </a:prstGeom>
          <a:solidFill>
            <a:schemeClr val="bg1"/>
          </a:solidFill>
        </p:spPr>
        <p:txBody>
          <a:bodyPr wrap="square" rtlCol="0">
            <a:spAutoFit/>
          </a:bodyPr>
          <a:lstStyle/>
          <a:p>
            <a:r>
              <a:rPr lang="en-US" dirty="0" smtClean="0">
                <a:solidFill>
                  <a:srgbClr val="FF0000"/>
                </a:solidFill>
              </a:rPr>
              <a:t>6</a:t>
            </a:r>
            <a:endParaRPr lang="en-US" dirty="0">
              <a:solidFill>
                <a:srgbClr val="FF0000"/>
              </a:solidFill>
            </a:endParaRPr>
          </a:p>
        </p:txBody>
      </p:sp>
      <p:sp>
        <p:nvSpPr>
          <p:cNvPr id="21" name="TextBox 20"/>
          <p:cNvSpPr txBox="1"/>
          <p:nvPr/>
        </p:nvSpPr>
        <p:spPr>
          <a:xfrm>
            <a:off x="7162800" y="3696023"/>
            <a:ext cx="348255" cy="276999"/>
          </a:xfrm>
          <a:prstGeom prst="rect">
            <a:avLst/>
          </a:prstGeom>
          <a:solidFill>
            <a:schemeClr val="bg1"/>
          </a:solidFill>
        </p:spPr>
        <p:txBody>
          <a:bodyPr wrap="square" rtlCol="0">
            <a:spAutoFit/>
          </a:bodyPr>
          <a:lstStyle/>
          <a:p>
            <a:r>
              <a:rPr lang="en-US" dirty="0" smtClean="0">
                <a:solidFill>
                  <a:srgbClr val="FF0000"/>
                </a:solidFill>
              </a:rPr>
              <a:t>6</a:t>
            </a:r>
            <a:endParaRPr lang="en-US" dirty="0">
              <a:solidFill>
                <a:srgbClr val="FF0000"/>
              </a:solidFill>
            </a:endParaRPr>
          </a:p>
        </p:txBody>
      </p:sp>
    </p:spTree>
    <p:extLst>
      <p:ext uri="{BB962C8B-B14F-4D97-AF65-F5344CB8AC3E}">
        <p14:creationId xmlns:p14="http://schemas.microsoft.com/office/powerpoint/2010/main" val="3912716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smtClean="0"/>
              <a:t>Other tables impacted – Sensitivity</a:t>
            </a:r>
            <a:endParaRPr lang="en-US" dirty="0"/>
          </a:p>
        </p:txBody>
      </p:sp>
      <p:sp>
        <p:nvSpPr>
          <p:cNvPr id="21505" name="Date Placeholder 1"/>
          <p:cNvSpPr>
            <a:spLocks noGrp="1"/>
          </p:cNvSpPr>
          <p:nvPr>
            <p:ph type="dt" sz="half" idx="10"/>
          </p:nvPr>
        </p:nvSpPr>
        <p:spPr>
          <a:xfrm>
            <a:off x="685800" y="409059"/>
            <a:ext cx="1600200" cy="184666"/>
          </a:xfrm>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&lt;May 2018&gt;</a:t>
            </a:r>
            <a:endParaRPr lang="en-US" dirty="0"/>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Ruben Salazar, Chris </a:t>
            </a:r>
            <a:r>
              <a:rPr lang="en-US" dirty="0" smtClean="0"/>
              <a:t>Calvert (</a:t>
            </a:r>
            <a:r>
              <a:rPr lang="en-US" dirty="0"/>
              <a:t>Landis+Gyr)</a:t>
            </a:r>
          </a:p>
        </p:txBody>
      </p:sp>
      <p:sp>
        <p:nvSpPr>
          <p:cNvPr id="4" name="Slide Number Placeholder 3">
            <a:extLst>
              <a:ext uri="{FF2B5EF4-FFF2-40B4-BE49-F238E27FC236}">
                <a16:creationId xmlns=""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pic>
        <p:nvPicPr>
          <p:cNvPr id="12" name="Content Placeholder 3"/>
          <p:cNvPicPr>
            <a:picLocks noGrp="1" noChangeAspect="1"/>
          </p:cNvPicPr>
          <p:nvPr>
            <p:ph idx="1"/>
          </p:nvPr>
        </p:nvPicPr>
        <p:blipFill>
          <a:blip r:embed="rId3"/>
          <a:stretch>
            <a:fillRect/>
          </a:stretch>
        </p:blipFill>
        <p:spPr>
          <a:xfrm>
            <a:off x="762000" y="2362200"/>
            <a:ext cx="7713363" cy="3183544"/>
          </a:xfrm>
          <a:prstGeom prst="rect">
            <a:avLst/>
          </a:prstGeom>
        </p:spPr>
      </p:pic>
      <p:sp>
        <p:nvSpPr>
          <p:cNvPr id="17" name="TextBox 16"/>
          <p:cNvSpPr txBox="1"/>
          <p:nvPr/>
        </p:nvSpPr>
        <p:spPr>
          <a:xfrm>
            <a:off x="6531934" y="3203708"/>
            <a:ext cx="814647" cy="292388"/>
          </a:xfrm>
          <a:prstGeom prst="rect">
            <a:avLst/>
          </a:prstGeom>
          <a:solidFill>
            <a:schemeClr val="bg1"/>
          </a:solidFill>
        </p:spPr>
        <p:txBody>
          <a:bodyPr wrap="none" rtlCol="0">
            <a:spAutoFit/>
          </a:bodyPr>
          <a:lstStyle/>
          <a:p>
            <a:r>
              <a:rPr lang="en-US" sz="1300" dirty="0" smtClean="0">
                <a:solidFill>
                  <a:srgbClr val="FF0000"/>
                </a:solidFill>
              </a:rPr>
              <a:t>-108dBm</a:t>
            </a:r>
            <a:endParaRPr lang="en-US" sz="1300" dirty="0">
              <a:solidFill>
                <a:srgbClr val="FF0000"/>
              </a:solidFill>
            </a:endParaRPr>
          </a:p>
        </p:txBody>
      </p:sp>
      <p:sp>
        <p:nvSpPr>
          <p:cNvPr id="18" name="TextBox 17"/>
          <p:cNvSpPr txBox="1"/>
          <p:nvPr/>
        </p:nvSpPr>
        <p:spPr>
          <a:xfrm>
            <a:off x="7362713" y="3496348"/>
            <a:ext cx="814647" cy="292388"/>
          </a:xfrm>
          <a:prstGeom prst="rect">
            <a:avLst/>
          </a:prstGeom>
          <a:solidFill>
            <a:schemeClr val="bg1"/>
          </a:solidFill>
        </p:spPr>
        <p:txBody>
          <a:bodyPr wrap="none" rtlCol="0">
            <a:spAutoFit/>
          </a:bodyPr>
          <a:lstStyle/>
          <a:p>
            <a:r>
              <a:rPr lang="en-US" sz="1300" dirty="0" smtClean="0">
                <a:solidFill>
                  <a:srgbClr val="FF0000"/>
                </a:solidFill>
              </a:rPr>
              <a:t>-108dBm</a:t>
            </a:r>
            <a:endParaRPr lang="en-US" sz="1300" dirty="0">
              <a:solidFill>
                <a:srgbClr val="FF0000"/>
              </a:solidFill>
            </a:endParaRPr>
          </a:p>
        </p:txBody>
      </p:sp>
      <p:sp>
        <p:nvSpPr>
          <p:cNvPr id="19" name="TextBox 18"/>
          <p:cNvSpPr txBox="1"/>
          <p:nvPr/>
        </p:nvSpPr>
        <p:spPr>
          <a:xfrm>
            <a:off x="7373470" y="3197490"/>
            <a:ext cx="802336" cy="292388"/>
          </a:xfrm>
          <a:prstGeom prst="rect">
            <a:avLst/>
          </a:prstGeom>
          <a:solidFill>
            <a:schemeClr val="bg1"/>
          </a:solidFill>
        </p:spPr>
        <p:txBody>
          <a:bodyPr wrap="none" rtlCol="0">
            <a:spAutoFit/>
          </a:bodyPr>
          <a:lstStyle/>
          <a:p>
            <a:r>
              <a:rPr lang="en-US" sz="1300" dirty="0" smtClean="0">
                <a:solidFill>
                  <a:srgbClr val="FF0000"/>
                </a:solidFill>
              </a:rPr>
              <a:t>-111dBm</a:t>
            </a:r>
            <a:endParaRPr lang="en-US" sz="1300" dirty="0">
              <a:solidFill>
                <a:srgbClr val="FF0000"/>
              </a:solidFill>
            </a:endParaRPr>
          </a:p>
        </p:txBody>
      </p:sp>
    </p:spTree>
    <p:extLst>
      <p:ext uri="{BB962C8B-B14F-4D97-AF65-F5344CB8AC3E}">
        <p14:creationId xmlns:p14="http://schemas.microsoft.com/office/powerpoint/2010/main" val="2063527540"/>
      </p:ext>
    </p:extLst>
  </p:cSld>
  <p:clrMapOvr>
    <a:masterClrMapping/>
  </p:clrMapOvr>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sm" len="sm"/>
          <a:tailEnd type="none" w="sm" len="sm"/>
        </a:ln>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dirty="0" smtClean="0">
            <a:ln>
              <a:noFill/>
            </a:ln>
            <a:solidFill>
              <a:schemeClr val="tx1"/>
            </a:solidFill>
            <a:effectLst/>
            <a:latin typeface="Times New Roman" charset="0"/>
            <a:ea typeface="ＭＳ Ｐゴシック" charset="0"/>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L+G</Template>
  <TotalTime>3319</TotalTime>
  <Words>646</Words>
  <Application>Microsoft Office PowerPoint</Application>
  <PresentationFormat>On-screen Show (4:3)</PresentationFormat>
  <Paragraphs>139</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ＭＳ Ｐゴシック</vt:lpstr>
      <vt:lpstr>Arial</vt:lpstr>
      <vt:lpstr>Lucida Grande</vt:lpstr>
      <vt:lpstr>Times New Roman</vt:lpstr>
      <vt:lpstr>IEEE-P802_15</vt:lpstr>
      <vt:lpstr>PowerPoint Presentation</vt:lpstr>
      <vt:lpstr>Overview – 802.15.4x PAR</vt:lpstr>
      <vt:lpstr>Overview of proposal</vt:lpstr>
      <vt:lpstr>Current OFDM Data Rates in SUN</vt:lpstr>
      <vt:lpstr>Extension proposal</vt:lpstr>
      <vt:lpstr>Proposed OFDM Data Rates extension</vt:lpstr>
      <vt:lpstr>Other tables impacted – symbols/octet</vt:lpstr>
      <vt:lpstr>Other tables impacted – Interleaving</vt:lpstr>
      <vt:lpstr>Other tables impacted – Sensitivity</vt:lpstr>
      <vt:lpstr>Comments</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15-17-0215-00-0012</dc:description>
  <cp:lastModifiedBy>Salazar, Ruben</cp:lastModifiedBy>
  <cp:revision>226</cp:revision>
  <cp:lastPrinted>1998-02-10T13:28:06Z</cp:lastPrinted>
  <dcterms:created xsi:type="dcterms:W3CDTF">1999-11-08T18:59:45Z</dcterms:created>
  <dcterms:modified xsi:type="dcterms:W3CDTF">2018-05-08T08:43:39Z</dcterms:modified>
</cp:coreProperties>
</file>