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327" r:id="rId3"/>
    <p:sldId id="328" r:id="rId4"/>
    <p:sldId id="332" r:id="rId5"/>
    <p:sldId id="333" r:id="rId6"/>
    <p:sldId id="334" r:id="rId7"/>
    <p:sldId id="335" r:id="rId8"/>
    <p:sldId id="33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59"/>
    <p:restoredTop sz="95701" autoAdjust="0"/>
  </p:normalViewPr>
  <p:slideViewPr>
    <p:cSldViewPr>
      <p:cViewPr varScale="1">
        <p:scale>
          <a:sx n="90" d="100"/>
          <a:sy n="90" d="100"/>
        </p:scale>
        <p:origin x="100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390150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904452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2841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577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is-IS" sz="1200" b="1" i="0" kern="1200" dirty="0" smtClean="0">
                <a:solidFill>
                  <a:schemeClr val="tx1"/>
                </a:solidFill>
                <a:effectLst/>
                <a:latin typeface="Times New Roman" charset="0"/>
                <a:ea typeface="ＭＳ Ｐゴシック" charset="0"/>
                <a:cs typeface="ＭＳ Ｐゴシック" charset="0"/>
              </a:rPr>
              <a:t>0219-00</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2018 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May </a:t>
            </a:r>
            <a:r>
              <a:rPr lang="en-US" sz="2400" dirty="0"/>
              <a:t>9</a:t>
            </a:r>
            <a:r>
              <a:rPr lang="en-US" sz="2400" dirty="0" smtClean="0"/>
              <a:t>,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3 proposals from March plenary:</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15-18-0095-00 </a:t>
            </a:r>
            <a:r>
              <a:rPr lang="mr-IN" altLang="en-US" sz="2800" dirty="0" smtClean="0">
                <a:solidFill>
                  <a:srgbClr val="000000"/>
                </a:solidFill>
              </a:rPr>
              <a:t>–</a:t>
            </a:r>
            <a:r>
              <a:rPr lang="en-US" altLang="en-US" sz="2800" dirty="0" smtClean="0">
                <a:solidFill>
                  <a:srgbClr val="000000"/>
                </a:solidFill>
              </a:rPr>
              <a:t> Frame Signaling Options for Security Extensions </a:t>
            </a:r>
            <a:r>
              <a:rPr lang="mr-IN" altLang="en-US" sz="2800" dirty="0" smtClean="0">
                <a:solidFill>
                  <a:srgbClr val="000000"/>
                </a:solidFill>
              </a:rPr>
              <a:t>–</a:t>
            </a:r>
            <a:r>
              <a:rPr lang="en-US" altLang="en-US" sz="2800" dirty="0" smtClean="0">
                <a:solidFill>
                  <a:srgbClr val="000000"/>
                </a:solidFill>
              </a:rPr>
              <a:t> Ben Rolfe</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15-18-0087-00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Itron</a:t>
            </a:r>
            <a:r>
              <a:rPr lang="en-US" altLang="en-US" sz="2800" dirty="0" smtClean="0">
                <a:solidFill>
                  <a:srgbClr val="000000"/>
                </a:solidFill>
              </a:rPr>
              <a:t> Proposal for Enhanced Security </a:t>
            </a:r>
            <a:r>
              <a:rPr lang="mr-IN" altLang="en-US" sz="2800" dirty="0" smtClean="0">
                <a:solidFill>
                  <a:srgbClr val="000000"/>
                </a:solidFill>
              </a:rPr>
              <a:t>–</a:t>
            </a:r>
            <a:r>
              <a:rPr lang="en-US" altLang="en-US" sz="2800" dirty="0" smtClean="0">
                <a:solidFill>
                  <a:srgbClr val="000000"/>
                </a:solidFill>
              </a:rPr>
              <a:t> Don Sturek</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Current plan: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a:t>
            </a:r>
            <a:r>
              <a:rPr lang="mr-IN" altLang="en-US" sz="2800" dirty="0" smtClean="0">
                <a:solidFill>
                  <a:srgbClr val="000000"/>
                </a:solidFill>
              </a:rPr>
              <a:t>–</a:t>
            </a:r>
            <a:r>
              <a:rPr lang="en-US" altLang="en-US" sz="2800" dirty="0" smtClean="0">
                <a:solidFill>
                  <a:srgbClr val="000000"/>
                </a:solidFill>
              </a:rPr>
              <a:t> New proposals (3)</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May 2018 </a:t>
            </a:r>
            <a:r>
              <a:rPr lang="mr-IN" altLang="en-US" sz="2800" dirty="0" smtClean="0">
                <a:solidFill>
                  <a:srgbClr val="000000"/>
                </a:solidFill>
              </a:rPr>
              <a:t>–</a:t>
            </a:r>
            <a:r>
              <a:rPr lang="en-US" altLang="en-US" sz="2800" dirty="0" smtClean="0">
                <a:solidFill>
                  <a:srgbClr val="000000"/>
                </a:solidFill>
              </a:rPr>
              <a:t> Align existing proposals (aligned to 1 in Warsaw)</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a:t>
            </a:r>
            <a:r>
              <a:rPr lang="en-US" altLang="en-US" sz="2800" dirty="0" smtClean="0">
                <a:solidFill>
                  <a:srgbClr val="000000"/>
                </a:solidFill>
              </a:rPr>
              <a:t>ecide on an adopted proposal at the San Diego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Scope out amendment changes in San Diego</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timeline for project completion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Proposal status:	</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15-18-0109-01 </a:t>
            </a:r>
            <a:r>
              <a:rPr lang="mr-IN" altLang="en-US" sz="2800" dirty="0">
                <a:solidFill>
                  <a:srgbClr val="000000"/>
                </a:solidFill>
              </a:rPr>
              <a:t>–</a:t>
            </a:r>
            <a:r>
              <a:rPr lang="en-US" altLang="en-US" sz="2800" dirty="0">
                <a:solidFill>
                  <a:srgbClr val="000000"/>
                </a:solidFill>
              </a:rPr>
              <a:t> Algorithm Agility without Frame Changes </a:t>
            </a:r>
            <a:r>
              <a:rPr lang="mr-IN" altLang="en-US" sz="2800" dirty="0">
                <a:solidFill>
                  <a:srgbClr val="000000"/>
                </a:solidFill>
              </a:rPr>
              <a:t>–</a:t>
            </a:r>
            <a:r>
              <a:rPr lang="en-US" altLang="en-US" sz="2800" dirty="0">
                <a:solidFill>
                  <a:srgbClr val="000000"/>
                </a:solidFill>
              </a:rPr>
              <a:t> </a:t>
            </a:r>
            <a:r>
              <a:rPr lang="en-US" altLang="en-US" sz="2800" dirty="0" err="1">
                <a:solidFill>
                  <a:srgbClr val="000000"/>
                </a:solidFill>
              </a:rPr>
              <a:t>Tero</a:t>
            </a:r>
            <a:r>
              <a:rPr lang="en-US" altLang="en-US" sz="2800" dirty="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2286000" lvl="4" indent="-457200" eaLnBrk="1" hangingPunct="1">
              <a:spcBef>
                <a:spcPts val="375"/>
              </a:spcBef>
              <a:buSzPct val="100000"/>
              <a:buFont typeface="Arial" panose="020B0604020202020204" pitchFamily="34" charset="0"/>
              <a:buChar char="•"/>
            </a:pPr>
            <a:r>
              <a:rPr lang="en-US" altLang="en-US" sz="2800" dirty="0" smtClean="0">
                <a:solidFill>
                  <a:srgbClr val="000000"/>
                </a:solidFill>
              </a:rPr>
              <a:t>Move forward with this proposal</a:t>
            </a:r>
            <a:endParaRPr lang="en-US" altLang="en-US" sz="2800" dirty="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15-18-0095-00 </a:t>
            </a:r>
            <a:r>
              <a:rPr lang="mr-IN" altLang="en-US" sz="2800" dirty="0">
                <a:solidFill>
                  <a:srgbClr val="000000"/>
                </a:solidFill>
              </a:rPr>
              <a:t>–</a:t>
            </a:r>
            <a:r>
              <a:rPr lang="en-US" altLang="en-US" sz="2800" dirty="0">
                <a:solidFill>
                  <a:srgbClr val="000000"/>
                </a:solidFill>
              </a:rPr>
              <a:t> Frame Signaling Options for Security Extensions </a:t>
            </a:r>
            <a:r>
              <a:rPr lang="mr-IN" altLang="en-US" sz="2800" dirty="0">
                <a:solidFill>
                  <a:srgbClr val="000000"/>
                </a:solidFill>
              </a:rPr>
              <a:t>–</a:t>
            </a:r>
            <a:r>
              <a:rPr lang="en-US" altLang="en-US" sz="2800" dirty="0">
                <a:solidFill>
                  <a:srgbClr val="000000"/>
                </a:solidFill>
              </a:rPr>
              <a:t> Ben </a:t>
            </a:r>
            <a:r>
              <a:rPr lang="en-US" altLang="en-US" sz="2800" dirty="0" smtClean="0">
                <a:solidFill>
                  <a:srgbClr val="000000"/>
                </a:solidFill>
              </a:rPr>
              <a:t>Rolfe</a:t>
            </a:r>
          </a:p>
          <a:p>
            <a:pPr marL="2286000" lvl="4" indent="-457200" eaLnBrk="1" hangingPunct="1">
              <a:spcBef>
                <a:spcPts val="375"/>
              </a:spcBef>
              <a:buSzPct val="100000"/>
              <a:buFont typeface="Arial" panose="020B0604020202020204" pitchFamily="34" charset="0"/>
              <a:buChar char="•"/>
            </a:pPr>
            <a:r>
              <a:rPr lang="en-US" altLang="en-US" sz="2800" dirty="0" smtClean="0">
                <a:solidFill>
                  <a:srgbClr val="000000"/>
                </a:solidFill>
              </a:rPr>
              <a:t>Withdrawn</a:t>
            </a:r>
            <a:endParaRPr lang="en-US" altLang="en-US" sz="2800" dirty="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15-18-0087-00 </a:t>
            </a:r>
            <a:r>
              <a:rPr lang="mr-IN" altLang="en-US" sz="2800" dirty="0">
                <a:solidFill>
                  <a:srgbClr val="000000"/>
                </a:solidFill>
              </a:rPr>
              <a:t>–</a:t>
            </a:r>
            <a:r>
              <a:rPr lang="en-US" altLang="en-US" sz="2800" dirty="0">
                <a:solidFill>
                  <a:srgbClr val="000000"/>
                </a:solidFill>
              </a:rPr>
              <a:t> </a:t>
            </a:r>
            <a:r>
              <a:rPr lang="en-US" altLang="en-US" sz="2800" dirty="0" err="1">
                <a:solidFill>
                  <a:srgbClr val="000000"/>
                </a:solidFill>
              </a:rPr>
              <a:t>Itron</a:t>
            </a:r>
            <a:r>
              <a:rPr lang="en-US" altLang="en-US" sz="2800" dirty="0">
                <a:solidFill>
                  <a:srgbClr val="000000"/>
                </a:solidFill>
              </a:rPr>
              <a:t> Proposal for Enhanced Security </a:t>
            </a:r>
            <a:r>
              <a:rPr lang="mr-IN" altLang="en-US" sz="2800" dirty="0">
                <a:solidFill>
                  <a:srgbClr val="000000"/>
                </a:solidFill>
              </a:rPr>
              <a:t>–</a:t>
            </a:r>
            <a:r>
              <a:rPr lang="en-US" altLang="en-US" sz="2800" dirty="0">
                <a:solidFill>
                  <a:srgbClr val="000000"/>
                </a:solidFill>
              </a:rPr>
              <a:t> Don </a:t>
            </a:r>
            <a:r>
              <a:rPr lang="en-US" altLang="en-US" sz="2800" dirty="0" smtClean="0">
                <a:solidFill>
                  <a:srgbClr val="000000"/>
                </a:solidFill>
              </a:rPr>
              <a:t>Sturek</a:t>
            </a:r>
          </a:p>
          <a:p>
            <a:pPr marL="2286000" lvl="4" indent="-457200" eaLnBrk="1" hangingPunct="1">
              <a:spcBef>
                <a:spcPts val="375"/>
              </a:spcBef>
              <a:buSzPct val="100000"/>
              <a:buFont typeface="Arial" panose="020B0604020202020204" pitchFamily="34" charset="0"/>
              <a:buChar char="•"/>
            </a:pPr>
            <a:r>
              <a:rPr lang="en-US" altLang="en-US" sz="2800" dirty="0" smtClean="0">
                <a:solidFill>
                  <a:srgbClr val="000000"/>
                </a:solidFill>
              </a:rPr>
              <a:t>Withdrawn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489740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Other topics discussed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Adopted proposal focuses on additions to the Key Descriptor (15-18-0109-01)</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Key establishment/agreement among devices results in creation of a unique key index with security properties shared among participating devices</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No over the air signaling other than that already supported in IEEE 802.15.4-2015</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Discussed possibly adding an optional descriptive IE on the security properties in use and/or capabilities but that is tabled and will not be pursued unless we find a need for it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461449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Other topics discussed in Warsaw</a:t>
            </a:r>
            <a:endParaRPr lang="en-US" sz="3200" dirty="0"/>
          </a:p>
        </p:txBody>
      </p:sp>
      <p:sp>
        <p:nvSpPr>
          <p:cNvPr id="5124" name="Text Box 4"/>
          <p:cNvSpPr txBox="1">
            <a:spLocks noChangeArrowheads="1"/>
          </p:cNvSpPr>
          <p:nvPr/>
        </p:nvSpPr>
        <p:spPr bwMode="auto">
          <a:xfrm>
            <a:off x="495300" y="14478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In IEEE 802.15.4md, introduce comments to change the term “CCM *” to read “AEAD” where referring to the security mode in general </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In IEEE 802.15.4, sections like Annex B and Annex C which cover the details of implementations using CCM *, create similar artifacts for other supported AEAD cipher suites (e.g. GCM, PolyChaCha20, etc.)</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Use RFC </a:t>
            </a:r>
            <a:r>
              <a:rPr lang="en-US" altLang="en-US" sz="2400" dirty="0" smtClean="0">
                <a:solidFill>
                  <a:srgbClr val="000000"/>
                </a:solidFill>
              </a:rPr>
              <a:t>5116/RFC 5282/RFC 7253/RFC 7539</a:t>
            </a:r>
            <a:r>
              <a:rPr lang="en-US" altLang="en-US" sz="2400" dirty="0" smtClean="0">
                <a:solidFill>
                  <a:srgbClr val="000000"/>
                </a:solidFill>
              </a:rPr>
              <a:t> </a:t>
            </a:r>
            <a:r>
              <a:rPr lang="en-US" altLang="en-US" sz="2400" dirty="0" smtClean="0">
                <a:solidFill>
                  <a:srgbClr val="000000"/>
                </a:solidFill>
              </a:rPr>
              <a:t>to select candidate AEAD cipher suites for IEEE </a:t>
            </a:r>
            <a:r>
              <a:rPr lang="en-US" altLang="en-US" sz="2400" dirty="0" smtClean="0">
                <a:solidFill>
                  <a:srgbClr val="000000"/>
                </a:solidFill>
              </a:rPr>
              <a:t>802.15.4</a:t>
            </a:r>
            <a:endParaRPr lang="en-US" altLang="en-US" sz="2400" dirty="0" smtClean="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Create a process for creating IEEE 802.15.4 Annex B/C material for additionally supported AEAD ciphers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2012652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Other topics discussed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IEEE 802.15 Wireless Next Generation presentation in San Diego for enhancements to IEEE 802.15.9</a:t>
            </a:r>
          </a:p>
          <a:p>
            <a:pPr marL="1314450" lvl="2" indent="-457200" eaLnBrk="1" hangingPunct="1">
              <a:spcBef>
                <a:spcPts val="375"/>
              </a:spcBef>
              <a:buSzPct val="100000"/>
              <a:buFont typeface="Arial" panose="020B0604020202020204" pitchFamily="34" charset="0"/>
              <a:buChar char="•"/>
            </a:pPr>
            <a:r>
              <a:rPr lang="en-US" altLang="en-US" sz="2400" dirty="0" smtClean="0">
                <a:solidFill>
                  <a:srgbClr val="000000"/>
                </a:solidFill>
              </a:rPr>
              <a:t>For IEEE 802.15.9:</a:t>
            </a:r>
          </a:p>
          <a:p>
            <a:pPr marL="1828800" lvl="3" indent="-457200" eaLnBrk="1" hangingPunct="1">
              <a:spcBef>
                <a:spcPts val="375"/>
              </a:spcBef>
              <a:buSzPct val="100000"/>
              <a:buFont typeface="Arial" panose="020B0604020202020204" pitchFamily="34" charset="0"/>
              <a:buChar char="•"/>
            </a:pPr>
            <a:r>
              <a:rPr lang="en-US" altLang="en-US" sz="2400" dirty="0" smtClean="0">
                <a:solidFill>
                  <a:srgbClr val="000000"/>
                </a:solidFill>
              </a:rPr>
              <a:t>For each Annex, create text describing how to take the security key material and create keys for AES-128, AES-256, etc.</a:t>
            </a:r>
          </a:p>
          <a:p>
            <a:pPr marL="1828800" lvl="3" indent="-457200" eaLnBrk="1" hangingPunct="1">
              <a:spcBef>
                <a:spcPts val="375"/>
              </a:spcBef>
              <a:buSzPct val="100000"/>
              <a:buFont typeface="Arial" panose="020B0604020202020204" pitchFamily="34" charset="0"/>
              <a:buChar char="•"/>
            </a:pPr>
            <a:r>
              <a:rPr lang="en-US" altLang="en-US" sz="2400" dirty="0" smtClean="0">
                <a:solidFill>
                  <a:srgbClr val="000000"/>
                </a:solidFill>
              </a:rPr>
              <a:t>Add in text on group key/multicast</a:t>
            </a:r>
          </a:p>
          <a:p>
            <a:pPr marL="1314450" lvl="2" indent="-457200" eaLnBrk="1" hangingPunct="1">
              <a:spcBef>
                <a:spcPts val="375"/>
              </a:spcBef>
              <a:buSzPct val="100000"/>
              <a:buFont typeface="Arial" panose="020B0604020202020204" pitchFamily="34" charset="0"/>
              <a:buChar char="•"/>
            </a:pPr>
            <a:endParaRPr lang="en-US" altLang="en-US" sz="2400" dirty="0" smtClean="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48996742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39739</TotalTime>
  <Words>461</Words>
  <Application>Microsoft Macintosh PowerPoint</Application>
  <PresentationFormat>On-screen Show (4:3)</PresentationFormat>
  <Paragraphs>105</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MS PGothic</vt:lpstr>
      <vt:lpstr>ＭＳ Ｐゴシック</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683</cp:revision>
  <cp:lastPrinted>2015-07-14T16:02:16Z</cp:lastPrinted>
  <dcterms:created xsi:type="dcterms:W3CDTF">2009-07-12T16:25:16Z</dcterms:created>
  <dcterms:modified xsi:type="dcterms:W3CDTF">2018-05-08T12:01:25Z</dcterms:modified>
  <cp:category/>
</cp:coreProperties>
</file>