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19"/>
  </p:notesMasterIdLst>
  <p:sldIdLst>
    <p:sldId id="295" r:id="rId2"/>
    <p:sldId id="296" r:id="rId3"/>
    <p:sldId id="325" r:id="rId4"/>
    <p:sldId id="289" r:id="rId5"/>
    <p:sldId id="298" r:id="rId6"/>
    <p:sldId id="326" r:id="rId7"/>
    <p:sldId id="299" r:id="rId8"/>
    <p:sldId id="312" r:id="rId9"/>
    <p:sldId id="324" r:id="rId10"/>
    <p:sldId id="323" r:id="rId11"/>
    <p:sldId id="301" r:id="rId12"/>
    <p:sldId id="309" r:id="rId13"/>
    <p:sldId id="305" r:id="rId14"/>
    <p:sldId id="300" r:id="rId15"/>
    <p:sldId id="311" r:id="rId16"/>
    <p:sldId id="310" r:id="rId17"/>
    <p:sldId id="327"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Lst>
        </p14:section>
        <p14:section name="ToC and Scope" id="{D3B47F09-52DF-4B28-B7FE-D3794BE6E79A}">
          <p14:sldIdLst>
            <p14:sldId id="296"/>
            <p14:sldId id="325"/>
            <p14:sldId id="289"/>
            <p14:sldId id="298"/>
            <p14:sldId id="326"/>
          </p14:sldIdLst>
        </p14:section>
        <p14:section name="Turnaround" id="{D5FC1B83-7C69-4878-93BE-D59B635005C1}">
          <p14:sldIdLst>
            <p14:sldId id="299"/>
            <p14:sldId id="312"/>
            <p14:sldId id="324"/>
            <p14:sldId id="323"/>
          </p14:sldIdLst>
        </p14:section>
        <p14:section name="Mode changes" id="{B0C02EFE-9A8D-4318-9BAC-A3DC47DDF08C}">
          <p14:sldIdLst>
            <p14:sldId id="301"/>
            <p14:sldId id="309"/>
            <p14:sldId id="305"/>
            <p14:sldId id="300"/>
            <p14:sldId id="311"/>
            <p14:sldId id="310"/>
            <p14:sldId id="32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71526" autoAdjust="0"/>
  </p:normalViewPr>
  <p:slideViewPr>
    <p:cSldViewPr>
      <p:cViewPr varScale="1">
        <p:scale>
          <a:sx n="69" d="100"/>
          <a:sy n="69" d="100"/>
        </p:scale>
        <p:origin x="-1572" y="-90"/>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a:ext uri="{FF2B5EF4-FFF2-40B4-BE49-F238E27FC236}"/>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a:ext uri="{FF2B5EF4-FFF2-40B4-BE49-F238E27FC236}"/>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‹N°›</a:t>
            </a:fld>
            <a:endParaRPr lang="en-US" altLang="en-US"/>
          </a:p>
        </p:txBody>
      </p:sp>
      <p:sp>
        <p:nvSpPr>
          <p:cNvPr id="25613" name="Rectangle 12">
            <a:extLst>
              <a:ext uri="{FF2B5EF4-FFF2-40B4-BE49-F238E27FC236}"/>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12</a:t>
            </a:fld>
            <a:endParaRPr lang="en-US" altLang="en-US"/>
          </a:p>
        </p:txBody>
      </p:sp>
    </p:spTree>
    <p:extLst>
      <p:ext uri="{BB962C8B-B14F-4D97-AF65-F5344CB8AC3E}">
        <p14:creationId xmlns:p14="http://schemas.microsoft.com/office/powerpoint/2010/main" val="2109134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13</a:t>
            </a:fld>
            <a:endParaRPr lang="en-US" altLang="en-US"/>
          </a:p>
        </p:txBody>
      </p:sp>
    </p:spTree>
    <p:extLst>
      <p:ext uri="{BB962C8B-B14F-4D97-AF65-F5344CB8AC3E}">
        <p14:creationId xmlns:p14="http://schemas.microsoft.com/office/powerpoint/2010/main" val="2109134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14</a:t>
            </a:fld>
            <a:endParaRPr lang="en-US" altLang="en-US"/>
          </a:p>
        </p:txBody>
      </p:sp>
    </p:spTree>
    <p:extLst>
      <p:ext uri="{BB962C8B-B14F-4D97-AF65-F5344CB8AC3E}">
        <p14:creationId xmlns:p14="http://schemas.microsoft.com/office/powerpoint/2010/main" val="2280394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15</a:t>
            </a:fld>
            <a:endParaRPr lang="en-US" altLang="en-US"/>
          </a:p>
        </p:txBody>
      </p:sp>
    </p:spTree>
    <p:extLst>
      <p:ext uri="{BB962C8B-B14F-4D97-AF65-F5344CB8AC3E}">
        <p14:creationId xmlns:p14="http://schemas.microsoft.com/office/powerpoint/2010/main" val="3219128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16</a:t>
            </a:fld>
            <a:endParaRPr lang="en-US" altLang="en-US"/>
          </a:p>
        </p:txBody>
      </p:sp>
    </p:spTree>
    <p:extLst>
      <p:ext uri="{BB962C8B-B14F-4D97-AF65-F5344CB8AC3E}">
        <p14:creationId xmlns:p14="http://schemas.microsoft.com/office/powerpoint/2010/main" val="2959760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1310174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5</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7</a:t>
            </a:fld>
            <a:endParaRPr lang="en-US" altLang="en-US"/>
          </a:p>
        </p:txBody>
      </p:sp>
    </p:spTree>
    <p:extLst>
      <p:ext uri="{BB962C8B-B14F-4D97-AF65-F5344CB8AC3E}">
        <p14:creationId xmlns:p14="http://schemas.microsoft.com/office/powerpoint/2010/main" val="2596914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9</a:t>
            </a:fld>
            <a:endParaRPr lang="en-US" altLang="en-US"/>
          </a:p>
        </p:txBody>
      </p:sp>
    </p:spTree>
    <p:extLst>
      <p:ext uri="{BB962C8B-B14F-4D97-AF65-F5344CB8AC3E}">
        <p14:creationId xmlns:p14="http://schemas.microsoft.com/office/powerpoint/2010/main" val="4132229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10</a:t>
            </a:fld>
            <a:endParaRPr lang="en-US" altLang="en-US"/>
          </a:p>
        </p:txBody>
      </p:sp>
    </p:spTree>
    <p:extLst>
      <p:ext uri="{BB962C8B-B14F-4D97-AF65-F5344CB8AC3E}">
        <p14:creationId xmlns:p14="http://schemas.microsoft.com/office/powerpoint/2010/main" val="919588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11</a:t>
            </a:fld>
            <a:endParaRPr lang="en-US" altLang="en-US"/>
          </a:p>
        </p:txBody>
      </p:sp>
    </p:spTree>
    <p:extLst>
      <p:ext uri="{BB962C8B-B14F-4D97-AF65-F5344CB8AC3E}">
        <p14:creationId xmlns:p14="http://schemas.microsoft.com/office/powerpoint/2010/main" val="2109134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‹N°›</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‹N°›</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‹N°›</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‹N°›</a:t>
            </a:fld>
            <a:endParaRPr lang="en-US" altLang="en-US"/>
          </a:p>
        </p:txBody>
      </p:sp>
    </p:spTree>
    <p:extLst>
      <p:ext uri="{BB962C8B-B14F-4D97-AF65-F5344CB8AC3E}">
        <p14:creationId xmlns:p14="http://schemas.microsoft.com/office/powerpoint/2010/main" val="30876687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‹N°›</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‹N°›</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‹N°›</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‹N°›</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‹N°›</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‹N°›</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‹N°›</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smtClean="0">
                <a:solidFill>
                  <a:schemeClr val="tx1"/>
                </a:solidFill>
              </a:rPr>
              <a:t>15-18-0218-00-</a:t>
            </a:r>
            <a:r>
              <a:rPr lang="en-GB" altLang="en-US" b="1" dirty="0" err="1" smtClean="0">
                <a:solidFill>
                  <a:schemeClr val="tx1"/>
                </a:solidFill>
              </a:rPr>
              <a:t>004z</a:t>
            </a:r>
            <a:r>
              <a:rPr lang="en-US" dirty="0" smtClean="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smtClean="0"/>
              <a:t>May </a:t>
            </a:r>
            <a:r>
              <a:rPr lang="en-GB" dirty="0"/>
              <a:t>2018</a:t>
            </a:r>
          </a:p>
        </p:txBody>
      </p:sp>
      <p:sp>
        <p:nvSpPr>
          <p:cNvPr id="1030" name="Text Box 6">
            <a:extLst>
              <a:ext uri="{FF2B5EF4-FFF2-40B4-BE49-F238E27FC236}"/>
            </a:extLst>
          </p:cNvPr>
          <p:cNvSpPr txBox="1">
            <a:spLocks noChangeArrowheads="1"/>
          </p:cNvSpPr>
          <p:nvPr/>
        </p:nvSpPr>
        <p:spPr bwMode="auto">
          <a:xfrm>
            <a:off x="6084168" y="6442278"/>
            <a:ext cx="2971800" cy="338138"/>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smtClean="0"/>
              <a:t>David Barras (3db Access AG)</a:t>
            </a:r>
            <a:endParaRPr lang="en-GB" dirty="0"/>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3" name="Rectangle 9">
            <a:extLst>
              <a:ext uri="{FF2B5EF4-FFF2-40B4-BE49-F238E27FC236}"/>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‹N°›</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4770438"/>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a:t>
            </a:r>
            <a:r>
              <a:rPr lang="en-IE" sz="1600" dirty="0" smtClean="0">
                <a:solidFill>
                  <a:srgbClr val="FF0000"/>
                </a:solidFill>
                <a:ea typeface="ＭＳ Ｐゴシック" pitchFamily="-65" charset="-128"/>
              </a:rPr>
              <a:t>Change Proposal for LRP </a:t>
            </a:r>
            <a:r>
              <a:rPr lang="en-IE" sz="1600" dirty="0">
                <a:solidFill>
                  <a:srgbClr val="FF0000"/>
                </a:solidFill>
                <a:ea typeface="ＭＳ Ｐゴシック" pitchFamily="-65" charset="-128"/>
              </a:rPr>
              <a:t>UWB </a:t>
            </a:r>
            <a:r>
              <a:rPr lang="en-IE" sz="1600" dirty="0" smtClean="0">
                <a:solidFill>
                  <a:srgbClr val="FF0000"/>
                </a:solidFill>
                <a:ea typeface="ＭＳ Ｐゴシック" pitchFamily="-65" charset="-128"/>
              </a:rPr>
              <a:t>PHY</a:t>
            </a:r>
            <a:r>
              <a:rPr lang="en-US" sz="1600" dirty="0" smtClean="0">
                <a:solidFill>
                  <a:srgbClr val="000000"/>
                </a:solidFill>
                <a:ea typeface="ＭＳ Ｐゴシック" pitchFamily="-65" charset="-128"/>
              </a:rPr>
              <a:t>]</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smtClean="0">
                <a:solidFill>
                  <a:srgbClr val="000000"/>
                </a:solidFill>
                <a:ea typeface="ＭＳ Ｐゴシック" pitchFamily="-65" charset="-128"/>
              </a:rPr>
              <a:t>[</a:t>
            </a:r>
            <a:r>
              <a:rPr lang="en-US" sz="1600" dirty="0" smtClean="0">
                <a:solidFill>
                  <a:srgbClr val="FF0000"/>
                </a:solidFill>
                <a:ea typeface="ＭＳ Ｐゴシック" pitchFamily="-65" charset="-128"/>
              </a:rPr>
              <a:t>8 May </a:t>
            </a:r>
            <a:r>
              <a:rPr lang="en-US" sz="1600" dirty="0">
                <a:solidFill>
                  <a:srgbClr val="FF0000"/>
                </a:solidFill>
                <a:ea typeface="ＭＳ Ｐゴシック" pitchFamily="-65" charset="-128"/>
              </a:rPr>
              <a:t>2018</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Source:</a:t>
            </a:r>
            <a:r>
              <a:rPr lang="en-US" sz="1600" dirty="0">
                <a:solidFill>
                  <a:srgbClr val="000000"/>
                </a:solidFill>
                <a:ea typeface="ＭＳ Ｐゴシック" pitchFamily="-65" charset="-128"/>
              </a:rPr>
              <a:t> [</a:t>
            </a:r>
            <a:r>
              <a:rPr lang="en-US" sz="1600" dirty="0">
                <a:solidFill>
                  <a:srgbClr val="FF0000"/>
                </a:solidFill>
                <a:ea typeface="ＭＳ Ｐゴシック" pitchFamily="-65" charset="-128"/>
              </a:rPr>
              <a:t>David Barras</a:t>
            </a:r>
            <a:r>
              <a:rPr lang="en-US" sz="1600" dirty="0">
                <a:solidFill>
                  <a:srgbClr val="000000"/>
                </a:solidFill>
                <a:ea typeface="ＭＳ Ｐゴシック" pitchFamily="-65" charset="-128"/>
              </a:rPr>
              <a:t>] Company [</a:t>
            </a:r>
            <a:r>
              <a:rPr lang="en-US" sz="1600" dirty="0">
                <a:solidFill>
                  <a:srgbClr val="FF0000"/>
                </a:solidFill>
                <a:ea typeface="ＭＳ Ｐゴシック" pitchFamily="-65" charset="-128"/>
              </a:rPr>
              <a:t>3db Access AG</a:t>
            </a:r>
            <a:r>
              <a:rPr lang="en-US" sz="1600" dirty="0">
                <a:solidFill>
                  <a:srgbClr val="000000"/>
                </a:solidFill>
                <a:ea typeface="ＭＳ Ｐゴシック" pitchFamily="-65" charset="-128"/>
              </a:rPr>
              <a:t>]</a:t>
            </a:r>
          </a:p>
          <a:p>
            <a:pPr defTabSz="914400">
              <a:defRPr/>
            </a:pPr>
            <a:r>
              <a:rPr lang="en-US" sz="1600" dirty="0">
                <a:solidFill>
                  <a:srgbClr val="000000"/>
                </a:solidFill>
                <a:ea typeface="ＭＳ Ｐゴシック" pitchFamily="-65" charset="-128"/>
              </a:rPr>
              <a:t>Address [</a:t>
            </a:r>
            <a:r>
              <a:rPr lang="en-US" sz="1600" dirty="0" err="1">
                <a:solidFill>
                  <a:srgbClr val="FF0000"/>
                </a:solidFill>
                <a:ea typeface="ＭＳ Ｐゴシック" pitchFamily="-65" charset="-128"/>
              </a:rPr>
              <a:t>Uetlibergstrasse</a:t>
            </a:r>
            <a:r>
              <a:rPr lang="en-US" sz="1600" dirty="0">
                <a:solidFill>
                  <a:srgbClr val="FF0000"/>
                </a:solidFill>
                <a:ea typeface="ＭＳ Ｐゴシック" pitchFamily="-65" charset="-128"/>
              </a:rPr>
              <a:t> 137, 8035 Zurich, Switzerland</a:t>
            </a:r>
            <a:r>
              <a:rPr lang="en-US" sz="1600" dirty="0">
                <a:solidFill>
                  <a:srgbClr val="000000"/>
                </a:solidFill>
                <a:ea typeface="ＭＳ Ｐゴシック" pitchFamily="-65" charset="-128"/>
              </a:rPr>
              <a:t>]</a:t>
            </a:r>
          </a:p>
          <a:p>
            <a:pPr defTabSz="914400">
              <a:defRPr/>
            </a:pPr>
            <a:r>
              <a:rPr lang="en-US" sz="1600" dirty="0">
                <a:solidFill>
                  <a:srgbClr val="000000"/>
                </a:solidFill>
                <a:ea typeface="ＭＳ Ｐゴシック" pitchFamily="-65" charset="-128"/>
              </a:rPr>
              <a:t>Voice:[</a:t>
            </a:r>
            <a:r>
              <a:rPr lang="en-US" sz="1600" dirty="0">
                <a:solidFill>
                  <a:srgbClr val="FF0000"/>
                </a:solidFill>
                <a:ea typeface="ＭＳ Ｐゴシック" pitchFamily="-65" charset="-128"/>
              </a:rPr>
              <a:t>-</a:t>
            </a:r>
            <a:r>
              <a:rPr lang="en-US" sz="1600" dirty="0">
                <a:solidFill>
                  <a:srgbClr val="000000"/>
                </a:solidFill>
                <a:ea typeface="ＭＳ Ｐゴシック" pitchFamily="-65" charset="-128"/>
              </a:rPr>
              <a:t>], E-Mail:[</a:t>
            </a:r>
            <a:r>
              <a:rPr lang="en-US" sz="1600" dirty="0" err="1">
                <a:solidFill>
                  <a:srgbClr val="FF0000"/>
                </a:solidFill>
                <a:ea typeface="ＭＳ Ｐゴシック" pitchFamily="-65" charset="-128"/>
              </a:rPr>
              <a:t>david.barras</a:t>
            </a:r>
            <a:r>
              <a:rPr lang="en-US" sz="1600" dirty="0">
                <a:solidFill>
                  <a:srgbClr val="FF0000"/>
                </a:solidFill>
                <a:ea typeface="ＭＳ Ｐゴシック" pitchFamily="-65" charset="-128"/>
              </a:rPr>
              <a:t> (at) 3db-</a:t>
            </a:r>
            <a:r>
              <a:rPr lang="en-US" sz="1600" dirty="0" err="1">
                <a:solidFill>
                  <a:srgbClr val="FF0000"/>
                </a:solidFill>
                <a:ea typeface="ＭＳ Ｐゴシック" pitchFamily="-65" charset="-128"/>
              </a:rPr>
              <a:t>access.com</a:t>
            </a:r>
            <a:r>
              <a:rPr lang="en-US" sz="1600" dirty="0">
                <a:solidFill>
                  <a:srgbClr val="000000"/>
                </a:solidFill>
                <a:ea typeface="ＭＳ Ｐゴシック" pitchFamily="-65" charset="-128"/>
              </a:rPr>
              <a:t>]	</a:t>
            </a: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[Changes proposal for the LRP </a:t>
            </a:r>
            <a:r>
              <a:rPr lang="en-US" sz="1600" dirty="0">
                <a:solidFill>
                  <a:srgbClr val="000000"/>
                </a:solidFill>
                <a:ea typeface="ＭＳ Ｐゴシック" pitchFamily="-65" charset="-128"/>
              </a:rPr>
              <a:t>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[Contribute </a:t>
            </a:r>
            <a:r>
              <a:rPr lang="en-US" sz="1600" dirty="0">
                <a:solidFill>
                  <a:srgbClr val="000000"/>
                </a:solidFill>
                <a:ea typeface="ＭＳ Ｐゴシック" pitchFamily="-65" charset="-128"/>
              </a:rPr>
              <a:t>a proposal to the enhanced impulse radio group </a:t>
            </a:r>
            <a:r>
              <a:rPr lang="en-US" sz="1600" dirty="0" err="1">
                <a:solidFill>
                  <a:srgbClr val="000000"/>
                </a:solidFill>
                <a:ea typeface="ＭＳ Ｐゴシック" pitchFamily="-65" charset="-128"/>
              </a:rPr>
              <a:t>w.r.t</a:t>
            </a:r>
            <a:r>
              <a:rPr lang="en-US" sz="1600" dirty="0">
                <a:solidFill>
                  <a:srgbClr val="000000"/>
                </a:solidFill>
                <a:ea typeface="ＭＳ Ｐゴシック" pitchFamily="-65" charset="-128"/>
              </a:rPr>
              <a:t>. the LRP UWB PHY ]</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[Propose the modifications of the LRP UWB PHY for secure wireless access and location]</a:t>
            </a: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Fixed Rx-to-</a:t>
            </a:r>
            <a:r>
              <a:rPr lang="en-US" dirty="0" err="1"/>
              <a:t>Tx</a:t>
            </a:r>
            <a:r>
              <a:rPr lang="en-US" dirty="0"/>
              <a:t> Turnaround Time </a:t>
            </a:r>
            <a:r>
              <a:rPr lang="en-US" dirty="0" smtClean="0"/>
              <a:t>(5/5</a:t>
            </a:r>
            <a:r>
              <a:rPr lang="en-US" dirty="0"/>
              <a:t>)</a:t>
            </a:r>
          </a:p>
        </p:txBody>
      </p:sp>
      <p:sp>
        <p:nvSpPr>
          <p:cNvPr id="3" name="Espace réservé du contenu 2"/>
          <p:cNvSpPr>
            <a:spLocks noGrp="1"/>
          </p:cNvSpPr>
          <p:nvPr>
            <p:ph idx="1"/>
          </p:nvPr>
        </p:nvSpPr>
        <p:spPr>
          <a:xfrm>
            <a:off x="195046" y="1371601"/>
            <a:ext cx="8753908" cy="3065511"/>
          </a:xfrm>
        </p:spPr>
        <p:txBody>
          <a:bodyPr/>
          <a:lstStyle/>
          <a:p>
            <a:pPr>
              <a:buFont typeface="Arial" panose="020B0604020202020204" pitchFamily="34" charset="0"/>
              <a:buChar char="•"/>
            </a:pPr>
            <a:r>
              <a:rPr lang="en-US" sz="2000" dirty="0" smtClean="0"/>
              <a:t>A device requiring a </a:t>
            </a:r>
            <a:r>
              <a:rPr lang="en-US" sz="2000" dirty="0" err="1" smtClean="0"/>
              <a:t>RTToF</a:t>
            </a:r>
            <a:r>
              <a:rPr lang="en-US" sz="2000" dirty="0" smtClean="0"/>
              <a:t> ranging measurement with fixed turnaround time response is notifying it directly in the PHR</a:t>
            </a:r>
          </a:p>
          <a:p>
            <a:pPr>
              <a:buFont typeface="Arial" panose="020B0604020202020204" pitchFamily="34" charset="0"/>
              <a:buChar char="•"/>
            </a:pPr>
            <a:r>
              <a:rPr lang="en-US" sz="2000" dirty="0" smtClean="0"/>
              <a:t>This saves network traffic prior </a:t>
            </a:r>
            <a:r>
              <a:rPr lang="en-US" sz="2000" dirty="0" err="1" smtClean="0"/>
              <a:t>RTToF</a:t>
            </a:r>
            <a:r>
              <a:rPr lang="en-US" sz="2000" dirty="0" smtClean="0"/>
              <a:t> configuration</a:t>
            </a:r>
          </a:p>
          <a:p>
            <a:pPr>
              <a:buFont typeface="Arial" panose="020B0604020202020204" pitchFamily="34" charset="0"/>
              <a:buChar char="•"/>
            </a:pPr>
            <a:r>
              <a:rPr lang="en-US" sz="2000" dirty="0" smtClean="0"/>
              <a:t>Only devices with attribute </a:t>
            </a:r>
            <a:r>
              <a:rPr lang="en-US" sz="2000" i="1" dirty="0" err="1" smtClean="0"/>
              <a:t>phyRttof</a:t>
            </a:r>
            <a:r>
              <a:rPr lang="en-US" sz="2000" i="1" dirty="0" smtClean="0"/>
              <a:t>=TRUE</a:t>
            </a:r>
            <a:r>
              <a:rPr lang="en-US" sz="2000" dirty="0" smtClean="0"/>
              <a:t> will interpret dedicated bit in PHR for immediate response with fixed Rx-to-</a:t>
            </a:r>
            <a:r>
              <a:rPr lang="en-US" sz="2000" dirty="0" err="1" smtClean="0"/>
              <a:t>Tx</a:t>
            </a:r>
            <a:r>
              <a:rPr lang="en-US" sz="2000" dirty="0" smtClean="0"/>
              <a:t> turnaround times</a:t>
            </a:r>
          </a:p>
          <a:p>
            <a:pPr>
              <a:buFont typeface="Arial" charset="0"/>
              <a:buChar char="•"/>
            </a:pPr>
            <a:r>
              <a:rPr lang="en-US" altLang="en-US" sz="2000" dirty="0" err="1" smtClean="0"/>
              <a:t>RTToF</a:t>
            </a:r>
            <a:r>
              <a:rPr lang="en-US" altLang="en-US" sz="2000" dirty="0" smtClean="0"/>
              <a:t> Notification : bit </a:t>
            </a:r>
            <a:r>
              <a:rPr lang="en-US" altLang="en-US" sz="2000" dirty="0"/>
              <a:t>17 in the PHY </a:t>
            </a:r>
            <a:r>
              <a:rPr lang="en-US" altLang="en-US" sz="2000" dirty="0" smtClean="0"/>
              <a:t>Header of LRP device: </a:t>
            </a:r>
          </a:p>
          <a:p>
            <a:pPr lvl="1">
              <a:buFont typeface="Arial" charset="0"/>
              <a:buChar char="•"/>
            </a:pPr>
            <a:r>
              <a:rPr lang="en-US" altLang="en-US" sz="2000" dirty="0" smtClean="0"/>
              <a:t>no longer “Reserved” for </a:t>
            </a:r>
            <a:r>
              <a:rPr lang="en-US" altLang="en-US" sz="2000" dirty="0" err="1" smtClean="0"/>
              <a:t>RTToF</a:t>
            </a:r>
            <a:r>
              <a:rPr lang="en-US" altLang="en-US" sz="2000" dirty="0" smtClean="0"/>
              <a:t> capable devices</a:t>
            </a:r>
            <a:endParaRPr lang="en-US" altLang="en-US" sz="2000" dirty="0"/>
          </a:p>
          <a:p>
            <a:pPr marL="800100" lvl="1">
              <a:buFont typeface="Arial" charset="0"/>
              <a:buChar char="•"/>
            </a:pPr>
            <a:r>
              <a:rPr lang="en-US" altLang="en-US" sz="2000" dirty="0"/>
              <a:t>shall be set for </a:t>
            </a:r>
            <a:r>
              <a:rPr lang="en-US" altLang="en-US" sz="2000" dirty="0" err="1" smtClean="0"/>
              <a:t>RTToF</a:t>
            </a:r>
            <a:r>
              <a:rPr lang="en-US" altLang="en-US" sz="2000" dirty="0" smtClean="0"/>
              <a:t> </a:t>
            </a:r>
            <a:r>
              <a:rPr lang="en-US" altLang="en-US" sz="2000" dirty="0"/>
              <a:t>measurements with fixed turnaround </a:t>
            </a:r>
            <a:r>
              <a:rPr lang="en-US" altLang="en-US" sz="2000" dirty="0" smtClean="0"/>
              <a:t>response</a:t>
            </a:r>
          </a:p>
          <a:p>
            <a:pPr marL="1200150" lvl="2">
              <a:buFont typeface="Arial" charset="0"/>
              <a:buChar char="•"/>
            </a:pPr>
            <a:endParaRPr lang="en-US" altLang="en-US" sz="1200" dirty="0"/>
          </a:p>
          <a:p>
            <a:pPr>
              <a:buFont typeface="Arial" panose="020B0604020202020204" pitchFamily="34" charset="0"/>
              <a:buChar char="•"/>
            </a:pPr>
            <a:endParaRPr lang="en-US" sz="2000"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5119" y="4758336"/>
            <a:ext cx="7692069" cy="16229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1964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dirty="0" smtClean="0"/>
              <a:t>New Modes – Dual-frequency modes</a:t>
            </a:r>
            <a:endParaRPr lang="en-US" sz="3600" dirty="0"/>
          </a:p>
        </p:txBody>
      </p:sp>
      <p:sp>
        <p:nvSpPr>
          <p:cNvPr id="3" name="Espace réservé du contenu 2"/>
          <p:cNvSpPr>
            <a:spLocks noGrp="1"/>
          </p:cNvSpPr>
          <p:nvPr>
            <p:ph idx="1"/>
          </p:nvPr>
        </p:nvSpPr>
        <p:spPr>
          <a:xfrm>
            <a:off x="609600" y="1371601"/>
            <a:ext cx="7924800" cy="5111932"/>
          </a:xfrm>
        </p:spPr>
        <p:txBody>
          <a:bodyPr/>
          <a:lstStyle/>
          <a:p>
            <a:pPr>
              <a:buFont typeface="Arial" charset="0"/>
              <a:buChar char="•"/>
            </a:pPr>
            <a:r>
              <a:rPr lang="en-US" altLang="en-US" sz="2400" dirty="0" smtClean="0"/>
              <a:t>Add [optional] PHY modes (“normal” and “extended”) that uses alternate OOK channels (similar to a 2-FSK)</a:t>
            </a:r>
          </a:p>
          <a:p>
            <a:pPr>
              <a:buFont typeface="Arial" charset="0"/>
              <a:buChar char="•"/>
            </a:pPr>
            <a:r>
              <a:rPr lang="en-US" altLang="en-US" sz="2400" dirty="0" smtClean="0"/>
              <a:t>Advantages:</a:t>
            </a:r>
          </a:p>
          <a:p>
            <a:pPr lvl="1">
              <a:buFont typeface="Arial" charset="0"/>
              <a:buChar char="•"/>
            </a:pPr>
            <a:r>
              <a:rPr lang="en-US" altLang="en-US" sz="2000" u="sng" dirty="0" smtClean="0"/>
              <a:t>Timing:</a:t>
            </a:r>
            <a:r>
              <a:rPr lang="en-US" altLang="en-US" sz="2000" dirty="0" smtClean="0"/>
              <a:t> this mode always transmits a pulse in either one of the two used frequency bands </a:t>
            </a:r>
            <a:br>
              <a:rPr lang="en-US" altLang="en-US" sz="2000" dirty="0" smtClean="0"/>
            </a:br>
            <a:r>
              <a:rPr lang="en-US" altLang="en-US" sz="2000" dirty="0" smtClean="0">
                <a:sym typeface="Wingdings" panose="05000000000000000000" pitchFamily="2" charset="2"/>
              </a:rPr>
              <a:t> this avoid long series of pulse periods without energy (</a:t>
            </a:r>
            <a:r>
              <a:rPr lang="en-US" altLang="en-US" sz="2000" dirty="0" err="1" smtClean="0">
                <a:sym typeface="Wingdings" panose="05000000000000000000" pitchFamily="2" charset="2"/>
              </a:rPr>
              <a:t>4f</a:t>
            </a:r>
            <a:r>
              <a:rPr lang="en-US" altLang="en-US" sz="2000" dirty="0" smtClean="0">
                <a:sym typeface="Wingdings" panose="05000000000000000000" pitchFamily="2" charset="2"/>
              </a:rPr>
              <a:t> already implements some mechanisms)</a:t>
            </a:r>
            <a:br>
              <a:rPr lang="en-US" altLang="en-US" sz="2000" dirty="0" smtClean="0">
                <a:sym typeface="Wingdings" panose="05000000000000000000" pitchFamily="2" charset="2"/>
              </a:rPr>
            </a:br>
            <a:r>
              <a:rPr lang="en-US" altLang="en-US" sz="2000" dirty="0" smtClean="0">
                <a:sym typeface="Wingdings" panose="05000000000000000000" pitchFamily="2" charset="2"/>
              </a:rPr>
              <a:t> increasing energy in each pulse period is optimum for pulse/bit synchronization (a key parameter for secure ranging!) but this should not</a:t>
            </a:r>
            <a:br>
              <a:rPr lang="en-US" altLang="en-US" sz="2000" dirty="0" smtClean="0">
                <a:sym typeface="Wingdings" panose="05000000000000000000" pitchFamily="2" charset="2"/>
              </a:rPr>
            </a:br>
            <a:r>
              <a:rPr lang="en-US" altLang="en-US" sz="2000" dirty="0" smtClean="0">
                <a:sym typeface="Wingdings" panose="05000000000000000000" pitchFamily="2" charset="2"/>
              </a:rPr>
              <a:t>be done at the cost of higher</a:t>
            </a:r>
            <a:br>
              <a:rPr lang="en-US" altLang="en-US" sz="2000" dirty="0" smtClean="0">
                <a:sym typeface="Wingdings" panose="05000000000000000000" pitchFamily="2" charset="2"/>
              </a:rPr>
            </a:br>
            <a:r>
              <a:rPr lang="en-US" altLang="en-US" sz="2000" dirty="0" smtClean="0">
                <a:sym typeface="Wingdings" panose="05000000000000000000" pitchFamily="2" charset="2"/>
              </a:rPr>
              <a:t>power spectral density !</a:t>
            </a:r>
          </a:p>
        </p:txBody>
      </p:sp>
      <p:cxnSp>
        <p:nvCxnSpPr>
          <p:cNvPr id="4" name="Connecteur droit avec flèche 3"/>
          <p:cNvCxnSpPr/>
          <p:nvPr/>
        </p:nvCxnSpPr>
        <p:spPr>
          <a:xfrm>
            <a:off x="5555503" y="5385712"/>
            <a:ext cx="21848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flipV="1">
            <a:off x="5555503" y="4829911"/>
            <a:ext cx="0" cy="553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5555503" y="6282579"/>
            <a:ext cx="21848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flipV="1">
            <a:off x="5555503" y="5726778"/>
            <a:ext cx="0" cy="553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flipV="1">
            <a:off x="6008656" y="4835453"/>
            <a:ext cx="0" cy="1650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flipV="1">
            <a:off x="6330988" y="4834105"/>
            <a:ext cx="0" cy="1650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V="1">
            <a:off x="6653320" y="4832757"/>
            <a:ext cx="0" cy="1650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975652" y="4847593"/>
            <a:ext cx="0" cy="1650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V="1">
            <a:off x="7297985" y="4874568"/>
            <a:ext cx="0" cy="1650776"/>
          </a:xfrm>
          <a:prstGeom prst="line">
            <a:avLst/>
          </a:prstGeom>
        </p:spPr>
        <p:style>
          <a:lnRef idx="1">
            <a:schemeClr val="accent1"/>
          </a:lnRef>
          <a:fillRef idx="0">
            <a:schemeClr val="accent1"/>
          </a:fillRef>
          <a:effectRef idx="0">
            <a:schemeClr val="accent1"/>
          </a:effectRef>
          <a:fontRef idx="minor">
            <a:schemeClr val="tx1"/>
          </a:fontRef>
        </p:style>
      </p:cxnSp>
      <p:sp>
        <p:nvSpPr>
          <p:cNvPr id="13" name="Forme libre 12"/>
          <p:cNvSpPr/>
          <p:nvPr/>
        </p:nvSpPr>
        <p:spPr>
          <a:xfrm>
            <a:off x="5938109" y="4926599"/>
            <a:ext cx="124910"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rme libre 13"/>
          <p:cNvSpPr/>
          <p:nvPr/>
        </p:nvSpPr>
        <p:spPr>
          <a:xfrm>
            <a:off x="6590865" y="4921498"/>
            <a:ext cx="124910"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rme libre 14"/>
          <p:cNvSpPr/>
          <p:nvPr/>
        </p:nvSpPr>
        <p:spPr>
          <a:xfrm>
            <a:off x="7227438" y="4924049"/>
            <a:ext cx="124910"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orme libre 15"/>
          <p:cNvSpPr/>
          <p:nvPr/>
        </p:nvSpPr>
        <p:spPr>
          <a:xfrm>
            <a:off x="5885967" y="5818365"/>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orme libre 16"/>
          <p:cNvSpPr/>
          <p:nvPr/>
        </p:nvSpPr>
        <p:spPr>
          <a:xfrm>
            <a:off x="6201459" y="5820916"/>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rme libre 17"/>
          <p:cNvSpPr/>
          <p:nvPr/>
        </p:nvSpPr>
        <p:spPr>
          <a:xfrm>
            <a:off x="6545562" y="5823905"/>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orme libre 18"/>
          <p:cNvSpPr/>
          <p:nvPr/>
        </p:nvSpPr>
        <p:spPr>
          <a:xfrm>
            <a:off x="6861054" y="5826456"/>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orme libre 19"/>
          <p:cNvSpPr/>
          <p:nvPr/>
        </p:nvSpPr>
        <p:spPr>
          <a:xfrm>
            <a:off x="7175295" y="5818364"/>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ZoneTexte 20"/>
          <p:cNvSpPr txBox="1"/>
          <p:nvPr/>
        </p:nvSpPr>
        <p:spPr>
          <a:xfrm>
            <a:off x="5212560" y="4541317"/>
            <a:ext cx="693022" cy="307777"/>
          </a:xfrm>
          <a:prstGeom prst="rect">
            <a:avLst/>
          </a:prstGeom>
          <a:noFill/>
        </p:spPr>
        <p:txBody>
          <a:bodyPr wrap="square" rtlCol="0">
            <a:spAutoFit/>
          </a:bodyPr>
          <a:lstStyle/>
          <a:p>
            <a:pPr algn="ctr"/>
            <a:r>
              <a:rPr lang="en-US" sz="1400" dirty="0" smtClean="0">
                <a:solidFill>
                  <a:schemeClr val="tx1"/>
                </a:solidFill>
                <a:latin typeface="+mj-lt"/>
              </a:rPr>
              <a:t>OOK</a:t>
            </a:r>
            <a:endParaRPr lang="en-US" sz="1400" dirty="0">
              <a:solidFill>
                <a:schemeClr val="tx1"/>
              </a:solidFill>
              <a:latin typeface="+mj-lt"/>
            </a:endParaRPr>
          </a:p>
        </p:txBody>
      </p:sp>
      <p:sp>
        <p:nvSpPr>
          <p:cNvPr id="22" name="ZoneTexte 21"/>
          <p:cNvSpPr txBox="1"/>
          <p:nvPr/>
        </p:nvSpPr>
        <p:spPr>
          <a:xfrm>
            <a:off x="5199228" y="5440461"/>
            <a:ext cx="720080" cy="307777"/>
          </a:xfrm>
          <a:prstGeom prst="rect">
            <a:avLst/>
          </a:prstGeom>
          <a:noFill/>
        </p:spPr>
        <p:txBody>
          <a:bodyPr wrap="square" rtlCol="0">
            <a:spAutoFit/>
          </a:bodyPr>
          <a:lstStyle/>
          <a:p>
            <a:pPr algn="ctr"/>
            <a:r>
              <a:rPr lang="en-US" sz="1400" dirty="0" smtClean="0">
                <a:solidFill>
                  <a:schemeClr val="tx1"/>
                </a:solidFill>
                <a:latin typeface="+mj-lt"/>
              </a:rPr>
              <a:t>2-FSK</a:t>
            </a:r>
            <a:endParaRPr lang="en-US" sz="1400" dirty="0">
              <a:solidFill>
                <a:schemeClr val="tx1"/>
              </a:solidFill>
              <a:latin typeface="+mj-lt"/>
            </a:endParaRPr>
          </a:p>
        </p:txBody>
      </p:sp>
      <p:sp>
        <p:nvSpPr>
          <p:cNvPr id="23" name="ZoneTexte 22"/>
          <p:cNvSpPr txBox="1"/>
          <p:nvPr/>
        </p:nvSpPr>
        <p:spPr>
          <a:xfrm>
            <a:off x="5850910" y="4524569"/>
            <a:ext cx="315491" cy="307777"/>
          </a:xfrm>
          <a:prstGeom prst="rect">
            <a:avLst/>
          </a:prstGeom>
          <a:noFill/>
        </p:spPr>
        <p:txBody>
          <a:bodyPr wrap="square" rtlCol="0">
            <a:spAutoFit/>
          </a:bodyPr>
          <a:lstStyle/>
          <a:p>
            <a:pPr algn="ctr"/>
            <a:r>
              <a:rPr lang="en-US" sz="1400" dirty="0" smtClean="0">
                <a:solidFill>
                  <a:schemeClr val="tx1"/>
                </a:solidFill>
                <a:latin typeface="+mj-lt"/>
              </a:rPr>
              <a:t>1</a:t>
            </a:r>
            <a:endParaRPr lang="en-US" sz="1400" dirty="0">
              <a:solidFill>
                <a:schemeClr val="tx1"/>
              </a:solidFill>
              <a:latin typeface="+mj-lt"/>
            </a:endParaRPr>
          </a:p>
        </p:txBody>
      </p:sp>
      <p:sp>
        <p:nvSpPr>
          <p:cNvPr id="24" name="ZoneTexte 23"/>
          <p:cNvSpPr txBox="1"/>
          <p:nvPr/>
        </p:nvSpPr>
        <p:spPr>
          <a:xfrm>
            <a:off x="6490181" y="4518831"/>
            <a:ext cx="315491" cy="307777"/>
          </a:xfrm>
          <a:prstGeom prst="rect">
            <a:avLst/>
          </a:prstGeom>
          <a:noFill/>
        </p:spPr>
        <p:txBody>
          <a:bodyPr wrap="square" rtlCol="0">
            <a:spAutoFit/>
          </a:bodyPr>
          <a:lstStyle/>
          <a:p>
            <a:pPr algn="ctr"/>
            <a:r>
              <a:rPr lang="en-US" sz="1400" dirty="0" smtClean="0">
                <a:solidFill>
                  <a:schemeClr val="tx1"/>
                </a:solidFill>
                <a:latin typeface="+mj-lt"/>
              </a:rPr>
              <a:t>1</a:t>
            </a:r>
            <a:endParaRPr lang="en-US" sz="1400" dirty="0">
              <a:solidFill>
                <a:schemeClr val="tx1"/>
              </a:solidFill>
              <a:latin typeface="+mj-lt"/>
            </a:endParaRPr>
          </a:p>
        </p:txBody>
      </p:sp>
      <p:sp>
        <p:nvSpPr>
          <p:cNvPr id="25" name="ZoneTexte 24"/>
          <p:cNvSpPr txBox="1"/>
          <p:nvPr/>
        </p:nvSpPr>
        <p:spPr>
          <a:xfrm>
            <a:off x="7132146" y="4528160"/>
            <a:ext cx="315491" cy="307777"/>
          </a:xfrm>
          <a:prstGeom prst="rect">
            <a:avLst/>
          </a:prstGeom>
          <a:noFill/>
        </p:spPr>
        <p:txBody>
          <a:bodyPr wrap="square" rtlCol="0">
            <a:spAutoFit/>
          </a:bodyPr>
          <a:lstStyle/>
          <a:p>
            <a:pPr algn="ctr"/>
            <a:r>
              <a:rPr lang="en-US" sz="1400" dirty="0" smtClean="0">
                <a:solidFill>
                  <a:schemeClr val="tx1"/>
                </a:solidFill>
                <a:latin typeface="+mj-lt"/>
              </a:rPr>
              <a:t>1</a:t>
            </a:r>
            <a:endParaRPr lang="en-US" sz="1400" dirty="0">
              <a:solidFill>
                <a:schemeClr val="tx1"/>
              </a:solidFill>
              <a:latin typeface="+mj-lt"/>
            </a:endParaRPr>
          </a:p>
        </p:txBody>
      </p:sp>
      <p:sp>
        <p:nvSpPr>
          <p:cNvPr id="26" name="ZoneTexte 25"/>
          <p:cNvSpPr txBox="1"/>
          <p:nvPr/>
        </p:nvSpPr>
        <p:spPr>
          <a:xfrm>
            <a:off x="6174690" y="4521250"/>
            <a:ext cx="315491" cy="307777"/>
          </a:xfrm>
          <a:prstGeom prst="rect">
            <a:avLst/>
          </a:prstGeom>
          <a:noFill/>
        </p:spPr>
        <p:txBody>
          <a:bodyPr wrap="square" rtlCol="0">
            <a:spAutoFit/>
          </a:bodyPr>
          <a:lstStyle/>
          <a:p>
            <a:pPr algn="ctr"/>
            <a:r>
              <a:rPr lang="en-US" sz="1400" dirty="0" smtClean="0">
                <a:solidFill>
                  <a:schemeClr val="tx1"/>
                </a:solidFill>
                <a:latin typeface="+mj-lt"/>
              </a:rPr>
              <a:t>0</a:t>
            </a:r>
            <a:endParaRPr lang="en-US" sz="1400" dirty="0">
              <a:solidFill>
                <a:schemeClr val="tx1"/>
              </a:solidFill>
              <a:latin typeface="+mj-lt"/>
            </a:endParaRPr>
          </a:p>
        </p:txBody>
      </p:sp>
      <p:sp>
        <p:nvSpPr>
          <p:cNvPr id="27" name="ZoneTexte 26"/>
          <p:cNvSpPr txBox="1"/>
          <p:nvPr/>
        </p:nvSpPr>
        <p:spPr>
          <a:xfrm>
            <a:off x="6816655" y="4530579"/>
            <a:ext cx="315491" cy="307777"/>
          </a:xfrm>
          <a:prstGeom prst="rect">
            <a:avLst/>
          </a:prstGeom>
          <a:noFill/>
        </p:spPr>
        <p:txBody>
          <a:bodyPr wrap="square" rtlCol="0">
            <a:spAutoFit/>
          </a:bodyPr>
          <a:lstStyle/>
          <a:p>
            <a:pPr algn="ctr"/>
            <a:r>
              <a:rPr lang="en-US" sz="1400" dirty="0" smtClean="0">
                <a:solidFill>
                  <a:schemeClr val="tx1"/>
                </a:solidFill>
                <a:latin typeface="+mj-lt"/>
              </a:rPr>
              <a:t>0</a:t>
            </a:r>
            <a:endParaRPr lang="en-US" sz="1400" dirty="0">
              <a:solidFill>
                <a:schemeClr val="tx1"/>
              </a:solidFill>
              <a:latin typeface="+mj-lt"/>
            </a:endParaRPr>
          </a:p>
        </p:txBody>
      </p:sp>
    </p:spTree>
    <p:extLst>
      <p:ext uri="{BB962C8B-B14F-4D97-AF65-F5344CB8AC3E}">
        <p14:creationId xmlns:p14="http://schemas.microsoft.com/office/powerpoint/2010/main" val="1149899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dirty="0" smtClean="0"/>
              <a:t>New Modes – </a:t>
            </a:r>
            <a:r>
              <a:rPr lang="en-US" sz="3600" dirty="0"/>
              <a:t>Dual-frequency modes</a:t>
            </a:r>
          </a:p>
        </p:txBody>
      </p:sp>
      <p:sp>
        <p:nvSpPr>
          <p:cNvPr id="3" name="Espace réservé du contenu 2"/>
          <p:cNvSpPr>
            <a:spLocks noGrp="1"/>
          </p:cNvSpPr>
          <p:nvPr>
            <p:ph idx="1"/>
          </p:nvPr>
        </p:nvSpPr>
        <p:spPr/>
        <p:txBody>
          <a:bodyPr/>
          <a:lstStyle/>
          <a:p>
            <a:pPr>
              <a:buFont typeface="Arial" charset="0"/>
              <a:buChar char="•"/>
            </a:pPr>
            <a:r>
              <a:rPr lang="en-US" altLang="en-US" sz="2400" dirty="0" smtClean="0"/>
              <a:t>Advantages (</a:t>
            </a:r>
            <a:r>
              <a:rPr lang="en-US" altLang="en-US" sz="2400" dirty="0" err="1" smtClean="0"/>
              <a:t>cnt’d</a:t>
            </a:r>
            <a:r>
              <a:rPr lang="en-US" altLang="en-US" sz="2400" dirty="0" smtClean="0"/>
              <a:t>):</a:t>
            </a:r>
            <a:endParaRPr lang="en-US" altLang="en-US" sz="2000" dirty="0" smtClean="0"/>
          </a:p>
          <a:p>
            <a:pPr lvl="1">
              <a:buFont typeface="Arial" charset="0"/>
              <a:buChar char="•"/>
            </a:pPr>
            <a:r>
              <a:rPr lang="en-US" altLang="en-US" sz="2000" u="sng" dirty="0" smtClean="0">
                <a:sym typeface="Wingdings" panose="05000000000000000000" pitchFamily="2" charset="2"/>
              </a:rPr>
              <a:t>PSD:</a:t>
            </a:r>
            <a:r>
              <a:rPr lang="en-US" altLang="en-US" sz="2000" dirty="0" smtClean="0">
                <a:sym typeface="Wingdings" panose="05000000000000000000" pitchFamily="2" charset="2"/>
              </a:rPr>
              <a:t> using two distinct frequency band allows halving the BW of a pulse for the same overall </a:t>
            </a:r>
            <a:r>
              <a:rPr lang="en-US" altLang="en-US" sz="2000" dirty="0" err="1" smtClean="0">
                <a:sym typeface="Wingdings" panose="05000000000000000000" pitchFamily="2" charset="2"/>
              </a:rPr>
              <a:t>Tx</a:t>
            </a:r>
            <a:r>
              <a:rPr lang="en-US" altLang="en-US" sz="2000" dirty="0" smtClean="0">
                <a:sym typeface="Wingdings" panose="05000000000000000000" pitchFamily="2" charset="2"/>
              </a:rPr>
              <a:t> BW and peak PSD</a:t>
            </a:r>
            <a:br>
              <a:rPr lang="en-US" altLang="en-US" sz="2000" dirty="0" smtClean="0">
                <a:sym typeface="Wingdings" panose="05000000000000000000" pitchFamily="2" charset="2"/>
              </a:rPr>
            </a:br>
            <a:r>
              <a:rPr lang="en-US" altLang="en-US" sz="2000" dirty="0" smtClean="0">
                <a:sym typeface="Wingdings" panose="05000000000000000000" pitchFamily="2" charset="2"/>
              </a:rPr>
              <a:t> reduce the constraint on the [full-band] peak</a:t>
            </a:r>
            <a:r>
              <a:rPr lang="en-US" altLang="en-US" sz="2000" dirty="0">
                <a:sym typeface="Wingdings" panose="05000000000000000000" pitchFamily="2" charset="2"/>
              </a:rPr>
              <a:t> </a:t>
            </a:r>
            <a:r>
              <a:rPr lang="en-US" altLang="en-US" sz="2000" dirty="0" smtClean="0">
                <a:sym typeface="Wingdings" panose="05000000000000000000" pitchFamily="2" charset="2"/>
              </a:rPr>
              <a:t>power of the pulse (doubling the BW requires doubling the peak pulse RF voltage for keeping peak ESD constant)</a:t>
            </a:r>
            <a:br>
              <a:rPr lang="en-US" altLang="en-US" sz="2000" dirty="0" smtClean="0">
                <a:sym typeface="Wingdings" panose="05000000000000000000" pitchFamily="2" charset="2"/>
              </a:rPr>
            </a:br>
            <a:r>
              <a:rPr lang="en-US" altLang="en-US" sz="2000" dirty="0" smtClean="0">
                <a:sym typeface="Wingdings" panose="05000000000000000000" pitchFamily="2" charset="2"/>
              </a:rPr>
              <a:t> better fits deep-submicron technologies</a:t>
            </a:r>
          </a:p>
          <a:p>
            <a:pPr lvl="1">
              <a:buFont typeface="Arial" charset="0"/>
              <a:buChar char="•"/>
            </a:pPr>
            <a:endParaRPr lang="en-US" altLang="en-US" sz="2000" dirty="0">
              <a:sym typeface="Wingdings" panose="05000000000000000000" pitchFamily="2" charset="2"/>
            </a:endParaRPr>
          </a:p>
          <a:p>
            <a:pPr lvl="1">
              <a:buFont typeface="Arial" charset="0"/>
              <a:buChar char="•"/>
            </a:pPr>
            <a:endParaRPr lang="en-US" altLang="en-US" sz="2000" dirty="0" smtClean="0">
              <a:sym typeface="Wingdings" panose="05000000000000000000" pitchFamily="2" charset="2"/>
            </a:endParaRPr>
          </a:p>
          <a:p>
            <a:pPr lvl="1">
              <a:buFont typeface="Arial" charset="0"/>
              <a:buChar char="•"/>
            </a:pPr>
            <a:endParaRPr lang="en-US" altLang="en-US" sz="2000" dirty="0" smtClean="0">
              <a:sym typeface="Wingdings" panose="05000000000000000000" pitchFamily="2" charset="2"/>
            </a:endParaRPr>
          </a:p>
          <a:p>
            <a:pPr marL="457200" lvl="1" indent="0"/>
            <a:endParaRPr lang="en-US" altLang="en-US" sz="2000" dirty="0">
              <a:sym typeface="Wingdings" panose="05000000000000000000" pitchFamily="2" charset="2"/>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753336"/>
            <a:ext cx="3600000" cy="27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056" y="3753336"/>
            <a:ext cx="3600000" cy="27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2540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dirty="0" smtClean="0"/>
              <a:t>New Modes – </a:t>
            </a:r>
            <a:r>
              <a:rPr lang="en-US" sz="3600" dirty="0"/>
              <a:t>Dual-frequency modes</a:t>
            </a:r>
          </a:p>
        </p:txBody>
      </p:sp>
      <p:sp>
        <p:nvSpPr>
          <p:cNvPr id="3" name="Espace réservé du contenu 2"/>
          <p:cNvSpPr>
            <a:spLocks noGrp="1"/>
          </p:cNvSpPr>
          <p:nvPr>
            <p:ph idx="1"/>
          </p:nvPr>
        </p:nvSpPr>
        <p:spPr/>
        <p:txBody>
          <a:bodyPr/>
          <a:lstStyle/>
          <a:p>
            <a:pPr>
              <a:buFont typeface="Arial" charset="0"/>
              <a:buChar char="•"/>
            </a:pPr>
            <a:r>
              <a:rPr lang="en-US" altLang="en-US" sz="2400" dirty="0" smtClean="0"/>
              <a:t>To keep the packet as short as possible for reducing on-air transmission times (but without being impacted by IPI), the dual-frequency mode is proposed with a PRR of 2 MHz.</a:t>
            </a:r>
          </a:p>
          <a:p>
            <a:pPr>
              <a:buFont typeface="Arial" charset="0"/>
              <a:buChar char="•"/>
            </a:pPr>
            <a:r>
              <a:rPr lang="en-US" altLang="en-US" sz="2400" dirty="0" smtClean="0"/>
              <a:t>The dual-frequency modulation is proposed in two modes:</a:t>
            </a:r>
          </a:p>
          <a:p>
            <a:pPr lvl="1">
              <a:buFont typeface="Arial" charset="0"/>
              <a:buChar char="•"/>
            </a:pPr>
            <a:r>
              <a:rPr lang="en-US" altLang="en-US" sz="2000" dirty="0"/>
              <a:t>dual-frequency mode </a:t>
            </a:r>
            <a:r>
              <a:rPr lang="en-US" altLang="en-US" sz="2000" dirty="0" smtClean="0"/>
              <a:t>with single pulse per bit, for secure ranging and efficient management of network of ranging devices and/or anchors;</a:t>
            </a:r>
          </a:p>
          <a:p>
            <a:pPr lvl="1">
              <a:buFont typeface="Arial" charset="0"/>
              <a:buChar char="•"/>
            </a:pPr>
            <a:r>
              <a:rPr lang="en-US" altLang="en-US" sz="2000" dirty="0" smtClean="0"/>
              <a:t>Extended </a:t>
            </a:r>
            <a:r>
              <a:rPr lang="en-US" altLang="en-US" sz="2000" dirty="0"/>
              <a:t>dual-frequency with </a:t>
            </a:r>
            <a:r>
              <a:rPr lang="en-US" altLang="en-US" sz="2000" dirty="0" smtClean="0"/>
              <a:t>4 pulses per bit encoding for improved [secure] ranging sensitivity and location of things;</a:t>
            </a:r>
          </a:p>
          <a:p>
            <a:pPr lvl="1">
              <a:buFont typeface="Arial" charset="0"/>
              <a:buChar char="•"/>
            </a:pPr>
            <a:endParaRPr lang="en-US" altLang="en-US" sz="2000" dirty="0" smtClean="0"/>
          </a:p>
          <a:p>
            <a:pPr lvl="1">
              <a:buFont typeface="Arial" charset="0"/>
              <a:buChar char="•"/>
            </a:pPr>
            <a:endParaRPr lang="en-US" altLang="en-US" sz="2000" dirty="0" smtClean="0"/>
          </a:p>
          <a:p>
            <a:pPr lvl="1">
              <a:buFont typeface="Arial" charset="0"/>
              <a:buChar char="•"/>
            </a:pPr>
            <a:endParaRPr lang="en-US" altLang="en-US" sz="2000" dirty="0" smtClean="0"/>
          </a:p>
          <a:p>
            <a:pPr lvl="2">
              <a:buFont typeface="Arial" charset="0"/>
              <a:buChar char="•"/>
            </a:pPr>
            <a:endParaRPr lang="en-US" altLang="en-US" sz="1600" dirty="0"/>
          </a:p>
          <a:p>
            <a:endParaRPr lang="en-US" dirty="0"/>
          </a:p>
        </p:txBody>
      </p:sp>
    </p:spTree>
    <p:extLst>
      <p:ext uri="{BB962C8B-B14F-4D97-AF65-F5344CB8AC3E}">
        <p14:creationId xmlns:p14="http://schemas.microsoft.com/office/powerpoint/2010/main" val="703048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New Modes – Mandatory/Optional </a:t>
            </a:r>
            <a:r>
              <a:rPr lang="en-US" dirty="0"/>
              <a:t>M</a:t>
            </a:r>
            <a:r>
              <a:rPr lang="en-US" dirty="0" smtClean="0"/>
              <a:t>odes</a:t>
            </a:r>
            <a:endParaRPr lang="en-US" dirty="0"/>
          </a:p>
        </p:txBody>
      </p:sp>
      <p:sp>
        <p:nvSpPr>
          <p:cNvPr id="3" name="Espace réservé du contenu 2"/>
          <p:cNvSpPr>
            <a:spLocks noGrp="1"/>
          </p:cNvSpPr>
          <p:nvPr>
            <p:ph idx="1"/>
          </p:nvPr>
        </p:nvSpPr>
        <p:spPr/>
        <p:txBody>
          <a:bodyPr/>
          <a:lstStyle/>
          <a:p>
            <a:pPr marL="400050">
              <a:buFont typeface="Arial" charset="0"/>
              <a:buChar char="•"/>
            </a:pPr>
            <a:r>
              <a:rPr lang="en-US" altLang="en-US" sz="2400" dirty="0" smtClean="0"/>
              <a:t>Make the </a:t>
            </a:r>
            <a:r>
              <a:rPr lang="en-US" altLang="en-US" sz="2400" dirty="0"/>
              <a:t>Extended and </a:t>
            </a:r>
            <a:r>
              <a:rPr lang="en-US" altLang="en-US" sz="2400" dirty="0" smtClean="0"/>
              <a:t>Long-Range </a:t>
            </a:r>
            <a:r>
              <a:rPr lang="en-US" altLang="en-US" sz="2400" dirty="0"/>
              <a:t>PHY </a:t>
            </a:r>
            <a:r>
              <a:rPr lang="en-US" altLang="en-US" sz="2400" dirty="0" smtClean="0"/>
              <a:t>modes </a:t>
            </a:r>
            <a:r>
              <a:rPr lang="en-US" altLang="en-US" sz="2400" dirty="0"/>
              <a:t>optional in UWB LRP PHY, keep only Base mode as mandatory mode</a:t>
            </a:r>
          </a:p>
          <a:p>
            <a:pPr lvl="1">
              <a:buFont typeface="Arial" charset="0"/>
              <a:buChar char="•"/>
            </a:pPr>
            <a:r>
              <a:rPr lang="en-US" altLang="en-US" sz="2000" dirty="0"/>
              <a:t>Today’s </a:t>
            </a:r>
            <a:r>
              <a:rPr lang="en-US" altLang="en-US" sz="2000" dirty="0" smtClean="0"/>
              <a:t>statements: “All </a:t>
            </a:r>
            <a:r>
              <a:rPr lang="en-US" altLang="en-US" sz="2000" dirty="0"/>
              <a:t>transmit modes are optional, but all modes shall be implemented in the receiver and operational concurrently”</a:t>
            </a:r>
          </a:p>
          <a:p>
            <a:pPr lvl="1">
              <a:buFont typeface="Arial" charset="0"/>
              <a:buChar char="•"/>
            </a:pPr>
            <a:r>
              <a:rPr lang="en-US" altLang="en-US" sz="2000" dirty="0"/>
              <a:t>Proposed change </a:t>
            </a:r>
            <a:r>
              <a:rPr lang="en-US" altLang="en-US" sz="2000" dirty="0" smtClean="0"/>
              <a:t>: “</a:t>
            </a:r>
            <a:r>
              <a:rPr lang="en-US" altLang="en-US" sz="2000" dirty="0"/>
              <a:t>Base mode shall be implemented in the receiver and the transmitter, o</a:t>
            </a:r>
            <a:r>
              <a:rPr lang="en-US" altLang="en-US" sz="2000" dirty="0" smtClean="0"/>
              <a:t>ther modes </a:t>
            </a:r>
            <a:r>
              <a:rPr lang="en-US" altLang="en-US" sz="2000" dirty="0"/>
              <a:t>are optional</a:t>
            </a:r>
            <a:r>
              <a:rPr lang="en-US" altLang="en-US" sz="2000" dirty="0" smtClean="0"/>
              <a:t>.”</a:t>
            </a:r>
          </a:p>
          <a:p>
            <a:pPr marL="457200" lvl="1" indent="0"/>
            <a:endParaRPr lang="en-US" altLang="en-US" sz="2000" dirty="0" smtClean="0"/>
          </a:p>
          <a:p>
            <a:pPr lvl="1">
              <a:buFont typeface="Arial" charset="0"/>
              <a:buChar char="•"/>
            </a:pPr>
            <a:endParaRPr lang="en-US" altLang="en-US" sz="2000" dirty="0" smtClean="0"/>
          </a:p>
          <a:p>
            <a:pPr lvl="2">
              <a:buFont typeface="Arial" charset="0"/>
              <a:buChar char="•"/>
            </a:pPr>
            <a:endParaRPr lang="en-US" altLang="en-US" sz="1600" dirty="0"/>
          </a:p>
          <a:p>
            <a:endParaRPr lang="en-US" dirty="0"/>
          </a:p>
        </p:txBody>
      </p:sp>
    </p:spTree>
    <p:extLst>
      <p:ext uri="{BB962C8B-B14F-4D97-AF65-F5344CB8AC3E}">
        <p14:creationId xmlns:p14="http://schemas.microsoft.com/office/powerpoint/2010/main" val="3319043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New Modes – Summary Table </a:t>
            </a:r>
          </a:p>
        </p:txBody>
      </p:sp>
      <p:sp>
        <p:nvSpPr>
          <p:cNvPr id="3" name="Espace réservé du contenu 2"/>
          <p:cNvSpPr>
            <a:spLocks noGrp="1"/>
          </p:cNvSpPr>
          <p:nvPr>
            <p:ph idx="1"/>
          </p:nvPr>
        </p:nvSpPr>
        <p:spPr>
          <a:xfrm>
            <a:off x="195046" y="1371601"/>
            <a:ext cx="8753908" cy="1913384"/>
          </a:xfrm>
        </p:spPr>
        <p:txBody>
          <a:bodyPr/>
          <a:lstStyle/>
          <a:p>
            <a:r>
              <a:rPr lang="en-US" sz="1600" dirty="0"/>
              <a:t>To add in section 17.1:</a:t>
            </a:r>
          </a:p>
          <a:p>
            <a:pPr>
              <a:buFont typeface="Arial" panose="020B0604020202020204" pitchFamily="34" charset="0"/>
              <a:buChar char="•"/>
            </a:pPr>
            <a:r>
              <a:rPr lang="en-US" sz="1600" dirty="0"/>
              <a:t>In </a:t>
            </a:r>
            <a:r>
              <a:rPr lang="en-US" sz="1600" dirty="0" smtClean="0"/>
              <a:t>dual-frequency </a:t>
            </a:r>
            <a:r>
              <a:rPr lang="en-US" sz="1600" dirty="0"/>
              <a:t>mode, LRP UWB PHY symbol consists of the presence of pulses at either one of the center frequencies defined in TBD, transmitted in 2 MHz PRF train.</a:t>
            </a:r>
          </a:p>
          <a:p>
            <a:pPr>
              <a:buFont typeface="Arial" panose="020B0604020202020204" pitchFamily="34" charset="0"/>
              <a:buChar char="•"/>
            </a:pPr>
            <a:r>
              <a:rPr lang="en-US" sz="1600" dirty="0"/>
              <a:t>In extended </a:t>
            </a:r>
            <a:r>
              <a:rPr lang="en-US" sz="1600" dirty="0" smtClean="0"/>
              <a:t>dual-frequency </a:t>
            </a:r>
            <a:r>
              <a:rPr lang="en-US" sz="1600" dirty="0"/>
              <a:t>mode, LRP UWB PHY symbol consists of the presence of pulses at either one of the center frequencies defined in </a:t>
            </a:r>
            <a:r>
              <a:rPr lang="en-US" sz="1600" dirty="0" smtClean="0"/>
              <a:t>[TBD], </a:t>
            </a:r>
            <a:r>
              <a:rPr lang="en-US" sz="1600" dirty="0"/>
              <a:t>transmitted in 2 MHz PRF train and generated by convolution with octal generators (5,7,7,7).</a:t>
            </a:r>
          </a:p>
          <a:p>
            <a:endParaRPr lang="en-US" sz="1600" dirty="0"/>
          </a:p>
          <a:p>
            <a:endParaRPr lang="en-US" sz="1600" dirty="0"/>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7843" y="3356992"/>
            <a:ext cx="7228315" cy="3297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4166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3">
            <a:extLst>
              <a:ext uri="{28A0092B-C50C-407E-A947-70E740481C1C}">
                <a14:useLocalDpi xmlns:a14="http://schemas.microsoft.com/office/drawing/2010/main" val="0"/>
              </a:ext>
            </a:extLst>
          </a:blip>
          <a:srcRect b="3303"/>
          <a:stretch/>
        </p:blipFill>
        <p:spPr>
          <a:xfrm>
            <a:off x="1907337" y="2690258"/>
            <a:ext cx="5202278" cy="3769698"/>
          </a:xfrm>
          <a:prstGeom prst="rect">
            <a:avLst/>
          </a:prstGeom>
        </p:spPr>
      </p:pic>
      <p:sp>
        <p:nvSpPr>
          <p:cNvPr id="2" name="Titre 1"/>
          <p:cNvSpPr>
            <a:spLocks noGrp="1"/>
          </p:cNvSpPr>
          <p:nvPr>
            <p:ph type="title"/>
          </p:nvPr>
        </p:nvSpPr>
        <p:spPr/>
        <p:txBody>
          <a:bodyPr/>
          <a:lstStyle/>
          <a:p>
            <a:r>
              <a:rPr lang="en-US" dirty="0"/>
              <a:t>Modes – </a:t>
            </a:r>
            <a:r>
              <a:rPr lang="en-US" dirty="0" err="1" smtClean="0"/>
              <a:t>4f</a:t>
            </a:r>
            <a:r>
              <a:rPr lang="en-US" dirty="0" smtClean="0"/>
              <a:t> PSD Mask Compliance</a:t>
            </a:r>
            <a:endParaRPr lang="en-US" dirty="0"/>
          </a:p>
        </p:txBody>
      </p:sp>
      <p:sp>
        <p:nvSpPr>
          <p:cNvPr id="3" name="Espace réservé du contenu 2"/>
          <p:cNvSpPr>
            <a:spLocks noGrp="1"/>
          </p:cNvSpPr>
          <p:nvPr>
            <p:ph idx="1"/>
          </p:nvPr>
        </p:nvSpPr>
        <p:spPr>
          <a:xfrm>
            <a:off x="195046" y="1371601"/>
            <a:ext cx="8753908" cy="1913384"/>
          </a:xfrm>
        </p:spPr>
        <p:txBody>
          <a:bodyPr/>
          <a:lstStyle/>
          <a:p>
            <a:pPr>
              <a:buFont typeface="Arial" panose="020B0604020202020204" pitchFamily="34" charset="0"/>
              <a:buChar char="•"/>
            </a:pPr>
            <a:r>
              <a:rPr lang="en-US" sz="2400" dirty="0" smtClean="0"/>
              <a:t>Add in Section 19.7.1</a:t>
            </a:r>
          </a:p>
          <a:p>
            <a:pPr marL="457200" lvl="1" indent="0" algn="just"/>
            <a:r>
              <a:rPr lang="en-US" sz="1800" dirty="0" smtClean="0"/>
              <a:t>“</a:t>
            </a:r>
            <a:r>
              <a:rPr lang="en-US" sz="1800" dirty="0"/>
              <a:t>For both dual-frequency and extended dual-frequency </a:t>
            </a:r>
            <a:r>
              <a:rPr lang="en-US" sz="1800" dirty="0" smtClean="0"/>
              <a:t>modes, </a:t>
            </a:r>
            <a:r>
              <a:rPr lang="en-US" sz="1800" dirty="0"/>
              <a:t>the un-modulated instantaneous frequency response (</a:t>
            </a:r>
            <a:r>
              <a:rPr lang="en-US" sz="1800" dirty="0" err="1"/>
              <a:t>f</a:t>
            </a:r>
            <a:r>
              <a:rPr lang="en-US" sz="1800" baseline="-25000" dirty="0" err="1"/>
              <a:t>dev</a:t>
            </a:r>
            <a:r>
              <a:rPr lang="en-US" sz="1800" dirty="0"/>
              <a:t>=0) as well as the modulated frequency response shall comply with the Transmit PSD </a:t>
            </a:r>
            <a:r>
              <a:rPr lang="en-US" sz="1800" dirty="0" smtClean="0"/>
              <a:t>mask </a:t>
            </a:r>
            <a:r>
              <a:rPr lang="en-US" sz="1800" dirty="0"/>
              <a:t>defined in section </a:t>
            </a:r>
            <a:r>
              <a:rPr lang="en-US" sz="1800" dirty="0" smtClean="0"/>
              <a:t>19.7.3</a:t>
            </a:r>
            <a:r>
              <a:rPr lang="en-US" sz="1800" dirty="0"/>
              <a:t>.</a:t>
            </a:r>
            <a:r>
              <a:rPr lang="en-US" sz="1800" dirty="0" smtClean="0"/>
              <a:t>”</a:t>
            </a:r>
            <a:endParaRPr lang="en-US" sz="1800" dirty="0"/>
          </a:p>
          <a:p>
            <a:endParaRPr lang="en-US" sz="2400" dirty="0"/>
          </a:p>
        </p:txBody>
      </p:sp>
    </p:spTree>
    <p:extLst>
      <p:ext uri="{BB962C8B-B14F-4D97-AF65-F5344CB8AC3E}">
        <p14:creationId xmlns:p14="http://schemas.microsoft.com/office/powerpoint/2010/main" val="2162112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Q &amp; A</a:t>
            </a:r>
            <a:endParaRPr lang="en-US" dirty="0"/>
          </a:p>
        </p:txBody>
      </p:sp>
    </p:spTree>
    <p:extLst>
      <p:ext uri="{BB962C8B-B14F-4D97-AF65-F5344CB8AC3E}">
        <p14:creationId xmlns:p14="http://schemas.microsoft.com/office/powerpoint/2010/main" val="1803448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ToC</a:t>
            </a:r>
            <a:endParaRPr lang="en-US" dirty="0"/>
          </a:p>
        </p:txBody>
      </p:sp>
      <p:sp>
        <p:nvSpPr>
          <p:cNvPr id="3" name="Espace réservé du contenu 2"/>
          <p:cNvSpPr>
            <a:spLocks noGrp="1"/>
          </p:cNvSpPr>
          <p:nvPr>
            <p:ph idx="1"/>
          </p:nvPr>
        </p:nvSpPr>
        <p:spPr/>
        <p:txBody>
          <a:bodyPr/>
          <a:lstStyle/>
          <a:p>
            <a:pPr marL="514350" indent="-514350">
              <a:buFont typeface="+mj-lt"/>
              <a:buAutoNum type="arabicPeriod"/>
            </a:pPr>
            <a:r>
              <a:rPr lang="en-US" dirty="0" smtClean="0"/>
              <a:t>Scope/Motivation</a:t>
            </a:r>
            <a:endParaRPr lang="en-US" dirty="0" smtClean="0"/>
          </a:p>
          <a:p>
            <a:pPr marL="514350" indent="-514350">
              <a:buFont typeface="+mj-lt"/>
              <a:buAutoNum type="arabicPeriod"/>
            </a:pPr>
            <a:r>
              <a:rPr lang="en-US" dirty="0" err="1"/>
              <a:t>RTToF</a:t>
            </a:r>
            <a:r>
              <a:rPr lang="en-US" dirty="0"/>
              <a:t> &amp; Turnaround </a:t>
            </a:r>
            <a:r>
              <a:rPr lang="en-US" dirty="0" smtClean="0"/>
              <a:t>Time</a:t>
            </a:r>
            <a:endParaRPr lang="en-US" dirty="0" smtClean="0"/>
          </a:p>
          <a:p>
            <a:pPr marL="514350" indent="-514350">
              <a:buFont typeface="+mj-lt"/>
              <a:buAutoNum type="arabicPeriod"/>
            </a:pPr>
            <a:r>
              <a:rPr lang="en-US" dirty="0" smtClean="0"/>
              <a:t>LRP </a:t>
            </a:r>
            <a:r>
              <a:rPr lang="en-US" dirty="0" smtClean="0"/>
              <a:t>UWB PHY </a:t>
            </a:r>
            <a:r>
              <a:rPr lang="en-US" dirty="0" smtClean="0"/>
              <a:t>Modes</a:t>
            </a:r>
            <a:endParaRPr lang="en-US" dirty="0" smtClean="0"/>
          </a:p>
        </p:txBody>
      </p:sp>
    </p:spTree>
    <p:extLst>
      <p:ext uri="{BB962C8B-B14F-4D97-AF65-F5344CB8AC3E}">
        <p14:creationId xmlns:p14="http://schemas.microsoft.com/office/powerpoint/2010/main" val="1618894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smtClean="0"/>
              <a:t>Scope - Why LRP UWB PHY ?</a:t>
            </a:r>
          </a:p>
        </p:txBody>
      </p:sp>
      <p:sp>
        <p:nvSpPr>
          <p:cNvPr id="5" name="Espace réservé du contenu 2"/>
          <p:cNvSpPr>
            <a:spLocks noGrp="1"/>
          </p:cNvSpPr>
          <p:nvPr>
            <p:ph idx="1"/>
          </p:nvPr>
        </p:nvSpPr>
        <p:spPr>
          <a:xfrm>
            <a:off x="457200" y="1618704"/>
            <a:ext cx="8229600" cy="4834632"/>
          </a:xfrm>
          <a:extLst/>
        </p:spPr>
        <p:txBody>
          <a:bodyPr>
            <a:noAutofit/>
          </a:bodyPr>
          <a:lstStyle/>
          <a:p>
            <a:pPr marL="0" indent="0">
              <a:defRPr/>
            </a:pPr>
            <a:r>
              <a:rPr lang="en-US" sz="2400" dirty="0" smtClean="0"/>
              <a:t>LRP UWB PHY has been identified as the closest to enable</a:t>
            </a:r>
          </a:p>
          <a:p>
            <a:pPr marL="0" indent="0">
              <a:defRPr/>
            </a:pPr>
            <a:endParaRPr lang="en-US" sz="1400" dirty="0" smtClean="0"/>
          </a:p>
          <a:p>
            <a:pPr marL="0" indent="0" algn="ctr">
              <a:defRPr/>
            </a:pPr>
            <a:r>
              <a:rPr lang="en-US" sz="2400" dirty="0" smtClean="0"/>
              <a:t>“</a:t>
            </a:r>
            <a:r>
              <a:rPr lang="en-US" sz="2400" b="1" dirty="0"/>
              <a:t>S</a:t>
            </a:r>
            <a:r>
              <a:rPr lang="en-US" sz="2400" b="1" dirty="0" smtClean="0"/>
              <a:t>ecure wireless access and location of Things</a:t>
            </a:r>
            <a:r>
              <a:rPr lang="en-US" sz="2400" dirty="0" smtClean="0"/>
              <a:t>”</a:t>
            </a:r>
            <a:endParaRPr lang="en-US" sz="2400" dirty="0"/>
          </a:p>
          <a:p>
            <a:pPr marL="0" indent="0">
              <a:defRPr/>
            </a:pPr>
            <a:endParaRPr lang="en-US" sz="1400" dirty="0" smtClean="0"/>
          </a:p>
          <a:p>
            <a:pPr marL="0" indent="0">
              <a:defRPr/>
            </a:pPr>
            <a:r>
              <a:rPr lang="en-US" sz="2400" dirty="0" smtClean="0"/>
              <a:t>A true secure wireless access system is only achievable by a 1 pulse-per-bit scheme, for which energy associated with information is constrained on the shortest period of time.</a:t>
            </a:r>
          </a:p>
          <a:p>
            <a:pPr marL="0" indent="0">
              <a:defRPr/>
            </a:pPr>
            <a:endParaRPr lang="en-US" sz="1400" dirty="0" smtClean="0"/>
          </a:p>
          <a:p>
            <a:pPr marL="0" indent="0">
              <a:defRPr/>
            </a:pPr>
            <a:r>
              <a:rPr lang="en-US" sz="2400" dirty="0" smtClean="0"/>
              <a:t>LRP UWB PHY also offers</a:t>
            </a:r>
            <a:r>
              <a:rPr lang="en-US" sz="2400" dirty="0"/>
              <a:t> </a:t>
            </a:r>
            <a:r>
              <a:rPr lang="en-US" sz="2400" dirty="0" smtClean="0"/>
              <a:t>“</a:t>
            </a:r>
            <a:r>
              <a:rPr lang="en-US" sz="2400" b="1" dirty="0" smtClean="0"/>
              <a:t>ultra-low power</a:t>
            </a:r>
            <a:r>
              <a:rPr lang="en-US" sz="2400" dirty="0" smtClean="0"/>
              <a:t>” by its simplicity of implementation and its ability of demodulation and decoding with zero latency (i.e. </a:t>
            </a:r>
            <a:r>
              <a:rPr lang="en-US" sz="2400" b="1" dirty="0" smtClean="0"/>
              <a:t>measurement is immediately available</a:t>
            </a:r>
            <a:r>
              <a:rPr lang="en-US" sz="2400" dirty="0" smtClean="0"/>
              <a:t>) </a:t>
            </a:r>
            <a:endParaRPr lang="en-US" sz="2000" dirty="0" smtClean="0"/>
          </a:p>
          <a:p>
            <a:pPr marL="800100" lvl="1">
              <a:buFont typeface="Arial" panose="020B0604020202020204" pitchFamily="34" charset="0"/>
              <a:buChar char="•"/>
              <a:defRPr/>
            </a:pPr>
            <a:endParaRPr lang="en-US" dirty="0" smtClean="0"/>
          </a:p>
        </p:txBody>
      </p:sp>
    </p:spTree>
    <p:extLst>
      <p:ext uri="{BB962C8B-B14F-4D97-AF65-F5344CB8AC3E}">
        <p14:creationId xmlns:p14="http://schemas.microsoft.com/office/powerpoint/2010/main" val="3630742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Scope - Why LRP UWB PHY ?</a:t>
            </a:r>
            <a:endParaRPr lang="en-US" altLang="en-US" dirty="0" smtClean="0"/>
          </a:p>
        </p:txBody>
      </p:sp>
      <p:sp>
        <p:nvSpPr>
          <p:cNvPr id="5" name="Espace réservé du contenu 2"/>
          <p:cNvSpPr>
            <a:spLocks noGrp="1"/>
          </p:cNvSpPr>
          <p:nvPr>
            <p:ph idx="1"/>
          </p:nvPr>
        </p:nvSpPr>
        <p:spPr>
          <a:xfrm>
            <a:off x="457200" y="1618704"/>
            <a:ext cx="8229600" cy="4834632"/>
          </a:xfrm>
          <a:extLst/>
        </p:spPr>
        <p:txBody>
          <a:bodyPr>
            <a:noAutofit/>
          </a:bodyPr>
          <a:lstStyle/>
          <a:p>
            <a:pPr>
              <a:buFont typeface="Arial" panose="020B0604020202020204" pitchFamily="34" charset="0"/>
              <a:buChar char="•"/>
              <a:defRPr/>
            </a:pPr>
            <a:r>
              <a:rPr lang="en-US" sz="2400" dirty="0" smtClean="0"/>
              <a:t>Strong market demand across all verticals for:</a:t>
            </a:r>
          </a:p>
          <a:p>
            <a:pPr marL="800100" lvl="1" indent="-342900">
              <a:buFont typeface="Arial" panose="020B0604020202020204" pitchFamily="34" charset="0"/>
              <a:buChar char="•"/>
              <a:defRPr/>
            </a:pPr>
            <a:r>
              <a:rPr lang="en-US" sz="2400" b="1" dirty="0" smtClean="0"/>
              <a:t>Low cost of ownership</a:t>
            </a:r>
            <a:br>
              <a:rPr lang="en-US" sz="2400" b="1" dirty="0" smtClean="0"/>
            </a:br>
            <a:r>
              <a:rPr lang="en-US" sz="2400" dirty="0" smtClean="0"/>
              <a:t>(minimum size and BOM)</a:t>
            </a:r>
          </a:p>
          <a:p>
            <a:pPr marL="800100" lvl="1" indent="-342900">
              <a:buFont typeface="Arial" panose="020B0604020202020204" pitchFamily="34" charset="0"/>
              <a:buChar char="•"/>
              <a:defRPr/>
            </a:pPr>
            <a:r>
              <a:rPr lang="en-US" sz="2400" b="1" dirty="0" smtClean="0"/>
              <a:t>Ultra-low power consumption </a:t>
            </a:r>
            <a:br>
              <a:rPr lang="en-US" sz="2400" b="1" dirty="0" smtClean="0"/>
            </a:br>
            <a:r>
              <a:rPr lang="en-US" sz="2400" dirty="0" smtClean="0"/>
              <a:t>(coin cell battery, several years of battery life)</a:t>
            </a:r>
            <a:endParaRPr lang="en-US" sz="2400" strike="sngStrike" dirty="0" smtClean="0"/>
          </a:p>
          <a:p>
            <a:pPr marL="800100" lvl="1" indent="-342900">
              <a:buFont typeface="Arial" panose="020B0604020202020204" pitchFamily="34" charset="0"/>
              <a:buChar char="•"/>
              <a:defRPr/>
            </a:pPr>
            <a:r>
              <a:rPr lang="en-US" sz="2400" b="1" dirty="0" smtClean="0"/>
              <a:t>Low complexity and easy set-up </a:t>
            </a:r>
            <a:br>
              <a:rPr lang="en-US" sz="2400" b="1" dirty="0" smtClean="0"/>
            </a:br>
            <a:r>
              <a:rPr lang="en-US" sz="2400" dirty="0" smtClean="0"/>
              <a:t>(tolerance to different propagation environments)</a:t>
            </a:r>
          </a:p>
          <a:p>
            <a:pPr marL="800100" lvl="1" indent="-342900">
              <a:buFont typeface="Arial" panose="020B0604020202020204" pitchFamily="34" charset="0"/>
              <a:buChar char="•"/>
              <a:defRPr/>
            </a:pPr>
            <a:r>
              <a:rPr lang="en-US" sz="2400" b="1" dirty="0" smtClean="0"/>
              <a:t>Provably secure</a:t>
            </a:r>
            <a:br>
              <a:rPr lang="en-US" sz="2400" b="1" dirty="0" smtClean="0"/>
            </a:br>
            <a:r>
              <a:rPr lang="en-US" sz="2400" dirty="0" smtClean="0"/>
              <a:t>(scientifically analyzed and proven)</a:t>
            </a:r>
            <a:endParaRPr lang="en-U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a:t>Scope - Why LRP UWB PHY ?</a:t>
            </a:r>
            <a:endParaRPr lang="en-US" dirty="0"/>
          </a:p>
        </p:txBody>
      </p:sp>
      <p:sp>
        <p:nvSpPr>
          <p:cNvPr id="3" name="Espace réservé du contenu 2"/>
          <p:cNvSpPr>
            <a:spLocks noGrp="1"/>
          </p:cNvSpPr>
          <p:nvPr>
            <p:ph idx="1"/>
          </p:nvPr>
        </p:nvSpPr>
        <p:spPr/>
        <p:txBody>
          <a:bodyPr/>
          <a:lstStyle/>
          <a:p>
            <a:pPr marL="0" indent="0">
              <a:defRPr/>
            </a:pPr>
            <a:r>
              <a:rPr lang="en-US" sz="2400" dirty="0" smtClean="0"/>
              <a:t>LRP UWB perfectly fits the market demand with </a:t>
            </a:r>
            <a:r>
              <a:rPr lang="en-US" sz="2400" u="sng" dirty="0" smtClean="0"/>
              <a:t>minor changes</a:t>
            </a:r>
            <a:endParaRPr lang="en-US" sz="2400" u="sng" dirty="0"/>
          </a:p>
          <a:p>
            <a:pPr>
              <a:buFont typeface="Arial" panose="020B0604020202020204" pitchFamily="34" charset="0"/>
              <a:buChar char="•"/>
              <a:defRPr/>
            </a:pPr>
            <a:r>
              <a:rPr lang="en-US" sz="2400" dirty="0" smtClean="0"/>
              <a:t>LRP UWB enable </a:t>
            </a:r>
            <a:r>
              <a:rPr lang="en-US" sz="2400" b="1" dirty="0"/>
              <a:t>ultra-low power</a:t>
            </a:r>
            <a:r>
              <a:rPr lang="en-US" sz="2400" dirty="0"/>
              <a:t> </a:t>
            </a:r>
            <a:r>
              <a:rPr lang="en-US" sz="2400" dirty="0" smtClean="0"/>
              <a:t>consumption </a:t>
            </a:r>
            <a:br>
              <a:rPr lang="en-US" sz="2400" dirty="0" smtClean="0"/>
            </a:br>
            <a:r>
              <a:rPr lang="en-US" sz="2400" b="1" dirty="0" smtClean="0"/>
              <a:t>(&lt;&lt;10 </a:t>
            </a:r>
            <a:r>
              <a:rPr lang="el-GR" sz="2400" b="1" dirty="0" smtClean="0">
                <a:latin typeface="Calibri"/>
              </a:rPr>
              <a:t>μ</a:t>
            </a:r>
            <a:r>
              <a:rPr lang="en-US" sz="2400" b="1" dirty="0" smtClean="0"/>
              <a:t>J per ranging)</a:t>
            </a:r>
            <a:r>
              <a:rPr lang="en-US" sz="2400" dirty="0" smtClean="0"/>
              <a:t>: </a:t>
            </a:r>
            <a:endParaRPr lang="en-US" sz="2400" dirty="0"/>
          </a:p>
          <a:p>
            <a:pPr marL="800100" lvl="1" indent="-342900">
              <a:buFont typeface="Arial" panose="020B0604020202020204" pitchFamily="34" charset="0"/>
              <a:buChar char="•"/>
              <a:defRPr/>
            </a:pPr>
            <a:r>
              <a:rPr lang="en-US" sz="2000" dirty="0" smtClean="0"/>
              <a:t>car/home/corporate/PC </a:t>
            </a:r>
            <a:r>
              <a:rPr lang="en-US" sz="2000" dirty="0"/>
              <a:t>access, </a:t>
            </a:r>
            <a:r>
              <a:rPr lang="en-US" sz="2000" dirty="0" smtClean="0"/>
              <a:t>payment, location of “things”</a:t>
            </a:r>
            <a:endParaRPr lang="en-US" sz="2000" dirty="0"/>
          </a:p>
          <a:p>
            <a:pPr marL="800100" lvl="1" indent="-342900">
              <a:buFont typeface="Arial" panose="020B0604020202020204" pitchFamily="34" charset="0"/>
              <a:buChar char="•"/>
              <a:defRPr/>
            </a:pPr>
            <a:r>
              <a:rPr lang="en-US" sz="2000" dirty="0" smtClean="0"/>
              <a:t>operated on small “things” such </a:t>
            </a:r>
            <a:r>
              <a:rPr lang="en-US" sz="2000" dirty="0"/>
              <a:t>as keys, tags, wristwatches</a:t>
            </a:r>
            <a:r>
              <a:rPr lang="en-US" sz="2000" dirty="0" smtClean="0"/>
              <a:t>,…</a:t>
            </a:r>
          </a:p>
          <a:p>
            <a:pPr marL="800100" lvl="1" indent="-342900">
              <a:buFont typeface="Arial" panose="020B0604020202020204" pitchFamily="34" charset="0"/>
              <a:buChar char="•"/>
              <a:defRPr/>
            </a:pPr>
            <a:r>
              <a:rPr lang="en-US" sz="2000" dirty="0" smtClean="0">
                <a:solidFill>
                  <a:schemeClr val="tx1"/>
                </a:solidFill>
              </a:rPr>
              <a:t>pave the way for “wake-up on UWB radio” devices</a:t>
            </a:r>
          </a:p>
          <a:p>
            <a:pPr>
              <a:buFont typeface="Arial" panose="020B0604020202020204" pitchFamily="34" charset="0"/>
              <a:buChar char="•"/>
              <a:defRPr/>
            </a:pPr>
            <a:r>
              <a:rPr lang="en-US" sz="2400" dirty="0" smtClean="0"/>
              <a:t>LRP UWB achieves </a:t>
            </a:r>
            <a:r>
              <a:rPr lang="en-US" sz="2400" b="1" dirty="0" smtClean="0"/>
              <a:t>optimally minimum silicon size </a:t>
            </a:r>
            <a:r>
              <a:rPr lang="en-US" sz="2400" dirty="0" smtClean="0"/>
              <a:t/>
            </a:r>
            <a:br>
              <a:rPr lang="en-US" sz="2400" dirty="0" smtClean="0"/>
            </a:br>
            <a:r>
              <a:rPr lang="en-US" sz="2400" dirty="0" smtClean="0"/>
              <a:t>(&lt; 3 </a:t>
            </a:r>
            <a:r>
              <a:rPr lang="en-US" sz="2400" dirty="0" err="1" smtClean="0"/>
              <a:t>mm</a:t>
            </a:r>
            <a:r>
              <a:rPr lang="en-US" sz="2400" baseline="30000" dirty="0" err="1" smtClean="0"/>
              <a:t>2</a:t>
            </a:r>
            <a:r>
              <a:rPr lang="en-US" sz="2400" dirty="0" smtClean="0"/>
              <a:t>) with minimum BOM</a:t>
            </a:r>
          </a:p>
          <a:p>
            <a:pPr>
              <a:buFont typeface="Arial" panose="020B0604020202020204" pitchFamily="34" charset="0"/>
              <a:buChar char="•"/>
              <a:defRPr/>
            </a:pPr>
            <a:r>
              <a:rPr lang="en-US" sz="2400" dirty="0" smtClean="0"/>
              <a:t>LRP UWB achieves </a:t>
            </a:r>
            <a:r>
              <a:rPr lang="en-US" sz="2400" b="1" dirty="0" smtClean="0"/>
              <a:t>provable security </a:t>
            </a:r>
            <a:r>
              <a:rPr lang="en-US" sz="2400" dirty="0" smtClean="0"/>
              <a:t>under the strongest attacker model by means of </a:t>
            </a:r>
            <a:r>
              <a:rPr lang="en-US" sz="2400" b="1" dirty="0" smtClean="0"/>
              <a:t>classical challenge/response </a:t>
            </a:r>
            <a:r>
              <a:rPr lang="en-US" sz="2400" dirty="0" smtClean="0"/>
              <a:t>protocols</a:t>
            </a:r>
          </a:p>
          <a:p>
            <a:pPr>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3128069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Scope - LRP UWB PHY Enhancements</a:t>
            </a:r>
            <a:endParaRPr lang="en-US" dirty="0"/>
          </a:p>
        </p:txBody>
      </p:sp>
      <p:sp>
        <p:nvSpPr>
          <p:cNvPr id="5" name="Espace réservé du contenu 2"/>
          <p:cNvSpPr>
            <a:spLocks noGrp="1"/>
          </p:cNvSpPr>
          <p:nvPr>
            <p:ph idx="1"/>
          </p:nvPr>
        </p:nvSpPr>
        <p:spPr>
          <a:xfrm>
            <a:off x="195046" y="1371600"/>
            <a:ext cx="8753908" cy="4868863"/>
          </a:xfrm>
        </p:spPr>
        <p:txBody>
          <a:bodyPr/>
          <a:lstStyle/>
          <a:p>
            <a:pPr>
              <a:buFont typeface="Arial" panose="020B0604020202020204" pitchFamily="34" charset="0"/>
              <a:buChar char="•"/>
            </a:pPr>
            <a:r>
              <a:rPr lang="en-US" sz="2800" dirty="0"/>
              <a:t>Enhance the </a:t>
            </a:r>
            <a:r>
              <a:rPr lang="en-US" sz="2800" dirty="0" smtClean="0"/>
              <a:t>LRP UWB </a:t>
            </a:r>
            <a:r>
              <a:rPr lang="en-US" sz="2800" dirty="0"/>
              <a:t>PHY to enable a new class </a:t>
            </a:r>
            <a:r>
              <a:rPr lang="en-US" sz="2800" dirty="0" smtClean="0"/>
              <a:t>of devices </a:t>
            </a:r>
            <a:r>
              <a:rPr lang="en-US" sz="2800" dirty="0"/>
              <a:t>that will be used for </a:t>
            </a:r>
            <a:r>
              <a:rPr lang="en-US" sz="2800" b="1" dirty="0"/>
              <a:t>secure </a:t>
            </a:r>
            <a:r>
              <a:rPr lang="en-US" sz="2800" b="1" dirty="0" smtClean="0"/>
              <a:t>wireless access and location of things with</a:t>
            </a:r>
            <a:r>
              <a:rPr lang="en-US" sz="2800" dirty="0" smtClean="0"/>
              <a:t> by adding two main features:</a:t>
            </a:r>
          </a:p>
          <a:p>
            <a:pPr lvl="1">
              <a:buFont typeface="Arial" panose="020B0604020202020204" pitchFamily="34" charset="0"/>
              <a:buChar char="•"/>
            </a:pPr>
            <a:r>
              <a:rPr lang="en-US" dirty="0" smtClean="0"/>
              <a:t>round-trip time-of-flight for C/R protocol</a:t>
            </a:r>
          </a:p>
          <a:p>
            <a:pPr lvl="1">
              <a:buFont typeface="Arial" panose="020B0604020202020204" pitchFamily="34" charset="0"/>
              <a:buChar char="•"/>
            </a:pPr>
            <a:r>
              <a:rPr lang="en-US" dirty="0" smtClean="0"/>
              <a:t>robust timing for distance bounding protocols</a:t>
            </a:r>
            <a:endParaRPr lang="en-US" dirty="0" smtClean="0"/>
          </a:p>
          <a:p>
            <a:pPr>
              <a:buFont typeface="Arial" panose="020B0604020202020204" pitchFamily="34" charset="0"/>
              <a:buChar char="•"/>
            </a:pPr>
            <a:endParaRPr lang="en-US" sz="2800" dirty="0"/>
          </a:p>
          <a:p>
            <a:endParaRPr lang="en-US" sz="2800" dirty="0"/>
          </a:p>
        </p:txBody>
      </p:sp>
    </p:spTree>
    <p:extLst>
      <p:ext uri="{BB962C8B-B14F-4D97-AF65-F5344CB8AC3E}">
        <p14:creationId xmlns:p14="http://schemas.microsoft.com/office/powerpoint/2010/main" val="1752528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Fixed Rx-to-</a:t>
            </a:r>
            <a:r>
              <a:rPr lang="en-US" dirty="0" err="1" smtClean="0"/>
              <a:t>Tx</a:t>
            </a:r>
            <a:r>
              <a:rPr lang="en-US" dirty="0" smtClean="0"/>
              <a:t> Turnaround Time (1/5)</a:t>
            </a:r>
            <a:endParaRPr lang="en-US"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en-US" sz="2400" b="1" dirty="0" smtClean="0"/>
              <a:t>Purpose:</a:t>
            </a:r>
            <a:r>
              <a:rPr lang="en-US" sz="2400" dirty="0" smtClean="0"/>
              <a:t> enable </a:t>
            </a:r>
            <a:r>
              <a:rPr lang="en-US" sz="2400" dirty="0"/>
              <a:t>a new class of devices </a:t>
            </a:r>
            <a:r>
              <a:rPr lang="en-US" sz="2400" dirty="0" smtClean="0"/>
              <a:t>capable of secure ranging </a:t>
            </a:r>
            <a:r>
              <a:rPr lang="en-US" sz="2400" dirty="0"/>
              <a:t>with </a:t>
            </a:r>
            <a:r>
              <a:rPr lang="en-US" sz="2400" dirty="0" smtClean="0"/>
              <a:t>round-trip time-of-flight (</a:t>
            </a:r>
            <a:r>
              <a:rPr lang="en-US" sz="2400" dirty="0" err="1" smtClean="0"/>
              <a:t>RTToF</a:t>
            </a:r>
            <a:r>
              <a:rPr lang="en-US" sz="2400" dirty="0" smtClean="0"/>
              <a:t>) measurements</a:t>
            </a:r>
          </a:p>
          <a:p>
            <a:pPr marL="742950" lvl="2" indent="-342900">
              <a:spcBef>
                <a:spcPts val="800"/>
              </a:spcBef>
              <a:buFont typeface="Arial" panose="020B0604020202020204" pitchFamily="34" charset="0"/>
              <a:buChar char="•"/>
            </a:pPr>
            <a:r>
              <a:rPr lang="en-US" altLang="en-US" sz="2000" dirty="0" err="1"/>
              <a:t>RTToF</a:t>
            </a:r>
            <a:r>
              <a:rPr lang="en-US" altLang="en-US" sz="2000" dirty="0"/>
              <a:t> in PHY crucial for implementing a “classical” challenge-response </a:t>
            </a:r>
            <a:r>
              <a:rPr lang="en-US" altLang="en-US" sz="2000" dirty="0" smtClean="0"/>
              <a:t>protocol;</a:t>
            </a:r>
          </a:p>
          <a:p>
            <a:pPr marL="742950" lvl="2" indent="-342900">
              <a:spcBef>
                <a:spcPts val="800"/>
              </a:spcBef>
              <a:buFont typeface="Arial" panose="020B0604020202020204" pitchFamily="34" charset="0"/>
              <a:buChar char="•"/>
            </a:pPr>
            <a:r>
              <a:rPr lang="en-US" altLang="en-US" sz="2000" dirty="0" smtClean="0"/>
              <a:t>No timestamps exchanged, distance is measured in a secure way from the initiator only;</a:t>
            </a:r>
          </a:p>
          <a:p>
            <a:pPr marL="742950" lvl="2" indent="-342900">
              <a:spcBef>
                <a:spcPts val="800"/>
              </a:spcBef>
              <a:buFont typeface="Arial" panose="020B0604020202020204" pitchFamily="34" charset="0"/>
              <a:buChar char="•"/>
            </a:pPr>
            <a:r>
              <a:rPr lang="en-US" altLang="en-US" sz="2000" dirty="0" smtClean="0"/>
              <a:t>LRP UWB PHY does not define Rx-to-</a:t>
            </a:r>
            <a:r>
              <a:rPr lang="en-US" altLang="en-US" sz="2000" dirty="0" err="1" smtClean="0"/>
              <a:t>Tx</a:t>
            </a:r>
            <a:r>
              <a:rPr lang="en-US" altLang="en-US" sz="2000" dirty="0" smtClean="0"/>
              <a:t> nor Rx-to-</a:t>
            </a:r>
            <a:r>
              <a:rPr lang="en-US" altLang="en-US" sz="2000" dirty="0" err="1" smtClean="0"/>
              <a:t>Tx</a:t>
            </a:r>
            <a:r>
              <a:rPr lang="en-US" altLang="en-US" sz="2000" dirty="0"/>
              <a:t> </a:t>
            </a:r>
            <a:r>
              <a:rPr lang="en-US" altLang="en-US" sz="2000" dirty="0" smtClean="0"/>
              <a:t>turnaround times since LRP UWB PHY was not intended for </a:t>
            </a:r>
            <a:r>
              <a:rPr lang="en-US" altLang="en-US" sz="2000" dirty="0" err="1" smtClean="0"/>
              <a:t>RTToF</a:t>
            </a:r>
            <a:r>
              <a:rPr lang="en-US" altLang="en-US" sz="2000" dirty="0" smtClean="0"/>
              <a:t> (but rather for </a:t>
            </a:r>
            <a:r>
              <a:rPr lang="en-US" altLang="en-US" sz="2000" dirty="0" err="1" smtClean="0"/>
              <a:t>TDoA</a:t>
            </a:r>
            <a:r>
              <a:rPr lang="en-US" altLang="en-US" sz="2000" dirty="0" smtClean="0"/>
              <a:t>);</a:t>
            </a:r>
          </a:p>
          <a:p>
            <a:pPr marL="742950" lvl="2" indent="-342900">
              <a:spcBef>
                <a:spcPts val="800"/>
              </a:spcBef>
              <a:buFont typeface="Arial" panose="020B0604020202020204" pitchFamily="34" charset="0"/>
              <a:buChar char="•"/>
            </a:pPr>
            <a:endParaRPr lang="en-US" altLang="en-US" sz="2000" dirty="0"/>
          </a:p>
          <a:p>
            <a:endParaRPr lang="en-US" sz="2400" dirty="0" smtClean="0"/>
          </a:p>
          <a:p>
            <a:endParaRPr lang="en-US" sz="2400" dirty="0"/>
          </a:p>
        </p:txBody>
      </p:sp>
      <p:sp>
        <p:nvSpPr>
          <p:cNvPr id="4" name="TextBox 5"/>
          <p:cNvSpPr txBox="1">
            <a:spLocks noChangeArrowheads="1"/>
          </p:cNvSpPr>
          <p:nvPr/>
        </p:nvSpPr>
        <p:spPr bwMode="auto">
          <a:xfrm>
            <a:off x="2633687" y="4726136"/>
            <a:ext cx="1281112"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lgn="ctr">
              <a:spcBef>
                <a:spcPct val="0"/>
              </a:spcBef>
              <a:buClrTx/>
              <a:buSzTx/>
              <a:buFontTx/>
              <a:buNone/>
            </a:pPr>
            <a:r>
              <a:rPr lang="en-US" altLang="en-US" sz="1200">
                <a:solidFill>
                  <a:schemeClr val="tx1"/>
                </a:solidFill>
                <a:latin typeface="Times New Roman" pitchFamily="18" charset="0"/>
              </a:rPr>
              <a:t>Initiator</a:t>
            </a:r>
          </a:p>
        </p:txBody>
      </p:sp>
      <p:cxnSp>
        <p:nvCxnSpPr>
          <p:cNvPr id="5" name="Straight Connector 6"/>
          <p:cNvCxnSpPr/>
          <p:nvPr/>
        </p:nvCxnSpPr>
        <p:spPr>
          <a:xfrm>
            <a:off x="3400449" y="4994424"/>
            <a:ext cx="0" cy="1127125"/>
          </a:xfrm>
          <a:prstGeom prst="line">
            <a:avLst/>
          </a:prstGeom>
          <a:ln w="12700">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7"/>
          <p:cNvCxnSpPr/>
          <p:nvPr/>
        </p:nvCxnSpPr>
        <p:spPr>
          <a:xfrm>
            <a:off x="3486174" y="5245249"/>
            <a:ext cx="3038475" cy="242887"/>
          </a:xfrm>
          <a:prstGeom prst="straightConnector1">
            <a:avLst/>
          </a:prstGeom>
          <a:ln w="15875">
            <a:solidFill>
              <a:schemeClr val="tx1"/>
            </a:solidFill>
            <a:prstDash val="solid"/>
            <a:tailEnd type="triangle"/>
          </a:ln>
          <a:effectLst/>
        </p:spPr>
        <p:style>
          <a:lnRef idx="2">
            <a:schemeClr val="accent1"/>
          </a:lnRef>
          <a:fillRef idx="0">
            <a:schemeClr val="accent1"/>
          </a:fillRef>
          <a:effectRef idx="1">
            <a:schemeClr val="accent1"/>
          </a:effectRef>
          <a:fontRef idx="minor">
            <a:schemeClr val="tx1"/>
          </a:fontRef>
        </p:style>
      </p:cxnSp>
      <p:sp>
        <p:nvSpPr>
          <p:cNvPr id="7" name="TextBox 8"/>
          <p:cNvSpPr txBox="1">
            <a:spLocks noChangeArrowheads="1"/>
          </p:cNvSpPr>
          <p:nvPr/>
        </p:nvSpPr>
        <p:spPr bwMode="auto">
          <a:xfrm>
            <a:off x="3063899" y="5029349"/>
            <a:ext cx="280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s</a:t>
            </a:r>
            <a:endParaRPr lang="en-US" altLang="en-US" sz="1200" baseline="-25000">
              <a:solidFill>
                <a:schemeClr val="tx1"/>
              </a:solidFill>
              <a:latin typeface="Times New Roman" pitchFamily="18" charset="0"/>
            </a:endParaRPr>
          </a:p>
        </p:txBody>
      </p:sp>
      <p:cxnSp>
        <p:nvCxnSpPr>
          <p:cNvPr id="8" name="Straight Arrow Connector 9"/>
          <p:cNvCxnSpPr/>
          <p:nvPr/>
        </p:nvCxnSpPr>
        <p:spPr>
          <a:xfrm flipV="1">
            <a:off x="3486174" y="5797699"/>
            <a:ext cx="3038475" cy="193675"/>
          </a:xfrm>
          <a:prstGeom prst="straightConnector1">
            <a:avLst/>
          </a:prstGeom>
          <a:ln w="15875">
            <a:solidFill>
              <a:schemeClr val="tx1"/>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9" name="TextBox 10"/>
          <p:cNvSpPr txBox="1">
            <a:spLocks noChangeArrowheads="1"/>
          </p:cNvSpPr>
          <p:nvPr/>
        </p:nvSpPr>
        <p:spPr bwMode="auto">
          <a:xfrm>
            <a:off x="3095649" y="5797699"/>
            <a:ext cx="2730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r</a:t>
            </a:r>
          </a:p>
        </p:txBody>
      </p:sp>
      <p:sp>
        <p:nvSpPr>
          <p:cNvPr id="10" name="TextBox 11"/>
          <p:cNvSpPr txBox="1">
            <a:spLocks noChangeArrowheads="1"/>
          </p:cNvSpPr>
          <p:nvPr/>
        </p:nvSpPr>
        <p:spPr bwMode="auto">
          <a:xfrm>
            <a:off x="4857774" y="5026174"/>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i="1">
                <a:solidFill>
                  <a:schemeClr val="tx1"/>
                </a:solidFill>
                <a:latin typeface="Times New Roman" pitchFamily="18" charset="0"/>
              </a:rPr>
              <a:t>Nv</a:t>
            </a:r>
            <a:endParaRPr lang="en-US" altLang="en-US" sz="1200" i="1" baseline="-25000">
              <a:solidFill>
                <a:schemeClr val="tx1"/>
              </a:solidFill>
              <a:latin typeface="Times New Roman" pitchFamily="18" charset="0"/>
            </a:endParaRPr>
          </a:p>
        </p:txBody>
      </p:sp>
      <p:sp>
        <p:nvSpPr>
          <p:cNvPr id="11" name="TextBox 12"/>
          <p:cNvSpPr txBox="1">
            <a:spLocks noChangeArrowheads="1"/>
          </p:cNvSpPr>
          <p:nvPr/>
        </p:nvSpPr>
        <p:spPr bwMode="auto">
          <a:xfrm>
            <a:off x="4797449" y="5594499"/>
            <a:ext cx="439738"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i="1">
                <a:solidFill>
                  <a:schemeClr val="tx1"/>
                </a:solidFill>
                <a:latin typeface="Times New Roman" pitchFamily="18" charset="0"/>
              </a:rPr>
              <a:t> Np</a:t>
            </a:r>
            <a:endParaRPr lang="en-US" altLang="en-US" sz="1400" i="1" baseline="-25000">
              <a:solidFill>
                <a:schemeClr val="tx1"/>
              </a:solidFill>
              <a:latin typeface="Times New Roman" pitchFamily="18" charset="0"/>
            </a:endParaRPr>
          </a:p>
          <a:p>
            <a:pPr>
              <a:spcBef>
                <a:spcPct val="0"/>
              </a:spcBef>
              <a:buClrTx/>
              <a:buSzTx/>
              <a:buFontTx/>
              <a:buNone/>
            </a:pPr>
            <a:r>
              <a:rPr lang="en-US" altLang="en-US" sz="1400" i="1" baseline="-25000">
                <a:solidFill>
                  <a:schemeClr val="tx1"/>
                </a:solidFill>
                <a:latin typeface="Times New Roman" pitchFamily="18" charset="0"/>
              </a:rPr>
              <a:t> </a:t>
            </a:r>
            <a:endParaRPr lang="en-US" altLang="en-US" sz="1200" i="1" baseline="-25000">
              <a:solidFill>
                <a:schemeClr val="tx1"/>
              </a:solidFill>
              <a:latin typeface="Times New Roman" pitchFamily="18" charset="0"/>
            </a:endParaRPr>
          </a:p>
        </p:txBody>
      </p:sp>
      <p:sp>
        <p:nvSpPr>
          <p:cNvPr id="12" name="Rectangle 13"/>
          <p:cNvSpPr>
            <a:spLocks noChangeArrowheads="1"/>
          </p:cNvSpPr>
          <p:nvPr/>
        </p:nvSpPr>
        <p:spPr bwMode="auto">
          <a:xfrm>
            <a:off x="3273449" y="6146949"/>
            <a:ext cx="33432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dirty="0">
                <a:solidFill>
                  <a:schemeClr val="tx1"/>
                </a:solidFill>
                <a:latin typeface="Times New Roman" pitchFamily="18" charset="0"/>
              </a:rPr>
              <a:t>Secure distance measurement = (</a:t>
            </a:r>
            <a:r>
              <a:rPr lang="en-US" altLang="en-US" sz="1400" dirty="0" err="1">
                <a:solidFill>
                  <a:schemeClr val="tx1"/>
                </a:solidFill>
                <a:latin typeface="Times New Roman" pitchFamily="18" charset="0"/>
              </a:rPr>
              <a:t>t</a:t>
            </a:r>
            <a:r>
              <a:rPr lang="en-US" altLang="en-US" sz="1400" baseline="-25000" dirty="0" err="1">
                <a:solidFill>
                  <a:schemeClr val="tx1"/>
                </a:solidFill>
                <a:latin typeface="Times New Roman" pitchFamily="18" charset="0"/>
              </a:rPr>
              <a:t>r</a:t>
            </a:r>
            <a:r>
              <a:rPr lang="en-US" altLang="en-US" sz="1400" dirty="0" err="1">
                <a:solidFill>
                  <a:schemeClr val="tx1"/>
                </a:solidFill>
                <a:latin typeface="Times New Roman" pitchFamily="18" charset="0"/>
              </a:rPr>
              <a:t>-t</a:t>
            </a:r>
            <a:r>
              <a:rPr lang="en-US" altLang="en-US" sz="1400" baseline="-25000" dirty="0" err="1">
                <a:solidFill>
                  <a:schemeClr val="tx1"/>
                </a:solidFill>
                <a:latin typeface="Times New Roman" pitchFamily="18" charset="0"/>
              </a:rPr>
              <a:t>s</a:t>
            </a:r>
            <a:r>
              <a:rPr lang="en-US" altLang="en-US" sz="1400" dirty="0" err="1">
                <a:solidFill>
                  <a:schemeClr val="tx1"/>
                </a:solidFill>
                <a:latin typeface="Times New Roman" pitchFamily="18" charset="0"/>
              </a:rPr>
              <a:t>-t</a:t>
            </a:r>
            <a:r>
              <a:rPr lang="en-US" altLang="en-US" sz="1400" baseline="-25000" dirty="0" err="1">
                <a:solidFill>
                  <a:schemeClr val="tx1"/>
                </a:solidFill>
                <a:latin typeface="Times New Roman" pitchFamily="18" charset="0"/>
              </a:rPr>
              <a:t>p</a:t>
            </a:r>
            <a:r>
              <a:rPr lang="en-US" altLang="en-US" sz="1400" dirty="0">
                <a:solidFill>
                  <a:schemeClr val="tx1"/>
                </a:solidFill>
                <a:latin typeface="Times New Roman" pitchFamily="18" charset="0"/>
              </a:rPr>
              <a:t>)*c/2</a:t>
            </a:r>
          </a:p>
        </p:txBody>
      </p:sp>
      <p:sp>
        <p:nvSpPr>
          <p:cNvPr id="13" name="TextBox 14"/>
          <p:cNvSpPr txBox="1">
            <a:spLocks noChangeArrowheads="1"/>
          </p:cNvSpPr>
          <p:nvPr/>
        </p:nvSpPr>
        <p:spPr bwMode="auto">
          <a:xfrm>
            <a:off x="6751662" y="5488136"/>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p</a:t>
            </a:r>
            <a:r>
              <a:rPr lang="en-US" altLang="en-US" sz="1400">
                <a:solidFill>
                  <a:schemeClr val="tx1"/>
                </a:solidFill>
                <a:latin typeface="Times New Roman" pitchFamily="18" charset="0"/>
              </a:rPr>
              <a:t> </a:t>
            </a:r>
            <a:endParaRPr lang="en-US" altLang="en-US" sz="1200" baseline="-25000">
              <a:solidFill>
                <a:schemeClr val="tx1"/>
              </a:solidFill>
              <a:latin typeface="Times New Roman" pitchFamily="18" charset="0"/>
            </a:endParaRPr>
          </a:p>
        </p:txBody>
      </p:sp>
      <p:cxnSp>
        <p:nvCxnSpPr>
          <p:cNvPr id="14" name="Straight Connector 15"/>
          <p:cNvCxnSpPr/>
          <p:nvPr/>
        </p:nvCxnSpPr>
        <p:spPr>
          <a:xfrm flipH="1">
            <a:off x="6683399" y="4999186"/>
            <a:ext cx="4763" cy="1122363"/>
          </a:xfrm>
          <a:prstGeom prst="line">
            <a:avLst/>
          </a:prstGeom>
          <a:ln w="12700">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5" name="TextBox 16"/>
          <p:cNvSpPr txBox="1">
            <a:spLocks noChangeArrowheads="1"/>
          </p:cNvSpPr>
          <p:nvPr/>
        </p:nvSpPr>
        <p:spPr bwMode="auto">
          <a:xfrm>
            <a:off x="5986487" y="4726136"/>
            <a:ext cx="1393825"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lgn="ctr">
              <a:spcBef>
                <a:spcPct val="0"/>
              </a:spcBef>
              <a:buClrTx/>
              <a:buSzTx/>
              <a:buFontTx/>
              <a:buNone/>
            </a:pPr>
            <a:r>
              <a:rPr lang="en-US" altLang="en-US" sz="1200">
                <a:solidFill>
                  <a:schemeClr val="tx1"/>
                </a:solidFill>
                <a:latin typeface="Times New Roman" pitchFamily="18" charset="0"/>
              </a:rPr>
              <a:t>Responder</a:t>
            </a:r>
          </a:p>
        </p:txBody>
      </p:sp>
    </p:spTree>
    <p:extLst>
      <p:ext uri="{BB962C8B-B14F-4D97-AF65-F5344CB8AC3E}">
        <p14:creationId xmlns:p14="http://schemas.microsoft.com/office/powerpoint/2010/main" val="4126660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Fixed Rx-to-</a:t>
            </a:r>
            <a:r>
              <a:rPr lang="en-US" dirty="0" err="1"/>
              <a:t>Tx</a:t>
            </a:r>
            <a:r>
              <a:rPr lang="en-US" dirty="0"/>
              <a:t> Turnaround Time </a:t>
            </a:r>
            <a:r>
              <a:rPr lang="en-US" dirty="0" smtClean="0"/>
              <a:t>(2/5</a:t>
            </a:r>
            <a:r>
              <a:rPr lang="en-US" dirty="0"/>
              <a:t>)</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b="1" dirty="0" smtClean="0"/>
              <a:t>PHY PIB attribute changes</a:t>
            </a:r>
            <a:r>
              <a:rPr lang="en-US" altLang="en-US" dirty="0" smtClean="0"/>
              <a:t>: add the attribute for round-trip time-of-flight that specifically use a fixed turnaround time</a:t>
            </a:r>
          </a:p>
          <a:p>
            <a:pPr marL="800100" lvl="3" indent="-342900">
              <a:spcBef>
                <a:spcPts val="800"/>
              </a:spcBef>
              <a:buFont typeface="Arial" panose="020B0604020202020204" pitchFamily="34" charset="0"/>
              <a:buChar char="•"/>
            </a:pPr>
            <a:r>
              <a:rPr lang="en-US" dirty="0" smtClean="0"/>
              <a:t>A device supporting ranging measurement already has PHY PIB read-only attribute </a:t>
            </a:r>
            <a:r>
              <a:rPr lang="en-US" i="1" dirty="0" err="1" smtClean="0"/>
              <a:t>phyRanging</a:t>
            </a:r>
            <a:r>
              <a:rPr lang="en-US" i="1" dirty="0" smtClean="0"/>
              <a:t> </a:t>
            </a:r>
            <a:r>
              <a:rPr lang="en-US" dirty="0" smtClean="0"/>
              <a:t>(by default for LRP UWB PHY);</a:t>
            </a:r>
            <a:endParaRPr lang="en-US" i="1" dirty="0" smtClean="0"/>
          </a:p>
          <a:p>
            <a:pPr marL="800100" lvl="3" indent="-342900">
              <a:spcBef>
                <a:spcPts val="800"/>
              </a:spcBef>
              <a:buFont typeface="Arial" panose="020B0604020202020204" pitchFamily="34" charset="0"/>
              <a:buChar char="•"/>
            </a:pPr>
            <a:r>
              <a:rPr lang="en-US" dirty="0" smtClean="0"/>
              <a:t>A </a:t>
            </a:r>
            <a:r>
              <a:rPr lang="en-US" dirty="0"/>
              <a:t>device </a:t>
            </a:r>
            <a:r>
              <a:rPr lang="en-US" dirty="0" smtClean="0"/>
              <a:t>able of </a:t>
            </a:r>
            <a:r>
              <a:rPr lang="en-US" dirty="0"/>
              <a:t>answering in a fixed turnaround time will be defined by the </a:t>
            </a:r>
            <a:r>
              <a:rPr lang="en-US" dirty="0" smtClean="0"/>
              <a:t>new PHY </a:t>
            </a:r>
            <a:r>
              <a:rPr lang="en-US" dirty="0"/>
              <a:t>PIB attribute in Table 11-2</a:t>
            </a:r>
            <a:r>
              <a:rPr lang="en-US" dirty="0" smtClean="0"/>
              <a:t>:</a:t>
            </a:r>
          </a:p>
          <a:p>
            <a:pPr marL="800100" lvl="3" indent="-342900">
              <a:spcBef>
                <a:spcPts val="800"/>
              </a:spcBef>
              <a:buFont typeface="Arial" panose="020B0604020202020204" pitchFamily="34" charset="0"/>
              <a:buChar char="•"/>
            </a:pPr>
            <a:endParaRPr lang="en-US" dirty="0" smtClean="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smtClean="0"/>
          </a:p>
          <a:p>
            <a:pPr marL="0" lvl="2" indent="0">
              <a:spcBef>
                <a:spcPts val="800"/>
              </a:spcBef>
            </a:pPr>
            <a:endParaRPr lang="en-US" altLang="en-US" dirty="0" smtClean="0"/>
          </a:p>
          <a:p>
            <a:pPr marL="800100" lvl="3" indent="-342900">
              <a:spcBef>
                <a:spcPts val="800"/>
              </a:spcBef>
              <a:buFont typeface="Arial" panose="020B0604020202020204" pitchFamily="34" charset="0"/>
              <a:buChar char="•"/>
            </a:pPr>
            <a:r>
              <a:rPr lang="en-US" altLang="en-US" dirty="0" smtClean="0"/>
              <a:t>For </a:t>
            </a:r>
            <a:r>
              <a:rPr lang="en-US" altLang="en-US" dirty="0"/>
              <a:t>device supporting </a:t>
            </a:r>
            <a:r>
              <a:rPr lang="en-US" altLang="en-US" dirty="0" err="1"/>
              <a:t>RTToF</a:t>
            </a:r>
            <a:r>
              <a:rPr lang="en-US" altLang="en-US" dirty="0"/>
              <a:t>, the Rx-to-</a:t>
            </a:r>
            <a:r>
              <a:rPr lang="en-US" altLang="en-US" dirty="0" err="1"/>
              <a:t>Tx</a:t>
            </a:r>
            <a:r>
              <a:rPr lang="en-US" altLang="en-US" dirty="0"/>
              <a:t> t</a:t>
            </a:r>
            <a:r>
              <a:rPr lang="en-US" altLang="en-US" dirty="0" smtClean="0"/>
              <a:t>urnaround time </a:t>
            </a:r>
            <a:r>
              <a:rPr lang="en-US" altLang="en-US" dirty="0"/>
              <a:t>shall be defined with a </a:t>
            </a:r>
            <a:r>
              <a:rPr lang="en-US" altLang="en-US" u="sng" dirty="0"/>
              <a:t>fixed</a:t>
            </a:r>
            <a:r>
              <a:rPr lang="en-US" altLang="en-US" dirty="0"/>
              <a:t> value </a:t>
            </a:r>
            <a:r>
              <a:rPr lang="en-US" altLang="en-US" dirty="0" smtClean="0"/>
              <a:t>(on the other hand, the </a:t>
            </a:r>
            <a:r>
              <a:rPr lang="en-US" altLang="en-US" dirty="0" err="1"/>
              <a:t>Tx</a:t>
            </a:r>
            <a:r>
              <a:rPr lang="en-US" altLang="en-US" dirty="0"/>
              <a:t>-to-Rx can re-use the definition in 10.2.1 with appropriate value in Table 11-1 ) </a:t>
            </a:r>
            <a:r>
              <a:rPr lang="en-US" altLang="en-US" dirty="0" smtClean="0"/>
              <a:t>…</a:t>
            </a:r>
            <a:endParaRPr lang="en-US" altLang="en-US" dirty="0"/>
          </a:p>
          <a:p>
            <a:pPr marL="0" indent="0"/>
            <a:r>
              <a:rPr lang="en-US" sz="2400" dirty="0"/>
              <a:t/>
            </a:r>
            <a:br>
              <a:rPr lang="en-US" sz="2400" dirty="0"/>
            </a:br>
            <a:endParaRPr lang="en-US" sz="2400" dirty="0" smtClean="0"/>
          </a:p>
        </p:txBody>
      </p:sp>
      <p:graphicFrame>
        <p:nvGraphicFramePr>
          <p:cNvPr id="16" name="Tableau 15"/>
          <p:cNvGraphicFramePr>
            <a:graphicFrameLocks noGrp="1"/>
          </p:cNvGraphicFramePr>
          <p:nvPr>
            <p:extLst>
              <p:ext uri="{D42A27DB-BD31-4B8C-83A1-F6EECF244321}">
                <p14:modId xmlns:p14="http://schemas.microsoft.com/office/powerpoint/2010/main" val="3208962573"/>
              </p:ext>
            </p:extLst>
          </p:nvPr>
        </p:nvGraphicFramePr>
        <p:xfrm>
          <a:off x="611559" y="3786232"/>
          <a:ext cx="8208912" cy="1285240"/>
        </p:xfrm>
        <a:graphic>
          <a:graphicData uri="http://schemas.openxmlformats.org/drawingml/2006/table">
            <a:tbl>
              <a:tblPr firstRow="1" bandRow="1">
                <a:tableStyleId>{5940675A-B579-460E-94D1-54222C63F5DA}</a:tableStyleId>
              </a:tblPr>
              <a:tblGrid>
                <a:gridCol w="1080121"/>
                <a:gridCol w="1152128"/>
                <a:gridCol w="1656184"/>
                <a:gridCol w="4320479"/>
              </a:tblGrid>
              <a:tr h="370840">
                <a:tc>
                  <a:txBody>
                    <a:bodyPr/>
                    <a:lstStyle/>
                    <a:p>
                      <a:r>
                        <a:rPr lang="en-US" dirty="0" smtClean="0"/>
                        <a:t>Attribute</a:t>
                      </a:r>
                      <a:endParaRPr lang="en-US" dirty="0"/>
                    </a:p>
                  </a:txBody>
                  <a:tcPr/>
                </a:tc>
                <a:tc>
                  <a:txBody>
                    <a:bodyPr/>
                    <a:lstStyle/>
                    <a:p>
                      <a:r>
                        <a:rPr lang="en-US" dirty="0" smtClean="0"/>
                        <a:t>Type</a:t>
                      </a:r>
                      <a:endParaRPr lang="en-US" dirty="0"/>
                    </a:p>
                  </a:txBody>
                  <a:tcPr/>
                </a:tc>
                <a:tc>
                  <a:txBody>
                    <a:bodyPr/>
                    <a:lstStyle/>
                    <a:p>
                      <a:r>
                        <a:rPr lang="en-US" dirty="0" smtClean="0"/>
                        <a:t>Range</a:t>
                      </a:r>
                      <a:endParaRPr lang="en-US" dirty="0"/>
                    </a:p>
                  </a:txBody>
                  <a:tcPr/>
                </a:tc>
                <a:tc>
                  <a:txBody>
                    <a:bodyPr/>
                    <a:lstStyle/>
                    <a:p>
                      <a:r>
                        <a:rPr lang="en-US" dirty="0" smtClean="0"/>
                        <a:t>Description</a:t>
                      </a:r>
                      <a:endParaRPr lang="en-US" dirty="0"/>
                    </a:p>
                  </a:txBody>
                  <a:tcPr/>
                </a:tc>
              </a:tr>
              <a:tr h="370840">
                <a:tc>
                  <a:txBody>
                    <a:bodyPr/>
                    <a:lstStyle/>
                    <a:p>
                      <a:r>
                        <a:rPr lang="en-US" i="1" dirty="0" err="1" smtClean="0"/>
                        <a:t>phyRttof</a:t>
                      </a:r>
                      <a:endParaRPr lang="en-US" i="1" dirty="0"/>
                    </a:p>
                  </a:txBody>
                  <a:tcPr/>
                </a:tc>
                <a:tc>
                  <a:txBody>
                    <a:bodyPr/>
                    <a:lstStyle/>
                    <a:p>
                      <a:r>
                        <a:rPr lang="en-US" dirty="0" smtClean="0"/>
                        <a:t>Boolean</a:t>
                      </a:r>
                      <a:endParaRPr lang="en-US" dirty="0"/>
                    </a:p>
                  </a:txBody>
                  <a:tcPr/>
                </a:tc>
                <a:tc>
                  <a:txBody>
                    <a:bodyPr/>
                    <a:lstStyle/>
                    <a:p>
                      <a:r>
                        <a:rPr lang="en-US" dirty="0" smtClean="0"/>
                        <a:t>TRUE,</a:t>
                      </a:r>
                      <a:r>
                        <a:rPr lang="en-US" baseline="0" dirty="0" smtClean="0"/>
                        <a:t> FALSE</a:t>
                      </a:r>
                      <a:endParaRPr lang="en-US" dirty="0"/>
                    </a:p>
                  </a:txBody>
                  <a:tcPr/>
                </a:tc>
                <a:tc>
                  <a:txBody>
                    <a:bodyPr/>
                    <a:lstStyle/>
                    <a:p>
                      <a:r>
                        <a:rPr lang="en-US" dirty="0" smtClean="0"/>
                        <a:t>TRUE</a:t>
                      </a:r>
                      <a:r>
                        <a:rPr lang="en-US" baseline="0" dirty="0" smtClean="0"/>
                        <a:t> </a:t>
                      </a:r>
                      <a:r>
                        <a:rPr lang="en-US" dirty="0" smtClean="0"/>
                        <a:t>if Round-Trip</a:t>
                      </a:r>
                      <a:r>
                        <a:rPr lang="en-US" baseline="0" dirty="0" smtClean="0"/>
                        <a:t> Time-of-Flight with fixed Rx-to-</a:t>
                      </a:r>
                      <a:r>
                        <a:rPr lang="en-US" baseline="0" dirty="0" err="1" smtClean="0"/>
                        <a:t>Tx</a:t>
                      </a:r>
                      <a:r>
                        <a:rPr lang="en-US" baseline="0" dirty="0" smtClean="0"/>
                        <a:t> turnaround time is supported; FALSE otherwise.</a:t>
                      </a:r>
                      <a:endParaRPr lang="en-US" dirty="0"/>
                    </a:p>
                  </a:txBody>
                  <a:tcPr/>
                </a:tc>
              </a:tr>
            </a:tbl>
          </a:graphicData>
        </a:graphic>
      </p:graphicFrame>
    </p:spTree>
    <p:extLst>
      <p:ext uri="{BB962C8B-B14F-4D97-AF65-F5344CB8AC3E}">
        <p14:creationId xmlns:p14="http://schemas.microsoft.com/office/powerpoint/2010/main" val="242372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Fixed Rx-to-</a:t>
            </a:r>
            <a:r>
              <a:rPr lang="en-US" dirty="0" err="1"/>
              <a:t>Tx</a:t>
            </a:r>
            <a:r>
              <a:rPr lang="en-US" dirty="0"/>
              <a:t> Turnaround Time </a:t>
            </a:r>
            <a:r>
              <a:rPr lang="en-US" dirty="0" smtClean="0"/>
              <a:t>(4/5</a:t>
            </a:r>
            <a:r>
              <a:rPr lang="en-US" dirty="0"/>
              <a:t>)</a:t>
            </a:r>
          </a:p>
        </p:txBody>
      </p:sp>
      <p:sp>
        <p:nvSpPr>
          <p:cNvPr id="3" name="Espace réservé du contenu 2"/>
          <p:cNvSpPr>
            <a:spLocks noGrp="1"/>
          </p:cNvSpPr>
          <p:nvPr>
            <p:ph idx="1"/>
          </p:nvPr>
        </p:nvSpPr>
        <p:spPr>
          <a:xfrm>
            <a:off x="195046" y="1371601"/>
            <a:ext cx="8753908" cy="1409328"/>
          </a:xfrm>
        </p:spPr>
        <p:txBody>
          <a:bodyPr/>
          <a:lstStyle/>
          <a:p>
            <a:pPr marL="457200" indent="-457200">
              <a:buFont typeface="Arial" panose="020B0604020202020204" pitchFamily="34" charset="0"/>
              <a:buChar char="•"/>
            </a:pPr>
            <a:r>
              <a:rPr lang="en-US" sz="2400" dirty="0" smtClean="0"/>
              <a:t>A new PHY PIB attribute is proposed for devices supporting a fixed Rx-to-</a:t>
            </a:r>
            <a:r>
              <a:rPr lang="en-US" sz="2400" dirty="0" err="1" smtClean="0"/>
              <a:t>Tx</a:t>
            </a:r>
            <a:r>
              <a:rPr lang="en-US" sz="2400" dirty="0" smtClean="0"/>
              <a:t> turnaround time</a:t>
            </a:r>
          </a:p>
          <a:p>
            <a:pPr marL="457200" indent="-457200">
              <a:buFont typeface="Arial" panose="020B0604020202020204" pitchFamily="34" charset="0"/>
              <a:buChar char="•"/>
            </a:pPr>
            <a:r>
              <a:rPr lang="en-US" sz="2400" dirty="0" smtClean="0"/>
              <a:t>Update of </a:t>
            </a:r>
            <a:r>
              <a:rPr lang="en-US" sz="2400" b="1" dirty="0"/>
              <a:t>Table 11-1 – PHY PIB </a:t>
            </a:r>
            <a:r>
              <a:rPr lang="en-US" sz="2400" b="1" dirty="0" smtClean="0"/>
              <a:t>attributes:</a:t>
            </a:r>
            <a:endParaRPr lang="en-US" sz="2400" dirty="0"/>
          </a:p>
          <a:p>
            <a:pPr marL="0" indent="0"/>
            <a:r>
              <a:rPr lang="en-US" sz="2400" dirty="0" smtClean="0"/>
              <a:t> </a:t>
            </a:r>
            <a:endParaRPr lang="en-US" sz="2400" dirty="0"/>
          </a:p>
        </p:txBody>
      </p:sp>
      <p:graphicFrame>
        <p:nvGraphicFramePr>
          <p:cNvPr id="6" name="Tableau 5"/>
          <p:cNvGraphicFramePr>
            <a:graphicFrameLocks noGrp="1"/>
          </p:cNvGraphicFramePr>
          <p:nvPr>
            <p:extLst>
              <p:ext uri="{D42A27DB-BD31-4B8C-83A1-F6EECF244321}">
                <p14:modId xmlns:p14="http://schemas.microsoft.com/office/powerpoint/2010/main" val="1591404263"/>
              </p:ext>
            </p:extLst>
          </p:nvPr>
        </p:nvGraphicFramePr>
        <p:xfrm>
          <a:off x="755576" y="2852936"/>
          <a:ext cx="7848873" cy="3479800"/>
        </p:xfrm>
        <a:graphic>
          <a:graphicData uri="http://schemas.openxmlformats.org/drawingml/2006/table">
            <a:tbl>
              <a:tblPr firstRow="1" bandRow="1"/>
              <a:tblGrid>
                <a:gridCol w="1864178"/>
                <a:gridCol w="2526538"/>
                <a:gridCol w="3458157"/>
              </a:tblGrid>
              <a:tr h="370840">
                <a:tc>
                  <a:txBody>
                    <a:bodyPr/>
                    <a:lstStyle/>
                    <a:p>
                      <a:pPr algn="just">
                        <a:spcAft>
                          <a:spcPts val="1200"/>
                        </a:spcAft>
                      </a:pPr>
                      <a:r>
                        <a:rPr lang="en-US" sz="1400" b="1" dirty="0">
                          <a:effectLst/>
                          <a:latin typeface="Times New Roman"/>
                          <a:ea typeface="MS PGothic"/>
                        </a:rPr>
                        <a:t>Attribute</a:t>
                      </a:r>
                      <a:endParaRPr lang="en-US" sz="14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1400" b="1">
                          <a:effectLst/>
                          <a:latin typeface="Times New Roman"/>
                          <a:ea typeface="MS PGothic"/>
                        </a:rPr>
                        <a:t>Description</a:t>
                      </a:r>
                      <a:endParaRPr lang="en-US" sz="14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1400" b="1" dirty="0">
                          <a:effectLst/>
                          <a:latin typeface="Times New Roman"/>
                          <a:ea typeface="MS PGothic"/>
                        </a:rPr>
                        <a:t>Value</a:t>
                      </a:r>
                      <a:endParaRPr lang="en-US" sz="14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840">
                <a:tc>
                  <a:txBody>
                    <a:bodyPr/>
                    <a:lstStyle/>
                    <a:p>
                      <a:pPr algn="just">
                        <a:spcAft>
                          <a:spcPts val="1200"/>
                        </a:spcAft>
                      </a:pPr>
                      <a:r>
                        <a:rPr lang="en-US" sz="1200" i="1">
                          <a:effectLst/>
                          <a:latin typeface="TimesNewRomanPS-ItalicMT"/>
                          <a:ea typeface="Times New Roman"/>
                          <a:cs typeface="TimesNewRomanPS-ItalicMT"/>
                        </a:rPr>
                        <a:t>aTurnaroundTime</a:t>
                      </a:r>
                      <a:endParaRPr lang="en-US" sz="14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effectLst/>
                          <a:latin typeface="TimesNewRomanPSMT"/>
                          <a:ea typeface="Times New Roman"/>
                          <a:cs typeface="TimesNewRomanPSMT"/>
                        </a:rPr>
                        <a:t>RX-to-TX or TX-to-RX turnaround time (in symbol periods), as defined in 10.2.1 and 10.2.2</a:t>
                      </a:r>
                      <a:endParaRPr lang="en-US" sz="20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effectLst/>
                          <a:latin typeface="TimesNewRomanPSMT"/>
                          <a:ea typeface="Times New Roman"/>
                          <a:cs typeface="TimesNewRomanPSMT"/>
                        </a:rPr>
                        <a:t>For the SUN, TVWS, and LECIM FSK PHYs, the value is 1 ms expressed in symbol periods, rounded up to the next integer number of symbol periods using the ceiling() function.</a:t>
                      </a:r>
                      <a:r>
                        <a:rPr lang="en-US" sz="1050" baseline="30000">
                          <a:effectLst/>
                          <a:latin typeface="TimesNewRomanPSMT"/>
                          <a:ea typeface="Times New Roman"/>
                          <a:cs typeface="TimesNewRomanPSMT"/>
                        </a:rPr>
                        <a:t>a</a:t>
                      </a:r>
                      <a:r>
                        <a:rPr lang="en-US" sz="1050">
                          <a:effectLst/>
                          <a:latin typeface="TimesNewRomanPSMT"/>
                          <a:ea typeface="Times New Roman"/>
                          <a:cs typeface="TimesNewRomanPSMT"/>
                        </a:rPr>
                        <a:t> </a:t>
                      </a:r>
                      <a:r>
                        <a:rPr lang="en-US" sz="1200">
                          <a:effectLst/>
                          <a:latin typeface="TimesNewRomanPSMT"/>
                          <a:ea typeface="Times New Roman"/>
                          <a:cs typeface="TimesNewRomanPSMT"/>
                        </a:rPr>
                        <a:t>For the LECIM DSSS PHY, the value is 1 ms expressed in modulation symbol periods, rounded up to the next integer number of symbol periods using the ceiling() function.</a:t>
                      </a:r>
                      <a:endParaRPr lang="en-US" sz="2000">
                        <a:effectLst/>
                        <a:latin typeface="Times New Roman"/>
                        <a:ea typeface="Times New Roman"/>
                      </a:endParaRPr>
                    </a:p>
                    <a:p>
                      <a:pPr>
                        <a:spcAft>
                          <a:spcPts val="0"/>
                        </a:spcAft>
                      </a:pPr>
                      <a:r>
                        <a:rPr lang="en-US" sz="1200">
                          <a:effectLst/>
                          <a:latin typeface="TimesNewRomanPSMT"/>
                          <a:ea typeface="Times New Roman"/>
                          <a:cs typeface="TimesNewRomanPSMT"/>
                        </a:rPr>
                        <a:t>The value is 12 for all other PHYs.</a:t>
                      </a:r>
                      <a:endParaRPr lang="en-US" sz="20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840">
                <a:tc>
                  <a:txBody>
                    <a:bodyPr/>
                    <a:lstStyle/>
                    <a:p>
                      <a:pPr algn="just">
                        <a:spcAft>
                          <a:spcPts val="1200"/>
                        </a:spcAft>
                      </a:pPr>
                      <a:r>
                        <a:rPr lang="en-US" sz="1200" b="0" i="1" dirty="0" err="1">
                          <a:solidFill>
                            <a:schemeClr val="accent6"/>
                          </a:solidFill>
                          <a:effectLst/>
                          <a:latin typeface="TimesNewRomanPS-ItalicMT"/>
                          <a:ea typeface="Times New Roman"/>
                          <a:cs typeface="TimesNewRomanPS-ItalicMT"/>
                        </a:rPr>
                        <a:t>aFixedTurnaroundTime</a:t>
                      </a:r>
                      <a:endParaRPr lang="en-US" sz="1400" b="0" dirty="0">
                        <a:solidFill>
                          <a:schemeClr val="accent6"/>
                        </a:solidFill>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chemeClr val="accent6"/>
                          </a:solidFill>
                          <a:effectLst/>
                          <a:latin typeface="TimesNewRomanPSMT"/>
                          <a:ea typeface="Times New Roman"/>
                          <a:cs typeface="TimesNewRomanPSMT"/>
                        </a:rPr>
                        <a:t>RX-to-TX or TX-to-RX turnaround time (in pulse periods)</a:t>
                      </a:r>
                      <a:endParaRPr lang="en-US" sz="2000">
                        <a:solidFill>
                          <a:schemeClr val="accent6"/>
                        </a:solidFill>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chemeClr val="accent6"/>
                          </a:solidFill>
                          <a:effectLst/>
                          <a:latin typeface="TimesNewRomanPSMT"/>
                          <a:ea typeface="Times New Roman"/>
                          <a:cs typeface="TimesNewRomanPSMT"/>
                        </a:rPr>
                        <a:t>For the LRP UWB PHY supporting Round-Trip Time-of-flight with fixed Rx-to-</a:t>
                      </a:r>
                      <a:r>
                        <a:rPr lang="en-US" sz="1200" dirty="0" err="1">
                          <a:solidFill>
                            <a:schemeClr val="accent6"/>
                          </a:solidFill>
                          <a:effectLst/>
                          <a:latin typeface="TimesNewRomanPSMT"/>
                          <a:ea typeface="Times New Roman"/>
                          <a:cs typeface="TimesNewRomanPSMT"/>
                        </a:rPr>
                        <a:t>Tx</a:t>
                      </a:r>
                      <a:r>
                        <a:rPr lang="en-US" sz="1200" dirty="0">
                          <a:solidFill>
                            <a:schemeClr val="accent6"/>
                          </a:solidFill>
                          <a:effectLst/>
                          <a:latin typeface="TimesNewRomanPSMT"/>
                          <a:ea typeface="Times New Roman"/>
                          <a:cs typeface="TimesNewRomanPSMT"/>
                        </a:rPr>
                        <a:t> turnaround time, the value is 16 pulses periods for PRR=1 MHz and 32 pulses periods for PRR=2 MHz, i.e. 16 us. The </a:t>
                      </a:r>
                      <a:r>
                        <a:rPr lang="en-US" sz="1200" dirty="0" err="1">
                          <a:solidFill>
                            <a:schemeClr val="accent6"/>
                          </a:solidFill>
                          <a:effectLst/>
                          <a:latin typeface="TimesNewRomanPSMT"/>
                          <a:ea typeface="Times New Roman"/>
                          <a:cs typeface="TimesNewRomanPSMT"/>
                        </a:rPr>
                        <a:t>Tx</a:t>
                      </a:r>
                      <a:r>
                        <a:rPr lang="en-US" sz="1200" dirty="0">
                          <a:solidFill>
                            <a:schemeClr val="accent6"/>
                          </a:solidFill>
                          <a:effectLst/>
                          <a:latin typeface="TimesNewRomanPSMT"/>
                          <a:ea typeface="Times New Roman"/>
                          <a:cs typeface="TimesNewRomanPSMT"/>
                        </a:rPr>
                        <a:t>-to-Rx turnaround is less or equal than 16 us.</a:t>
                      </a:r>
                      <a:endParaRPr lang="en-US" sz="2000" dirty="0">
                        <a:solidFill>
                          <a:schemeClr val="accent6"/>
                        </a:solidFill>
                        <a:effectLst/>
                        <a:latin typeface="Times New Roman"/>
                        <a:ea typeface="Times New Roman"/>
                      </a:endParaRPr>
                    </a:p>
                    <a:p>
                      <a:pPr>
                        <a:spcAft>
                          <a:spcPts val="0"/>
                        </a:spcAft>
                      </a:pPr>
                      <a:r>
                        <a:rPr lang="en-US" sz="1200" dirty="0">
                          <a:solidFill>
                            <a:schemeClr val="accent6"/>
                          </a:solidFill>
                          <a:effectLst/>
                          <a:latin typeface="TimesNewRomanPSMT"/>
                          <a:ea typeface="Times New Roman"/>
                          <a:cs typeface="TimesNewRomanPSMT"/>
                        </a:rPr>
                        <a:t>If </a:t>
                      </a:r>
                      <a:r>
                        <a:rPr lang="en-US" sz="1200" dirty="0" err="1">
                          <a:solidFill>
                            <a:schemeClr val="accent6"/>
                          </a:solidFill>
                          <a:effectLst/>
                          <a:latin typeface="TimesNewRomanPSMT"/>
                          <a:ea typeface="Times New Roman"/>
                          <a:cs typeface="TimesNewRomanPSMT"/>
                        </a:rPr>
                        <a:t>RTToF</a:t>
                      </a:r>
                      <a:r>
                        <a:rPr lang="en-US" sz="1200" dirty="0">
                          <a:solidFill>
                            <a:schemeClr val="accent6"/>
                          </a:solidFill>
                          <a:effectLst/>
                          <a:latin typeface="TimesNewRomanPSMT"/>
                          <a:ea typeface="Times New Roman"/>
                          <a:cs typeface="TimesNewRomanPSMT"/>
                        </a:rPr>
                        <a:t> is not supported the value 0 is used.</a:t>
                      </a:r>
                      <a:endParaRPr lang="en-US" sz="2000" dirty="0">
                        <a:solidFill>
                          <a:schemeClr val="accent6"/>
                        </a:solidFill>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3407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10219</TotalTime>
  <Words>1147</Words>
  <Application>Microsoft Office PowerPoint</Application>
  <PresentationFormat>Affichage à l'écran (4:3)</PresentationFormat>
  <Paragraphs>164</Paragraphs>
  <Slides>17</Slides>
  <Notes>14</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Office Theme</vt:lpstr>
      <vt:lpstr>Présentation PowerPoint</vt:lpstr>
      <vt:lpstr>ToC</vt:lpstr>
      <vt:lpstr>Scope - Why LRP UWB PHY ?</vt:lpstr>
      <vt:lpstr>Scope - Why LRP UWB PHY ?</vt:lpstr>
      <vt:lpstr>Scope - Why LRP UWB PHY ?</vt:lpstr>
      <vt:lpstr>Scope - LRP UWB PHY Enhancements</vt:lpstr>
      <vt:lpstr>Fixed Rx-to-Tx Turnaround Time (1/5)</vt:lpstr>
      <vt:lpstr>Fixed Rx-to-Tx Turnaround Time (2/5)</vt:lpstr>
      <vt:lpstr>Fixed Rx-to-Tx Turnaround Time (4/5)</vt:lpstr>
      <vt:lpstr>Fixed Rx-to-Tx Turnaround Time (5/5)</vt:lpstr>
      <vt:lpstr>New Modes – Dual-frequency modes</vt:lpstr>
      <vt:lpstr>New Modes – Dual-frequency modes</vt:lpstr>
      <vt:lpstr>New Modes – Dual-frequency modes</vt:lpstr>
      <vt:lpstr>New Modes – Mandatory/Optional Modes</vt:lpstr>
      <vt:lpstr>New Modes – Summary Table </vt:lpstr>
      <vt:lpstr>Modes – 4f PSD Mask Compliance</vt:lpstr>
      <vt:lpstr>Q &amp; A</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David_PR4</cp:lastModifiedBy>
  <cp:revision>205</cp:revision>
  <cp:lastPrinted>2000-03-07T00:55:37Z</cp:lastPrinted>
  <dcterms:created xsi:type="dcterms:W3CDTF">2016-01-17T22:48:36Z</dcterms:created>
  <dcterms:modified xsi:type="dcterms:W3CDTF">2018-05-08T07:40:01Z</dcterms:modified>
</cp:coreProperties>
</file>