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87" r:id="rId3"/>
    <p:sldId id="288" r:id="rId4"/>
    <p:sldId id="289" r:id="rId5"/>
    <p:sldId id="290" r:id="rId6"/>
    <p:sldId id="291" r:id="rId7"/>
    <p:sldId id="271" r:id="rId8"/>
    <p:sldId id="272" r:id="rId9"/>
    <p:sldId id="264" r:id="rId10"/>
    <p:sldId id="315" r:id="rId11"/>
    <p:sldId id="303" r:id="rId12"/>
    <p:sldId id="347" r:id="rId13"/>
    <p:sldId id="349" r:id="rId14"/>
    <p:sldId id="344" r:id="rId15"/>
    <p:sldId id="307" r:id="rId16"/>
    <p:sldId id="305" r:id="rId17"/>
    <p:sldId id="312" r:id="rId18"/>
    <p:sldId id="350" r:id="rId19"/>
    <p:sldId id="330" r:id="rId20"/>
    <p:sldId id="342"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47"/>
            <p14:sldId id="349"/>
            <p14:sldId id="344"/>
            <p14:sldId id="307"/>
            <p14:sldId id="305"/>
            <p14:sldId id="312"/>
            <p14:sldId id="350"/>
            <p14:sldId id="330"/>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08" d="100"/>
          <a:sy n="108" d="100"/>
        </p:scale>
        <p:origin x="-2256"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a:t>
            </a:r>
            <a:r>
              <a:rPr lang="en-US" dirty="0" smtClean="0"/>
              <a:t>May </a:t>
            </a:r>
            <a:r>
              <a:rPr lang="en-US" dirty="0" smtClean="0"/>
              <a:t>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a:t>
            </a:r>
            <a:r>
              <a:rPr lang="en-US" b="1" dirty="0" smtClean="0"/>
              <a:t>0217-00-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doc/minutes-interim-2018-6tisch-03-20180302160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draft-ietf-6lo-rfc6775-update-14" TargetMode="External"/><Relationship Id="rId4" Type="http://schemas.openxmlformats.org/officeDocument/2006/relationships/hyperlink" Target="https://tools.ietf.org/html/draft-ietf-6lo-ap-nd-06" TargetMode="External"/><Relationship Id="rId5" Type="http://schemas.openxmlformats.org/officeDocument/2006/relationships/hyperlink" Target="https://tools.ietf.org/html/draft-ietf-6lo-backbone-router-06" TargetMode="External"/><Relationship Id="rId6" Type="http://schemas.openxmlformats.org/officeDocument/2006/relationships/hyperlink" Target="https://tools.ietf.org/wg/6lo/draft-ietf-6lo-nfc-09" TargetMode="External"/><Relationship Id="rId7" Type="http://schemas.openxmlformats.org/officeDocument/2006/relationships/hyperlink" Target="https://tools.ietf.org/html/draft-ietf-6lo-deadline-time" TargetMode="External"/><Relationship Id="rId8" Type="http://schemas.openxmlformats.org/officeDocument/2006/relationships/hyperlink" Target="https://tools.ietf.org/html/draft-ietf-6lo-use-cases-04" TargetMode="External"/><Relationship Id="rId1" Type="http://schemas.openxmlformats.org/officeDocument/2006/relationships/slideLayout" Target="../slideLayouts/slideLayout2.xml"/><Relationship Id="rId2" Type="http://schemas.openxmlformats.org/officeDocument/2006/relationships/hyperlink" Target="https://datatracker.ietf.org/doc/minutes-101-6lo/"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draft-ietf-roll-aodv-rpl-02" TargetMode="External"/><Relationship Id="rId4" Type="http://schemas.openxmlformats.org/officeDocument/2006/relationships/hyperlink" Target="draft-ietf-roll-efficient-npdao-01" TargetMode="External"/><Relationship Id="rId5" Type="http://schemas.openxmlformats.org/officeDocument/2006/relationships/hyperlink" Target="draft-ietf-roll-dao-projection-02" TargetMode="External"/><Relationship Id="rId6" Type="http://schemas.openxmlformats.org/officeDocument/2006/relationships/hyperlink" Target="draft-thubert-roll-unaware-leaves-02" TargetMode="External"/><Relationship Id="rId7" Type="http://schemas.openxmlformats.org/officeDocument/2006/relationships/hyperlink" Target="Status%20of%20draft-ietf-roll-dis-modifications-00" TargetMode="External"/><Relationship Id="rId1" Type="http://schemas.openxmlformats.org/officeDocument/2006/relationships/slideLayout" Target="../slideLayouts/slideLayout2.xml"/><Relationship Id="rId2" Type="http://schemas.openxmlformats.org/officeDocument/2006/relationships/hyperlink" Target="https://datatracker.ietf.org/doc/minutes-101-rol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 Id="rId3" Type="http://schemas.openxmlformats.org/officeDocument/2006/relationships/hyperlink" Target="https://datatracker.ietf.org/doc/minutes-101-lpwa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Rosemont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5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752600"/>
            <a:ext cx="8305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a:t>
            </a:r>
            <a:r>
              <a:rPr lang="en-US" sz="2800" b="1" dirty="0" smtClean="0"/>
              <a:t>on </a:t>
            </a:r>
            <a:r>
              <a:rPr lang="en-US" sz="2800" b="1" dirty="0"/>
              <a:t>any </a:t>
            </a:r>
            <a:r>
              <a:rPr lang="en-US" sz="2800" b="1" dirty="0" smtClean="0"/>
              <a:t>other issues </a:t>
            </a:r>
            <a:r>
              <a:rPr lang="en-US" sz="2800" b="1" dirty="0"/>
              <a:t>with published </a:t>
            </a:r>
            <a:r>
              <a:rPr lang="en-US" sz="2800" b="1" dirty="0" smtClean="0"/>
              <a:t>standards?</a:t>
            </a:r>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 (15-10-0235-</a:t>
            </a:r>
            <a:r>
              <a:rPr lang="en-US" sz="2800" b="1" dirty="0" smtClean="0"/>
              <a:t>19</a:t>
            </a:r>
            <a:r>
              <a:rPr lang="en-US" sz="2800" dirty="0" smtClean="0"/>
              <a:t>)</a:t>
            </a:r>
            <a:endParaRPr lang="en-US" sz="28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101 </a:t>
            </a:r>
            <a:r>
              <a:rPr lang="en-US" sz="2800" dirty="0" smtClean="0"/>
              <a:t>results for </a:t>
            </a:r>
            <a:r>
              <a:rPr lang="en-US" sz="2800" dirty="0" smtClean="0"/>
              <a:t>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smtClean="0"/>
              <a:t>Suit</a:t>
            </a:r>
            <a:endParaRPr lang="en-US" sz="2600" dirty="0" smtClean="0"/>
          </a:p>
          <a:p>
            <a:pPr marL="742950"/>
            <a:r>
              <a:rPr lang="en-US" sz="2600" dirty="0" err="1" smtClean="0">
                <a:solidFill>
                  <a:srgbClr val="969696"/>
                </a:solidFill>
              </a:rPr>
              <a:t>Detnet</a:t>
            </a:r>
            <a:endParaRPr lang="en-US" sz="2600" dirty="0" smtClean="0">
              <a:solidFill>
                <a:srgbClr val="969696"/>
              </a:solidFill>
            </a:endParaRPr>
          </a:p>
          <a:p>
            <a:pPr marL="742950"/>
            <a:r>
              <a:rPr lang="en-US" sz="2600" dirty="0" smtClean="0"/>
              <a:t>lp-wan </a:t>
            </a:r>
          </a:p>
          <a:p>
            <a:pPr marL="742950"/>
            <a:r>
              <a:rPr lang="en-US" sz="2600" dirty="0" smtClean="0">
                <a:solidFill>
                  <a:srgbClr val="969696"/>
                </a:solidFill>
              </a:rPr>
              <a:t>t2trg</a:t>
            </a:r>
          </a:p>
          <a:p>
            <a:pPr marL="742950"/>
            <a:r>
              <a:rPr lang="en-US" sz="2600" dirty="0" smtClean="0">
                <a:solidFill>
                  <a:schemeClr val="bg2"/>
                </a:solidFill>
              </a:rPr>
              <a:t>Ace</a:t>
            </a:r>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smtClean="0"/>
              <a:t>SC IETG 6tisch</a:t>
            </a:r>
            <a:endParaRPr lang="en-US" dirty="0"/>
          </a:p>
        </p:txBody>
      </p:sp>
      <p:sp>
        <p:nvSpPr>
          <p:cNvPr id="3" name="Content Placeholder 2"/>
          <p:cNvSpPr>
            <a:spLocks noGrp="1"/>
          </p:cNvSpPr>
          <p:nvPr>
            <p:ph idx="1"/>
          </p:nvPr>
        </p:nvSpPr>
        <p:spPr>
          <a:xfrm>
            <a:off x="15852" y="685800"/>
            <a:ext cx="9067800" cy="5638800"/>
          </a:xfrm>
        </p:spPr>
        <p:txBody>
          <a:bodyPr/>
          <a:lstStyle/>
          <a:p>
            <a:pPr marL="0" indent="0">
              <a:buNone/>
            </a:pPr>
            <a:r>
              <a:rPr lang="en-US" sz="1600" dirty="0"/>
              <a:t>Minutes: </a:t>
            </a:r>
            <a:r>
              <a:rPr lang="en-US" sz="1600" dirty="0">
                <a:hlinkClick r:id="rId2"/>
              </a:rPr>
              <a:t>https://datatracker.ietf.org/doc/minutes-interim-2018-6tisch-03-201803021600</a:t>
            </a:r>
            <a:r>
              <a:rPr lang="en-US" sz="1600" dirty="0" smtClean="0">
                <a:hlinkClick r:id="rId2"/>
              </a:rPr>
              <a:t>/</a:t>
            </a:r>
            <a:endParaRPr lang="en-US" sz="1600" dirty="0" smtClean="0"/>
          </a:p>
          <a:p>
            <a:pPr marL="0" indent="0">
              <a:buNone/>
            </a:pPr>
            <a:endParaRPr lang="en-US" sz="1600" dirty="0" smtClean="0"/>
          </a:p>
          <a:p>
            <a:pPr marL="0" indent="0">
              <a:buNone/>
            </a:pPr>
            <a:r>
              <a:rPr lang="en-US" sz="1600" dirty="0" smtClean="0"/>
              <a:t>The </a:t>
            </a:r>
            <a:r>
              <a:rPr lang="en-US" sz="1600" dirty="0"/>
              <a:t>WG meeting covered 9 drafts, including 3 unchartered -00 drafts</a:t>
            </a:r>
            <a:r>
              <a:rPr lang="en-US" sz="1600" dirty="0" smtClean="0"/>
              <a:t>.</a:t>
            </a:r>
            <a:endParaRPr lang="en-US" sz="1600" dirty="0"/>
          </a:p>
          <a:p>
            <a:pPr>
              <a:buFont typeface="Arial"/>
              <a:buChar char="•"/>
            </a:pPr>
            <a:r>
              <a:rPr lang="en-US" sz="1500" dirty="0"/>
              <a:t>draft-ietf-6tisch-6top-protocol is in IESG LC. </a:t>
            </a:r>
            <a:r>
              <a:rPr lang="en-US" sz="1500" dirty="0" err="1"/>
              <a:t>Xavi</a:t>
            </a:r>
            <a:r>
              <a:rPr lang="en-US" sz="1500" dirty="0"/>
              <a:t> </a:t>
            </a:r>
            <a:r>
              <a:rPr lang="en-US" sz="1500" dirty="0" err="1"/>
              <a:t>Vilajosana</a:t>
            </a:r>
            <a:r>
              <a:rPr lang="en-US" sz="1500" dirty="0"/>
              <a:t> (author) gives an update about the changes triggered by the detailed reviews. These changes are editorial; we do not expect these changes to derail the IESG LC </a:t>
            </a:r>
            <a:r>
              <a:rPr lang="en-US" sz="1500" dirty="0" smtClean="0"/>
              <a:t>process.</a:t>
            </a:r>
          </a:p>
          <a:p>
            <a:pPr>
              <a:buFont typeface="Arial"/>
              <a:buChar char="•"/>
            </a:pPr>
            <a:r>
              <a:rPr lang="en-US" sz="1500" dirty="0" smtClean="0"/>
              <a:t>draft</a:t>
            </a:r>
            <a:r>
              <a:rPr lang="en-US" sz="1500" dirty="0"/>
              <a:t>-ietf-6tisch-minimal-security is close to WGLC. A comment was made about using FETCH rather than GET in the join request. </a:t>
            </a:r>
            <a:r>
              <a:rPr lang="en-US" sz="1500" dirty="0" err="1"/>
              <a:t>Malisa</a:t>
            </a:r>
            <a:r>
              <a:rPr lang="en-US" sz="1500" dirty="0"/>
              <a:t> </a:t>
            </a:r>
            <a:r>
              <a:rPr lang="en-US" sz="1500" dirty="0" err="1"/>
              <a:t>Vucinic</a:t>
            </a:r>
            <a:r>
              <a:rPr lang="en-US" sz="1500" dirty="0"/>
              <a:t> (editor) to evaluate the use of FETCH and report to </a:t>
            </a:r>
            <a:r>
              <a:rPr lang="en-US" sz="1500" dirty="0" smtClean="0"/>
              <a:t>WG.</a:t>
            </a:r>
          </a:p>
          <a:p>
            <a:pPr>
              <a:buFont typeface="Arial"/>
              <a:buChar char="•"/>
            </a:pPr>
            <a:r>
              <a:rPr lang="en-US" sz="1500" dirty="0" smtClean="0"/>
              <a:t>draft</a:t>
            </a:r>
            <a:r>
              <a:rPr lang="en-US" sz="1500" dirty="0"/>
              <a:t>-ietf-6tisch-terminology was updated to follow the work of the WG. No action </a:t>
            </a:r>
            <a:r>
              <a:rPr lang="en-US" sz="1500" dirty="0" smtClean="0"/>
              <a:t>needed</a:t>
            </a:r>
            <a:endParaRPr lang="en-US" sz="1500" dirty="0"/>
          </a:p>
          <a:p>
            <a:pPr>
              <a:buFont typeface="Arial"/>
              <a:buChar char="•"/>
            </a:pPr>
            <a:r>
              <a:rPr lang="en-US" sz="1500" dirty="0" smtClean="0"/>
              <a:t>draft</a:t>
            </a:r>
            <a:r>
              <a:rPr lang="en-US" sz="1500" dirty="0"/>
              <a:t>-ietf-6tisch-6top-</a:t>
            </a:r>
            <a:r>
              <a:rPr lang="en-US" sz="1500" dirty="0" smtClean="0"/>
              <a:t>sfx: </a:t>
            </a:r>
            <a:r>
              <a:rPr lang="en-US" sz="1500" dirty="0"/>
              <a:t>discussion about status and outcome of this </a:t>
            </a:r>
            <a:r>
              <a:rPr lang="en-US" sz="1500" dirty="0" smtClean="0"/>
              <a:t>document.</a:t>
            </a:r>
          </a:p>
          <a:p>
            <a:pPr>
              <a:buFont typeface="Arial"/>
              <a:buChar char="•"/>
            </a:pPr>
            <a:r>
              <a:rPr lang="en-US" sz="1500" dirty="0" smtClean="0"/>
              <a:t>draft</a:t>
            </a:r>
            <a:r>
              <a:rPr lang="en-US" sz="1500" dirty="0"/>
              <a:t>-chang-6tisch-msf is stable and answers a point in the charter. The authors asks for WG adoption. Chairs to confirm WG adoption on the </a:t>
            </a:r>
            <a:r>
              <a:rPr lang="en-US" sz="1500" dirty="0" smtClean="0"/>
              <a:t>ML.</a:t>
            </a:r>
          </a:p>
          <a:p>
            <a:pPr>
              <a:buFont typeface="Arial"/>
              <a:buChar char="•"/>
            </a:pPr>
            <a:r>
              <a:rPr lang="en-US" sz="1500" dirty="0" smtClean="0"/>
              <a:t>draft</a:t>
            </a:r>
            <a:r>
              <a:rPr lang="en-US" sz="1500" dirty="0"/>
              <a:t>-duquennoy-6tisch-asf presents new interesting ideas in scheduling function. Discussion about how to integrate with existing work. Simon </a:t>
            </a:r>
            <a:r>
              <a:rPr lang="en-US" sz="1500" dirty="0" err="1"/>
              <a:t>Duquennoy</a:t>
            </a:r>
            <a:r>
              <a:rPr lang="en-US" sz="1500" dirty="0"/>
              <a:t> (editor) to work with WG to integrate ideas of the draft-duquennoy-6tisch-asf into draft-chang-6tisch-msf (pending bit might be a different document)</a:t>
            </a:r>
            <a:r>
              <a:rPr lang="en-US" sz="1500" dirty="0" smtClean="0"/>
              <a:t>.</a:t>
            </a:r>
          </a:p>
          <a:p>
            <a:pPr>
              <a:buFont typeface="Arial"/>
              <a:buChar char="•"/>
            </a:pPr>
            <a:r>
              <a:rPr lang="en-US" sz="1500" dirty="0" smtClean="0"/>
              <a:t>draft</a:t>
            </a:r>
            <a:r>
              <a:rPr lang="en-US" sz="1500" dirty="0"/>
              <a:t>-vilajosana-6tisch-globaltime introduces new (unchartered) work on how to give 6TiSCH node knowledge of global time. Discussions about drift, security. Sense from room is that there is interest. Chairs to assess consensus on whether there is interest to work this draft, and possibly add to the </a:t>
            </a:r>
            <a:r>
              <a:rPr lang="en-US" sz="1500" dirty="0" smtClean="0"/>
              <a:t>charter.</a:t>
            </a:r>
          </a:p>
          <a:p>
            <a:pPr>
              <a:buFont typeface="Arial"/>
              <a:buChar char="•"/>
            </a:pPr>
            <a:r>
              <a:rPr lang="en-US" sz="1500" dirty="0" smtClean="0"/>
              <a:t>draft</a:t>
            </a:r>
            <a:r>
              <a:rPr lang="en-US" sz="1500" dirty="0"/>
              <a:t>-richardson-6tisch-enrollment-enhanced-beacon and draft-richardson-6tisch-roll-enrollment-priority introduce new work on how a node can select the right network and join proxy to join. Discussion on use cases</a:t>
            </a:r>
            <a:r>
              <a:rPr lang="en-US" sz="1500" dirty="0" smtClean="0"/>
              <a:t>.</a:t>
            </a:r>
            <a:endParaRPr lang="en-US" sz="15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139079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772400" cy="1066800"/>
          </a:xfrm>
        </p:spPr>
        <p:txBody>
          <a:bodyPr/>
          <a:lstStyle/>
          <a:p>
            <a:r>
              <a:rPr lang="en-US" dirty="0" smtClean="0"/>
              <a:t>SC IETG 6tisch</a:t>
            </a:r>
            <a:endParaRPr lang="en-US" dirty="0"/>
          </a:p>
        </p:txBody>
      </p:sp>
      <p:sp>
        <p:nvSpPr>
          <p:cNvPr id="3" name="Content Placeholder 2"/>
          <p:cNvSpPr>
            <a:spLocks noGrp="1"/>
          </p:cNvSpPr>
          <p:nvPr>
            <p:ph idx="1"/>
          </p:nvPr>
        </p:nvSpPr>
        <p:spPr>
          <a:xfrm>
            <a:off x="304800" y="914400"/>
            <a:ext cx="8686800" cy="5638800"/>
          </a:xfrm>
        </p:spPr>
        <p:txBody>
          <a:bodyPr/>
          <a:lstStyle/>
          <a:p>
            <a:pPr marL="0" indent="0">
              <a:buNone/>
            </a:pPr>
            <a:r>
              <a:rPr lang="en-US" sz="1600" dirty="0"/>
              <a:t>The WG meeting was followed by 3 side meetings, all held in the code lounge</a:t>
            </a:r>
            <a:r>
              <a:rPr lang="en-US" sz="1600" dirty="0" smtClean="0"/>
              <a:t>:</a:t>
            </a:r>
            <a:endParaRPr lang="en-US" sz="1600" dirty="0"/>
          </a:p>
          <a:p>
            <a:pPr>
              <a:buFont typeface="Arial"/>
              <a:buChar char="•"/>
            </a:pPr>
            <a:r>
              <a:rPr lang="en-US" sz="1600" dirty="0"/>
              <a:t>a side meeting to discuss the use case for </a:t>
            </a:r>
            <a:r>
              <a:rPr lang="en-US" sz="1600" dirty="0" smtClean="0"/>
              <a:t>draft</a:t>
            </a:r>
            <a:r>
              <a:rPr lang="en-US" sz="1600" dirty="0"/>
              <a:t>-richardson-6tisch-enrollment-enhanced-</a:t>
            </a:r>
            <a:r>
              <a:rPr lang="en-US" sz="1600" dirty="0" smtClean="0"/>
              <a:t>beacon. </a:t>
            </a:r>
            <a:r>
              <a:rPr lang="en-US" sz="1600" dirty="0"/>
              <a:t>The group identified and agreed on the uses, and Michael Richardson (editor) took the action item to modify the slides to be presented in the ROLL WG meeting, and the </a:t>
            </a:r>
            <a:r>
              <a:rPr lang="en-US" sz="1600" dirty="0" smtClean="0"/>
              <a:t>draft.</a:t>
            </a:r>
          </a:p>
          <a:p>
            <a:pPr>
              <a:buFont typeface="Arial"/>
              <a:buChar char="•"/>
            </a:pPr>
            <a:r>
              <a:rPr lang="en-US" sz="1600" dirty="0" smtClean="0"/>
              <a:t>a </a:t>
            </a:r>
            <a:r>
              <a:rPr lang="en-US" sz="1600" dirty="0"/>
              <a:t>side meeting to prepare the 2nd F-</a:t>
            </a:r>
            <a:r>
              <a:rPr lang="en-US" sz="1600" dirty="0" err="1"/>
              <a:t>Interop</a:t>
            </a:r>
            <a:r>
              <a:rPr lang="en-US" sz="1600" dirty="0"/>
              <a:t> 6TiSCH </a:t>
            </a:r>
            <a:r>
              <a:rPr lang="en-US" sz="1600" dirty="0" err="1"/>
              <a:t>interop</a:t>
            </a:r>
            <a:r>
              <a:rPr lang="en-US" sz="1600" dirty="0"/>
              <a:t> </a:t>
            </a:r>
            <a:r>
              <a:rPr lang="en-US" sz="1600" dirty="0" smtClean="0"/>
              <a:t>event</a:t>
            </a:r>
          </a:p>
          <a:p>
            <a:pPr>
              <a:buFont typeface="Arial"/>
              <a:buChar char="•"/>
            </a:pPr>
            <a:r>
              <a:rPr lang="en-US" sz="1600" dirty="0" smtClean="0"/>
              <a:t>a </a:t>
            </a:r>
            <a:r>
              <a:rPr lang="en-US" sz="1600" dirty="0"/>
              <a:t>side </a:t>
            </a:r>
            <a:r>
              <a:rPr lang="en-US" sz="1600" dirty="0" err="1"/>
              <a:t>hackathon</a:t>
            </a:r>
            <a:r>
              <a:rPr lang="en-US" sz="1600" dirty="0"/>
              <a:t> around the </a:t>
            </a:r>
            <a:r>
              <a:rPr lang="en-US" sz="1600" dirty="0" err="1"/>
              <a:t>OpenWSN</a:t>
            </a:r>
            <a:r>
              <a:rPr lang="en-US" sz="1600" dirty="0"/>
              <a:t> reference open-source implementation of the 6TiSCH stack.</a:t>
            </a:r>
          </a:p>
          <a:p>
            <a:pPr marL="0" indent="0">
              <a:buNone/>
            </a:pPr>
            <a:endParaRPr lang="en-US" sz="1600" dirty="0" smtClean="0"/>
          </a:p>
          <a:p>
            <a:pPr marL="0" indent="0">
              <a:buNone/>
            </a:pPr>
            <a:r>
              <a:rPr lang="en-US" sz="1600" dirty="0" smtClean="0"/>
              <a:t>Some </a:t>
            </a:r>
            <a:r>
              <a:rPr lang="en-US" sz="1600" dirty="0"/>
              <a:t>"running code" announcements were made during the 6TiSCH WG meeting</a:t>
            </a:r>
            <a:r>
              <a:rPr lang="en-US" sz="1600" dirty="0" smtClean="0"/>
              <a:t>:</a:t>
            </a:r>
          </a:p>
          <a:p>
            <a:pPr>
              <a:buFont typeface="Arial"/>
              <a:buChar char="•"/>
            </a:pPr>
            <a:r>
              <a:rPr lang="en-US" sz="1600" dirty="0" smtClean="0"/>
              <a:t>6TiSCH </a:t>
            </a:r>
            <a:r>
              <a:rPr lang="en-US" sz="1600" dirty="0"/>
              <a:t>Simulator, release 1.0.0 (​https://</a:t>
            </a:r>
            <a:r>
              <a:rPr lang="en-US" sz="1600" dirty="0" err="1"/>
              <a:t>bitbucket.org</a:t>
            </a:r>
            <a:r>
              <a:rPr lang="en-US" sz="1600" dirty="0"/>
              <a:t>/6tisch/simulator/). Can be used to assess the performance of a 6TiSCH </a:t>
            </a:r>
            <a:r>
              <a:rPr lang="en-US" sz="1600" dirty="0" smtClean="0"/>
              <a:t>network.</a:t>
            </a:r>
          </a:p>
          <a:p>
            <a:pPr>
              <a:buFont typeface="Arial"/>
              <a:buChar char="•"/>
            </a:pPr>
            <a:r>
              <a:rPr lang="en-US" sz="1600" dirty="0" err="1" smtClean="0"/>
              <a:t>OpenWSN</a:t>
            </a:r>
            <a:r>
              <a:rPr lang="en-US" sz="1600" dirty="0"/>
              <a:t>, release 1.12.0 (​http://</a:t>
            </a:r>
            <a:r>
              <a:rPr lang="en-US" sz="1600" dirty="0" err="1"/>
              <a:t>www.openwsn.org</a:t>
            </a:r>
            <a:r>
              <a:rPr lang="en-US" sz="1600" dirty="0"/>
              <a:t>/). Reference open-source 6TiSCH stack implementation. "Golden device" firmware for </a:t>
            </a:r>
            <a:r>
              <a:rPr lang="en-US" sz="1600" dirty="0" err="1"/>
              <a:t>interop</a:t>
            </a:r>
            <a:r>
              <a:rPr lang="en-US" sz="1600" dirty="0"/>
              <a:t> </a:t>
            </a:r>
            <a:r>
              <a:rPr lang="en-US" sz="1600" dirty="0" smtClean="0"/>
              <a:t>events.</a:t>
            </a:r>
          </a:p>
          <a:p>
            <a:pPr>
              <a:buFont typeface="Arial"/>
              <a:buChar char="•"/>
            </a:pPr>
            <a:r>
              <a:rPr lang="en-US" sz="1600" dirty="0" err="1" smtClean="0"/>
              <a:t>Wireshark</a:t>
            </a:r>
            <a:r>
              <a:rPr lang="en-US" sz="1600" dirty="0"/>
              <a:t>, dissectors for all major protocols contributed to main </a:t>
            </a:r>
            <a:r>
              <a:rPr lang="en-US" sz="1600" dirty="0" err="1"/>
              <a:t>Wireshark</a:t>
            </a:r>
            <a:r>
              <a:rPr lang="en-US" sz="1600" dirty="0"/>
              <a:t> repository.</a:t>
            </a: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12380422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Core</a:t>
            </a:r>
            <a:endParaRPr lang="en-US" dirty="0"/>
          </a:p>
        </p:txBody>
      </p:sp>
      <p:sp>
        <p:nvSpPr>
          <p:cNvPr id="3" name="Content Placeholder 2"/>
          <p:cNvSpPr>
            <a:spLocks noGrp="1"/>
          </p:cNvSpPr>
          <p:nvPr>
            <p:ph idx="1"/>
          </p:nvPr>
        </p:nvSpPr>
        <p:spPr>
          <a:xfrm>
            <a:off x="457200" y="1066800"/>
            <a:ext cx="8534400" cy="5334000"/>
          </a:xfrm>
        </p:spPr>
        <p:txBody>
          <a:bodyPr/>
          <a:lstStyle/>
          <a:p>
            <a:pPr marL="0" indent="0">
              <a:buNone/>
            </a:pPr>
            <a:r>
              <a:rPr lang="en-US" sz="1600" dirty="0" smtClean="0"/>
              <a:t>Minutes: none</a:t>
            </a:r>
            <a:endParaRPr lang="en-US" sz="1600" dirty="0" smtClean="0"/>
          </a:p>
          <a:p>
            <a:pPr marL="0" indent="0">
              <a:buNone/>
            </a:pPr>
            <a:endParaRPr lang="en-US" sz="1600" dirty="0"/>
          </a:p>
          <a:p>
            <a:pPr marL="0" indent="0">
              <a:buNone/>
            </a:pPr>
            <a:r>
              <a:rPr lang="en-US" sz="1600" dirty="0" smtClean="0"/>
              <a:t>Significant email </a:t>
            </a:r>
            <a:r>
              <a:rPr lang="en-US" sz="1600" dirty="0"/>
              <a:t>traffic concerning: </a:t>
            </a:r>
            <a:endParaRPr lang="en-US" sz="1600" dirty="0" smtClean="0"/>
          </a:p>
          <a:p>
            <a:r>
              <a:rPr lang="en-US" sz="1600" dirty="0" smtClean="0"/>
              <a:t>Endpoint Client name/Endpoint name in RD draft</a:t>
            </a:r>
          </a:p>
          <a:p>
            <a:pPr lvl="1"/>
            <a:r>
              <a:rPr lang="en-US" sz="1200" dirty="0"/>
              <a:t>term “endpoint name” is used in the IETF RD draft while the OMA LwM2M spec uses the term “endpoint client name”</a:t>
            </a:r>
            <a:endParaRPr lang="en-US" sz="1200" dirty="0" smtClean="0"/>
          </a:p>
          <a:p>
            <a:r>
              <a:rPr lang="en-US" sz="1600" dirty="0"/>
              <a:t>Questions on draft-ietf-core-resource-</a:t>
            </a:r>
            <a:r>
              <a:rPr lang="en-US" sz="1600" dirty="0" smtClean="0"/>
              <a:t>directory</a:t>
            </a:r>
          </a:p>
          <a:p>
            <a:pPr lvl="1"/>
            <a:r>
              <a:rPr lang="en-US" sz="1200" dirty="0" smtClean="0"/>
              <a:t>Draft has been around for almost 10 years, most emails focused on possible enhancements</a:t>
            </a:r>
          </a:p>
          <a:p>
            <a:r>
              <a:rPr lang="en-US" sz="1600" dirty="0" smtClean="0"/>
              <a:t>Draft</a:t>
            </a:r>
            <a:r>
              <a:rPr lang="en-US" sz="1600" dirty="0"/>
              <a:t>-ietf-core-senml-</a:t>
            </a:r>
            <a:r>
              <a:rPr lang="en-US" sz="1600" dirty="0" smtClean="0"/>
              <a:t>14</a:t>
            </a:r>
          </a:p>
          <a:p>
            <a:pPr lvl="1"/>
            <a:r>
              <a:rPr lang="en-US" sz="1200" dirty="0" smtClean="0"/>
              <a:t>Mostly approvals</a:t>
            </a:r>
          </a:p>
          <a:p>
            <a:endParaRPr lang="en-US" sz="1600"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6lo</a:t>
            </a:r>
            <a:endParaRPr lang="en-US" b="1" dirty="0"/>
          </a:p>
        </p:txBody>
      </p:sp>
      <p:sp>
        <p:nvSpPr>
          <p:cNvPr id="3" name="Content Placeholder 2"/>
          <p:cNvSpPr>
            <a:spLocks noGrp="1"/>
          </p:cNvSpPr>
          <p:nvPr>
            <p:ph idx="1"/>
          </p:nvPr>
        </p:nvSpPr>
        <p:spPr>
          <a:xfrm>
            <a:off x="228600" y="914400"/>
            <a:ext cx="8686800" cy="4724400"/>
          </a:xfrm>
        </p:spPr>
        <p:txBody>
          <a:bodyPr/>
          <a:lstStyle/>
          <a:p>
            <a:pPr marL="0" indent="0">
              <a:buNone/>
            </a:pPr>
            <a:r>
              <a:rPr lang="en-US" sz="1800" dirty="0"/>
              <a:t>Minutes:  </a:t>
            </a:r>
            <a:r>
              <a:rPr lang="en-US" sz="1800" dirty="0">
                <a:hlinkClick r:id="rId2"/>
              </a:rPr>
              <a:t>https://datatracker.ietf.org/doc/minutes-101-6lo</a:t>
            </a:r>
            <a:r>
              <a:rPr lang="en-US" sz="1800" dirty="0" smtClean="0">
                <a:hlinkClick r:id="rId2"/>
              </a:rPr>
              <a:t>/</a:t>
            </a:r>
            <a:endParaRPr lang="en-US" sz="1800" dirty="0" smtClean="0"/>
          </a:p>
          <a:p>
            <a:pPr marL="0" indent="0">
              <a:buNone/>
            </a:pPr>
            <a:endParaRPr lang="en-US" sz="1800" dirty="0"/>
          </a:p>
          <a:p>
            <a:pPr marL="0" indent="0">
              <a:buNone/>
            </a:pPr>
            <a:r>
              <a:rPr lang="en-US" sz="1800" dirty="0" smtClean="0">
                <a:hlinkClick r:id="rId3"/>
              </a:rPr>
              <a:t>https</a:t>
            </a:r>
            <a:r>
              <a:rPr lang="en-US" sz="1800" dirty="0">
                <a:hlinkClick r:id="rId3"/>
              </a:rPr>
              <a:t>://tools.ietf.org/html/draft-ietf-6lo-rfc6775-update-14</a:t>
            </a:r>
            <a:r>
              <a:rPr lang="en-US" sz="1800" dirty="0"/>
              <a:t> </a:t>
            </a:r>
            <a:endParaRPr lang="en-US" sz="1800" dirty="0" smtClean="0"/>
          </a:p>
          <a:p>
            <a:pPr marL="0" indent="0">
              <a:buNone/>
            </a:pPr>
            <a:r>
              <a:rPr lang="en-US" sz="1800" dirty="0" smtClean="0"/>
              <a:t>Discuss </a:t>
            </a:r>
            <a:r>
              <a:rPr lang="en-US" sz="1800" dirty="0"/>
              <a:t>updates on RUID size and security </a:t>
            </a:r>
            <a:r>
              <a:rPr lang="en-US" sz="1800" dirty="0" smtClean="0"/>
              <a:t>length </a:t>
            </a:r>
            <a:r>
              <a:rPr lang="en-US" sz="1800" dirty="0" smtClean="0">
                <a:hlinkClick r:id="rId4"/>
              </a:rPr>
              <a:t>https</a:t>
            </a:r>
            <a:r>
              <a:rPr lang="en-US" sz="1800" dirty="0">
                <a:hlinkClick r:id="rId4"/>
              </a:rPr>
              <a:t>://tools.ietf.org/html/draft-ietf-6lo-ap-nd-</a:t>
            </a:r>
            <a:r>
              <a:rPr lang="en-US" sz="1800" dirty="0" smtClean="0">
                <a:hlinkClick r:id="rId4"/>
              </a:rPr>
              <a:t>06</a:t>
            </a:r>
            <a:endParaRPr lang="en-US" sz="1800" dirty="0" smtClean="0"/>
          </a:p>
          <a:p>
            <a:pPr marL="0" indent="0">
              <a:buNone/>
            </a:pPr>
            <a:r>
              <a:rPr lang="en-US" sz="1800" dirty="0" smtClean="0"/>
              <a:t>WGLC </a:t>
            </a:r>
            <a:r>
              <a:rPr lang="en-US" sz="1800" dirty="0"/>
              <a:t>Preparation and update</a:t>
            </a:r>
            <a:r>
              <a:rPr lang="en-US" sz="1800" dirty="0" smtClean="0"/>
              <a:t>: </a:t>
            </a:r>
            <a:r>
              <a:rPr lang="en-US" sz="1800" dirty="0" smtClean="0">
                <a:hlinkClick r:id="rId5"/>
              </a:rPr>
              <a:t>https</a:t>
            </a:r>
            <a:r>
              <a:rPr lang="en-US" sz="1800" dirty="0">
                <a:hlinkClick r:id="rId5"/>
              </a:rPr>
              <a:t>://tools.ietf.org/html/draft-ietf-6lo-backbone-router-06</a:t>
            </a:r>
            <a:r>
              <a:rPr lang="en-US" sz="1800" dirty="0"/>
              <a:t> </a:t>
            </a:r>
          </a:p>
          <a:p>
            <a:pPr marL="0" indent="0">
              <a:buNone/>
            </a:pPr>
            <a:r>
              <a:rPr lang="en-US" sz="1800" dirty="0" smtClean="0"/>
              <a:t>6lo </a:t>
            </a:r>
            <a:r>
              <a:rPr lang="en-US" sz="1800" dirty="0"/>
              <a:t>NFC draft WG LC status </a:t>
            </a:r>
            <a:r>
              <a:rPr lang="en-US" sz="1800" dirty="0" smtClean="0"/>
              <a:t>update</a:t>
            </a:r>
          </a:p>
          <a:p>
            <a:pPr marL="0" indent="0">
              <a:buNone/>
            </a:pPr>
            <a:r>
              <a:rPr lang="en-US" sz="1800" dirty="0" smtClean="0">
                <a:hlinkClick r:id="rId6"/>
              </a:rPr>
              <a:t>https</a:t>
            </a:r>
            <a:r>
              <a:rPr lang="en-US" sz="1800" dirty="0">
                <a:hlinkClick r:id="rId6"/>
              </a:rPr>
              <a:t>://tools.ietf.org/wg/6lo/draft-ietf-6lo-nfc-</a:t>
            </a:r>
            <a:r>
              <a:rPr lang="en-US" sz="1800" dirty="0" smtClean="0">
                <a:hlinkClick r:id="rId6"/>
              </a:rPr>
              <a:t>09</a:t>
            </a:r>
            <a:endParaRPr lang="en-US" sz="1800" dirty="0" smtClean="0"/>
          </a:p>
          <a:p>
            <a:pPr marL="0" indent="0">
              <a:buNone/>
            </a:pPr>
            <a:r>
              <a:rPr lang="en-US" sz="1800" dirty="0" smtClean="0"/>
              <a:t>Update </a:t>
            </a:r>
            <a:r>
              <a:rPr lang="en-US" sz="1800" dirty="0"/>
              <a:t>on 6lowPAN Routing header </a:t>
            </a:r>
            <a:r>
              <a:rPr lang="en-US" sz="1800" dirty="0" smtClean="0"/>
              <a:t>lifetime  </a:t>
            </a:r>
            <a:r>
              <a:rPr lang="en-US" sz="1800" dirty="0" smtClean="0">
                <a:hlinkClick r:id="rId7"/>
              </a:rPr>
              <a:t>https</a:t>
            </a:r>
            <a:r>
              <a:rPr lang="en-US" sz="1800" dirty="0">
                <a:hlinkClick r:id="rId7"/>
              </a:rPr>
              <a:t>://tools.ietf.org/html/draft-ietf-6lo-deadline-time</a:t>
            </a:r>
            <a:r>
              <a:rPr lang="en-US" sz="1800" dirty="0"/>
              <a:t> </a:t>
            </a:r>
            <a:endParaRPr lang="en-US" sz="1800" dirty="0" smtClean="0"/>
          </a:p>
          <a:p>
            <a:pPr marL="0" indent="0">
              <a:buNone/>
            </a:pPr>
            <a:r>
              <a:rPr lang="en-US" sz="1800" dirty="0" smtClean="0"/>
              <a:t>6lo </a:t>
            </a:r>
            <a:r>
              <a:rPr lang="en-US" sz="1800" dirty="0"/>
              <a:t>Applicability and Use Cases </a:t>
            </a:r>
            <a:r>
              <a:rPr lang="en-US" sz="1800" dirty="0" smtClean="0"/>
              <a:t>Updates </a:t>
            </a:r>
            <a:r>
              <a:rPr lang="en-US" sz="1800" dirty="0" smtClean="0">
                <a:hlinkClick r:id="rId8"/>
              </a:rPr>
              <a:t>https</a:t>
            </a:r>
            <a:r>
              <a:rPr lang="en-US" sz="1800" dirty="0">
                <a:hlinkClick r:id="rId8"/>
              </a:rPr>
              <a:t>://tools.ietf.org/html/draft-ietf-6lo-use-cases-</a:t>
            </a:r>
            <a:r>
              <a:rPr lang="en-US" sz="1800" dirty="0" smtClean="0">
                <a:hlinkClick r:id="rId8"/>
              </a:rPr>
              <a:t>04</a:t>
            </a:r>
            <a:endParaRPr lang="en-US" sz="1800" dirty="0" smtClean="0"/>
          </a:p>
          <a:p>
            <a:pPr marL="0" indent="0">
              <a:buNone/>
            </a:pPr>
            <a:r>
              <a:rPr lang="en-US" sz="1800" dirty="0" smtClean="0"/>
              <a:t>Fragmentation </a:t>
            </a:r>
            <a:r>
              <a:rPr lang="en-US" sz="1800" dirty="0"/>
              <a:t>Design team formation </a:t>
            </a:r>
            <a:endParaRPr lang="en-US" sz="1800" dirty="0" smtClean="0"/>
          </a:p>
          <a:p>
            <a:pPr>
              <a:buFont typeface="Arial"/>
              <a:buChar char="•"/>
            </a:pPr>
            <a:r>
              <a:rPr lang="en-US" sz="1800" dirty="0" smtClean="0"/>
              <a:t>Goal</a:t>
            </a:r>
            <a:r>
              <a:rPr lang="en-US" sz="1800" dirty="0"/>
              <a:t>, overview and Status of the </a:t>
            </a:r>
            <a:r>
              <a:rPr lang="en-US" sz="1800" dirty="0" smtClean="0"/>
              <a:t>progress</a:t>
            </a:r>
          </a:p>
          <a:p>
            <a:pPr>
              <a:buFont typeface="Arial"/>
              <a:buChar char="•"/>
            </a:pPr>
            <a:r>
              <a:rPr lang="en-US" sz="1800" dirty="0" smtClean="0"/>
              <a:t>draft</a:t>
            </a:r>
            <a:r>
              <a:rPr lang="en-US" sz="1800" dirty="0"/>
              <a:t>-watteyne-6lo-minimal-fragment </a:t>
            </a:r>
            <a:endParaRPr lang="en-US" sz="1800" dirty="0" smtClean="0"/>
          </a:p>
          <a:p>
            <a:pPr>
              <a:buFont typeface="Arial"/>
              <a:buChar char="•"/>
            </a:pPr>
            <a:r>
              <a:rPr lang="en-US" sz="1800" dirty="0" smtClean="0"/>
              <a:t>draft</a:t>
            </a:r>
            <a:r>
              <a:rPr lang="en-US" sz="1800" dirty="0"/>
              <a:t>-thubert-6lo-fragment-</a:t>
            </a:r>
            <a:r>
              <a:rPr lang="en-US" sz="1800" dirty="0" smtClean="0"/>
              <a:t>recovery</a:t>
            </a: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 - Roll</a:t>
            </a:r>
            <a:endParaRPr lang="en-US" b="1" dirty="0"/>
          </a:p>
        </p:txBody>
      </p:sp>
      <p:sp>
        <p:nvSpPr>
          <p:cNvPr id="3" name="Content Placeholder 2"/>
          <p:cNvSpPr>
            <a:spLocks noGrp="1"/>
          </p:cNvSpPr>
          <p:nvPr>
            <p:ph idx="1"/>
          </p:nvPr>
        </p:nvSpPr>
        <p:spPr>
          <a:xfrm>
            <a:off x="152400" y="2057400"/>
            <a:ext cx="8534400" cy="2590800"/>
          </a:xfrm>
        </p:spPr>
        <p:txBody>
          <a:bodyPr/>
          <a:lstStyle/>
          <a:p>
            <a:pPr marL="0" indent="0">
              <a:buNone/>
            </a:pPr>
            <a:r>
              <a:rPr lang="en-US" sz="1400" dirty="0"/>
              <a:t>Minutes: </a:t>
            </a:r>
            <a:r>
              <a:rPr lang="en-US" sz="1400" dirty="0">
                <a:hlinkClick r:id="rId2"/>
              </a:rPr>
              <a:t>https://datatracker.ietf.org/doc/minutes-101-roll</a:t>
            </a:r>
            <a:r>
              <a:rPr lang="en-US" sz="1400" dirty="0" smtClean="0">
                <a:hlinkClick r:id="rId2"/>
              </a:rPr>
              <a:t>/</a:t>
            </a:r>
            <a:endParaRPr lang="en-US" sz="1400" dirty="0" smtClean="0"/>
          </a:p>
          <a:p>
            <a:pPr marL="0" indent="0">
              <a:buNone/>
            </a:pPr>
            <a:endParaRPr lang="en-US" sz="1400" dirty="0"/>
          </a:p>
          <a:p>
            <a:pPr marL="0" indent="0">
              <a:buNone/>
            </a:pPr>
            <a:r>
              <a:rPr lang="en-US" sz="1400" dirty="0" smtClean="0"/>
              <a:t>Asymmetric </a:t>
            </a:r>
            <a:r>
              <a:rPr lang="en-US" sz="1400" dirty="0"/>
              <a:t>AODV-P2P-RPL in LLNs </a:t>
            </a:r>
            <a:r>
              <a:rPr lang="en-US" sz="1400" dirty="0" smtClean="0"/>
              <a:t>	</a:t>
            </a:r>
            <a:r>
              <a:rPr lang="en-US" sz="1400" dirty="0" smtClean="0">
                <a:hlinkClick r:id="rId3" action="ppaction://hlinkfile"/>
              </a:rPr>
              <a:t>draft</a:t>
            </a:r>
            <a:r>
              <a:rPr lang="en-US" sz="1400" dirty="0">
                <a:hlinkClick r:id="rId3" action="ppaction://hlinkfile"/>
              </a:rPr>
              <a:t>-ietf-roll-aodv-rpl-</a:t>
            </a:r>
            <a:r>
              <a:rPr lang="en-US" sz="1400" dirty="0" smtClean="0">
                <a:hlinkClick r:id="rId3" action="ppaction://hlinkfile"/>
              </a:rPr>
              <a:t>02</a:t>
            </a:r>
            <a:endParaRPr lang="en-US" sz="1400" dirty="0" smtClean="0"/>
          </a:p>
          <a:p>
            <a:pPr marL="0" indent="0">
              <a:buNone/>
            </a:pPr>
            <a:r>
              <a:rPr lang="en-US" sz="1400" dirty="0"/>
              <a:t>No-Path DAO modifications </a:t>
            </a:r>
            <a:r>
              <a:rPr lang="mr-IN" sz="1400" dirty="0" smtClean="0"/>
              <a:t>–</a:t>
            </a:r>
            <a:r>
              <a:rPr lang="en-US" sz="1400" dirty="0" smtClean="0"/>
              <a:t> Performance</a:t>
            </a:r>
            <a:r>
              <a:rPr lang="en-US" sz="1400" dirty="0"/>
              <a:t>	</a:t>
            </a:r>
            <a:r>
              <a:rPr lang="en-US" sz="1400" dirty="0">
                <a:hlinkClick r:id="rId4" action="ppaction://hlinkfile"/>
              </a:rPr>
              <a:t>draft-ietf-roll-efficient-npdao-</a:t>
            </a:r>
            <a:r>
              <a:rPr lang="en-US" sz="1400" dirty="0" smtClean="0">
                <a:hlinkClick r:id="rId4" action="ppaction://hlinkfile"/>
              </a:rPr>
              <a:t>01</a:t>
            </a:r>
            <a:endParaRPr lang="en-US" sz="1400" dirty="0" smtClean="0"/>
          </a:p>
          <a:p>
            <a:pPr marL="0" indent="0">
              <a:buNone/>
            </a:pPr>
            <a:r>
              <a:rPr lang="en-US" sz="1400" dirty="0"/>
              <a:t>Root initiated routing state in RPL		</a:t>
            </a:r>
            <a:r>
              <a:rPr lang="en-US" sz="1400" dirty="0">
                <a:hlinkClick r:id="rId5" action="ppaction://hlinkfile"/>
              </a:rPr>
              <a:t>draft-ietf-roll-dao-projection-</a:t>
            </a:r>
            <a:r>
              <a:rPr lang="en-US" sz="1400" dirty="0" smtClean="0">
                <a:hlinkClick r:id="rId5" action="ppaction://hlinkfile"/>
              </a:rPr>
              <a:t>02</a:t>
            </a:r>
            <a:endParaRPr lang="en-US" sz="1400" dirty="0" smtClean="0"/>
          </a:p>
          <a:p>
            <a:pPr marL="0" indent="0">
              <a:buNone/>
            </a:pPr>
            <a:r>
              <a:rPr lang="en-US" sz="1400" dirty="0"/>
              <a:t>Routing for RPL Leaves		</a:t>
            </a:r>
            <a:r>
              <a:rPr lang="en-US" sz="1400" dirty="0">
                <a:hlinkClick r:id="rId6" action="ppaction://hlinkfile"/>
              </a:rPr>
              <a:t>draft-thubert-roll-unaware-leaves-</a:t>
            </a:r>
            <a:r>
              <a:rPr lang="en-US" sz="1400" dirty="0" smtClean="0">
                <a:hlinkClick r:id="rId6" action="ppaction://hlinkfile"/>
              </a:rPr>
              <a:t>02</a:t>
            </a:r>
            <a:endParaRPr lang="en-US" sz="1400" dirty="0" smtClean="0"/>
          </a:p>
          <a:p>
            <a:pPr marL="0" indent="0">
              <a:buNone/>
            </a:pPr>
            <a:r>
              <a:rPr lang="en-US" sz="1400" dirty="0"/>
              <a:t>				</a:t>
            </a:r>
            <a:r>
              <a:rPr lang="en-US" sz="1400" dirty="0">
                <a:hlinkClick r:id="rId7" action="ppaction://hlinkfile"/>
              </a:rPr>
              <a:t>Status of draft-ietf-roll-dis-modifications-00</a:t>
            </a:r>
            <a:endParaRPr lang="en-US" sz="1400" dirty="0" smtClean="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endParaRPr lang="en-US" dirty="0" smtClean="0"/>
          </a:p>
          <a:p>
            <a:pPr marL="0" indent="0">
              <a:buNone/>
            </a:pPr>
            <a:r>
              <a:rPr lang="en-US" sz="2400" dirty="0" smtClean="0"/>
              <a:t>Minutes</a:t>
            </a:r>
            <a:r>
              <a:rPr lang="en-US" sz="2400" dirty="0"/>
              <a:t>: </a:t>
            </a:r>
            <a:r>
              <a:rPr lang="en-US" sz="2400" dirty="0">
                <a:hlinkClick r:id="rId3"/>
              </a:rPr>
              <a:t>https://datatracker.ietf.org/doc/minutes-101-</a:t>
            </a:r>
            <a:r>
              <a:rPr lang="en-US" sz="2400" dirty="0" smtClean="0">
                <a:hlinkClick r:id="rId3"/>
              </a:rPr>
              <a:t>lpwan</a:t>
            </a:r>
            <a:endParaRPr lang="en-US" sz="2400" dirty="0" smtClean="0"/>
          </a:p>
          <a:p>
            <a:pPr marL="0" indent="0">
              <a:spcBef>
                <a:spcPts val="0"/>
              </a:spcBef>
              <a:buNone/>
            </a:pPr>
            <a:endParaRPr lang="en-US" sz="1600" dirty="0" smtClean="0"/>
          </a:p>
          <a:p>
            <a:pPr marL="0" indent="0">
              <a:spcBef>
                <a:spcPts val="0"/>
              </a:spcBef>
              <a:buNone/>
            </a:pPr>
            <a:r>
              <a:rPr lang="en-US" sz="1600" dirty="0" smtClean="0"/>
              <a:t>draft</a:t>
            </a:r>
            <a:r>
              <a:rPr lang="en-US" sz="1600" dirty="0"/>
              <a:t>-ietf-lpwan-ipv6-static-context-hc  </a:t>
            </a:r>
            <a:endParaRPr lang="en-US" sz="1600" dirty="0" smtClean="0"/>
          </a:p>
          <a:p>
            <a:pPr marL="461963" indent="0">
              <a:spcBef>
                <a:spcPts val="0"/>
              </a:spcBef>
              <a:buNone/>
            </a:pPr>
            <a:r>
              <a:rPr lang="en-US" sz="1600" dirty="0" smtClean="0"/>
              <a:t>Ana </a:t>
            </a:r>
            <a:r>
              <a:rPr lang="en-US" sz="1600" dirty="0"/>
              <a:t>presents updates to -10 since last IETF. Work on </a:t>
            </a:r>
            <a:r>
              <a:rPr lang="en-US" sz="1600" dirty="0" smtClean="0"/>
              <a:t>fragmentation.  In </a:t>
            </a:r>
            <a:r>
              <a:rPr lang="en-US" sz="1600" dirty="0"/>
              <a:t>version 10. editorial change, abstract reduced, terminology </a:t>
            </a:r>
            <a:r>
              <a:rPr lang="en-US" sz="1600" dirty="0" smtClean="0"/>
              <a:t>added</a:t>
            </a:r>
          </a:p>
          <a:p>
            <a:pPr marL="461963" indent="0">
              <a:spcBef>
                <a:spcPts val="0"/>
              </a:spcBef>
              <a:buNone/>
            </a:pPr>
            <a:r>
              <a:rPr lang="en-US" sz="1600" dirty="0" smtClean="0"/>
              <a:t>Three </a:t>
            </a:r>
            <a:r>
              <a:rPr lang="en-US" sz="1600" dirty="0"/>
              <a:t>new sections: SCHC overview, Rule Id, </a:t>
            </a:r>
            <a:r>
              <a:rPr lang="en-US" sz="1600" dirty="0" smtClean="0"/>
              <a:t>Padding</a:t>
            </a:r>
          </a:p>
          <a:p>
            <a:pPr marL="461963" indent="0">
              <a:spcBef>
                <a:spcPts val="0"/>
              </a:spcBef>
              <a:buNone/>
            </a:pPr>
            <a:r>
              <a:rPr lang="en-US" sz="1600" dirty="0" smtClean="0"/>
              <a:t>Clarify </a:t>
            </a:r>
            <a:r>
              <a:rPr lang="en-US" sz="1600" dirty="0"/>
              <a:t>naming of fragmentation modes. 3 names remain: No Ack, Ack </a:t>
            </a:r>
            <a:r>
              <a:rPr lang="en-US" sz="1600" dirty="0" smtClean="0"/>
              <a:t>on error</a:t>
            </a:r>
            <a:r>
              <a:rPr lang="en-US" sz="1600" dirty="0"/>
              <a:t>, Ack Always. We don't use the name "Window modes" any </a:t>
            </a:r>
            <a:r>
              <a:rPr lang="en-US" sz="1600" dirty="0" smtClean="0"/>
              <a:t>more</a:t>
            </a:r>
          </a:p>
          <a:p>
            <a:pPr marL="0" indent="0">
              <a:spcBef>
                <a:spcPts val="0"/>
              </a:spcBef>
              <a:buNone/>
            </a:pPr>
            <a:r>
              <a:rPr lang="en-US" sz="1600" dirty="0"/>
              <a:t>draft-petrov-lpwan-ipv6-schc-over-</a:t>
            </a:r>
            <a:r>
              <a:rPr lang="en-US" sz="1600" dirty="0" smtClean="0"/>
              <a:t>lorawan</a:t>
            </a:r>
          </a:p>
          <a:p>
            <a:pPr marL="461963" indent="0">
              <a:spcBef>
                <a:spcPts val="0"/>
              </a:spcBef>
              <a:buNone/>
            </a:pPr>
            <a:r>
              <a:rPr lang="en-US" sz="1600" dirty="0" smtClean="0"/>
              <a:t>A </a:t>
            </a:r>
            <a:r>
              <a:rPr lang="en-US" sz="1600" dirty="0"/>
              <a:t>good representative group of </a:t>
            </a:r>
            <a:r>
              <a:rPr lang="en-US" sz="1600" dirty="0" err="1"/>
              <a:t>Lorawan</a:t>
            </a:r>
            <a:r>
              <a:rPr lang="en-US" sz="1600" dirty="0"/>
              <a:t> technology. Architecture document and describe where SCHC C/D F/R will be </a:t>
            </a:r>
            <a:r>
              <a:rPr lang="en-US" sz="1600" dirty="0" smtClean="0"/>
              <a:t>placed.  IPv6</a:t>
            </a:r>
            <a:r>
              <a:rPr lang="en-US" sz="1600" dirty="0"/>
              <a:t>/UDP with 0 bit sent on the </a:t>
            </a:r>
            <a:r>
              <a:rPr lang="en-US" sz="1600" dirty="0" smtClean="0"/>
              <a:t>wire.  CoAP </a:t>
            </a:r>
            <a:r>
              <a:rPr lang="en-US" sz="1600" dirty="0"/>
              <a:t>with POST and </a:t>
            </a:r>
            <a:r>
              <a:rPr lang="en-US" sz="1600" dirty="0" smtClean="0"/>
              <a:t>GET. </a:t>
            </a:r>
            <a:r>
              <a:rPr lang="en-US" sz="1600" dirty="0"/>
              <a:t>Fragmentation parameters for uplink, downlink class A (sleeping device) </a:t>
            </a:r>
            <a:r>
              <a:rPr lang="en-US" sz="1600" dirty="0" smtClean="0"/>
              <a:t>and downlink </a:t>
            </a:r>
            <a:r>
              <a:rPr lang="en-US" sz="1600" dirty="0"/>
              <a:t>class B (beacon) and C (always </a:t>
            </a:r>
            <a:r>
              <a:rPr lang="en-US" sz="1600" dirty="0" smtClean="0"/>
              <a:t>listening </a:t>
            </a:r>
            <a:r>
              <a:rPr lang="en-US" sz="1600" dirty="0"/>
              <a:t>devices)</a:t>
            </a:r>
          </a:p>
          <a:p>
            <a:pPr marL="461963" indent="0">
              <a:spcBef>
                <a:spcPts val="0"/>
              </a:spcBef>
              <a:buNone/>
            </a:pPr>
            <a:r>
              <a:rPr lang="en-US" sz="1600" dirty="0" smtClean="0"/>
              <a:t>End </a:t>
            </a:r>
            <a:r>
              <a:rPr lang="en-US" sz="1600" dirty="0"/>
              <a:t>goal for </a:t>
            </a:r>
            <a:r>
              <a:rPr lang="en-US" sz="1600" dirty="0" err="1"/>
              <a:t>loRa</a:t>
            </a:r>
            <a:r>
              <a:rPr lang="en-US" sz="1600" dirty="0"/>
              <a:t> Alliance: HTTP (with CoAP proxy)</a:t>
            </a:r>
          </a:p>
          <a:p>
            <a:pPr marL="461963" indent="0">
              <a:spcBef>
                <a:spcPts val="0"/>
              </a:spcBef>
              <a:buNone/>
            </a:pPr>
            <a:r>
              <a:rPr lang="en-US" sz="1600" dirty="0" smtClean="0"/>
              <a:t>Device </a:t>
            </a:r>
            <a:r>
              <a:rPr lang="en-US" sz="1600" dirty="0"/>
              <a:t>POSTs a value, that get posted in the cloud. The final </a:t>
            </a:r>
            <a:r>
              <a:rPr lang="en-US" sz="1600" dirty="0" smtClean="0"/>
              <a:t>idea is </a:t>
            </a:r>
            <a:r>
              <a:rPr lang="en-US" sz="1600" dirty="0"/>
              <a:t>to have conversion between HTTP and CoAP with a proxy.</a:t>
            </a:r>
          </a:p>
          <a:p>
            <a:pPr marL="461963" indent="0">
              <a:spcBef>
                <a:spcPts val="0"/>
              </a:spcBef>
              <a:buNone/>
            </a:pPr>
            <a:r>
              <a:rPr lang="en-US" sz="1600" dirty="0"/>
              <a:t>E</a:t>
            </a:r>
            <a:r>
              <a:rPr lang="en-US" sz="1600" dirty="0" smtClean="0"/>
              <a:t>nd</a:t>
            </a:r>
            <a:r>
              <a:rPr lang="en-US" sz="1600" dirty="0"/>
              <a:t>-to-end POST, but not end-to-end HTTP.</a:t>
            </a:r>
          </a:p>
          <a:p>
            <a:pPr marL="461963" indent="0">
              <a:spcBef>
                <a:spcPts val="0"/>
              </a:spcBef>
              <a:buNone/>
            </a:pPr>
            <a:r>
              <a:rPr lang="en-US" sz="1600" dirty="0" smtClean="0"/>
              <a:t>Not </a:t>
            </a:r>
            <a:r>
              <a:rPr lang="en-US" sz="1600" dirty="0"/>
              <a:t>planning to have HTTP over </a:t>
            </a:r>
            <a:r>
              <a:rPr lang="en-US" sz="1600" dirty="0" smtClean="0"/>
              <a:t>SCHC:  CoAP </a:t>
            </a:r>
            <a:r>
              <a:rPr lang="en-US" sz="1600" dirty="0"/>
              <a:t>to the compressor and then HTTP proxy to the application</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r>
              <a:rPr lang="en-US" sz="2000" dirty="0" smtClean="0"/>
              <a:t>(continued)</a:t>
            </a:r>
          </a:p>
          <a:p>
            <a:pPr marL="0" indent="0">
              <a:buNone/>
            </a:pPr>
            <a:r>
              <a:rPr lang="en-US" sz="1600" dirty="0"/>
              <a:t>draft-</a:t>
            </a:r>
            <a:r>
              <a:rPr lang="en-US" sz="1600" dirty="0" err="1"/>
              <a:t>zuniga</a:t>
            </a:r>
            <a:r>
              <a:rPr lang="en-US" sz="1600" dirty="0"/>
              <a:t>-</a:t>
            </a:r>
            <a:r>
              <a:rPr lang="en-US" sz="1600" dirty="0" err="1"/>
              <a:t>lpwan</a:t>
            </a:r>
            <a:r>
              <a:rPr lang="en-US" sz="1600" dirty="0"/>
              <a:t>-</a:t>
            </a:r>
            <a:r>
              <a:rPr lang="en-US" sz="1600" dirty="0" err="1"/>
              <a:t>schc</a:t>
            </a:r>
            <a:r>
              <a:rPr lang="en-US" sz="1600" dirty="0"/>
              <a:t>-over-</a:t>
            </a:r>
            <a:r>
              <a:rPr lang="en-US" sz="1600" dirty="0" err="1"/>
              <a:t>sigfox</a:t>
            </a:r>
            <a:r>
              <a:rPr lang="en-US" sz="1600" dirty="0"/>
              <a:t>  </a:t>
            </a:r>
            <a:endParaRPr lang="en-US" sz="1600" dirty="0" smtClean="0"/>
          </a:p>
          <a:p>
            <a:pPr marL="398463" indent="0">
              <a:buNone/>
            </a:pPr>
            <a:r>
              <a:rPr lang="en-US" sz="1600" dirty="0" smtClean="0"/>
              <a:t>A </a:t>
            </a:r>
            <a:r>
              <a:rPr lang="en-US" sz="1600" dirty="0"/>
              <a:t>lot of work "behind the scenes" - testing and optimizing internally</a:t>
            </a:r>
            <a:r>
              <a:rPr lang="en-US" sz="1600" dirty="0" smtClean="0"/>
              <a:t>. Plan </a:t>
            </a:r>
            <a:r>
              <a:rPr lang="en-US" sz="1600" dirty="0"/>
              <a:t>to provide recommendations in the next revision.</a:t>
            </a:r>
          </a:p>
          <a:p>
            <a:pPr marL="0" indent="0">
              <a:buNone/>
            </a:pPr>
            <a:r>
              <a:rPr lang="en-US" sz="1600" dirty="0" smtClean="0"/>
              <a:t>draft</a:t>
            </a:r>
            <a:r>
              <a:rPr lang="en-US" sz="1600" dirty="0"/>
              <a:t>-</a:t>
            </a:r>
            <a:r>
              <a:rPr lang="en-US" sz="1600" dirty="0" err="1"/>
              <a:t>minaburo</a:t>
            </a:r>
            <a:r>
              <a:rPr lang="en-US" sz="1600" dirty="0"/>
              <a:t>-</a:t>
            </a:r>
            <a:r>
              <a:rPr lang="en-US" sz="1600" dirty="0" err="1"/>
              <a:t>lpwan-nbiot-hc</a:t>
            </a:r>
            <a:r>
              <a:rPr lang="en-US" sz="1600" dirty="0"/>
              <a:t> </a:t>
            </a:r>
            <a:endParaRPr lang="en-US" sz="1600" dirty="0" smtClean="0"/>
          </a:p>
          <a:p>
            <a:pPr marL="346075" indent="0">
              <a:buNone/>
            </a:pPr>
            <a:r>
              <a:rPr lang="en-US" sz="1600" dirty="0" smtClean="0"/>
              <a:t>In </a:t>
            </a:r>
            <a:r>
              <a:rPr lang="en-US" sz="1600" dirty="0"/>
              <a:t>NB-IoT there is different way to transmit data , depending on </a:t>
            </a:r>
            <a:r>
              <a:rPr lang="en-US" sz="1600" dirty="0" smtClean="0"/>
              <a:t>device </a:t>
            </a:r>
            <a:r>
              <a:rPr lang="en-US" sz="1600" dirty="0"/>
              <a:t>state (connected, un-connected, power-save modes</a:t>
            </a:r>
            <a:r>
              <a:rPr lang="en-US" sz="1600" dirty="0" smtClean="0"/>
              <a:t>)</a:t>
            </a:r>
          </a:p>
          <a:p>
            <a:pPr marL="346075" indent="0">
              <a:buNone/>
            </a:pPr>
            <a:r>
              <a:rPr lang="en-US" sz="1600" dirty="0" smtClean="0"/>
              <a:t> Bearer </a:t>
            </a:r>
            <a:r>
              <a:rPr lang="en-US" sz="1600" dirty="0"/>
              <a:t>handling: device can go from one mode to another (depending of </a:t>
            </a:r>
            <a:r>
              <a:rPr lang="en-US" sz="1600" dirty="0" smtClean="0"/>
              <a:t>the </a:t>
            </a:r>
            <a:r>
              <a:rPr lang="en-US" sz="1600" dirty="0"/>
              <a:t>buffer size</a:t>
            </a:r>
            <a:r>
              <a:rPr lang="en-US" sz="1600" dirty="0" smtClean="0"/>
              <a:t>)</a:t>
            </a:r>
          </a:p>
          <a:p>
            <a:pPr marL="346075" indent="0">
              <a:buNone/>
            </a:pPr>
            <a:r>
              <a:rPr lang="en-US" sz="1600" dirty="0" smtClean="0"/>
              <a:t>Mobility </a:t>
            </a:r>
            <a:r>
              <a:rPr lang="en-US" sz="1600" dirty="0"/>
              <a:t>is possible (device is sleeping and wake up in another network</a:t>
            </a:r>
            <a:r>
              <a:rPr lang="en-US" sz="1600" dirty="0" smtClean="0"/>
              <a:t>)</a:t>
            </a:r>
          </a:p>
          <a:p>
            <a:pPr marL="346075" indent="0">
              <a:buNone/>
            </a:pPr>
            <a:r>
              <a:rPr lang="en-US" sz="1600" dirty="0" smtClean="0"/>
              <a:t>add </a:t>
            </a:r>
            <a:r>
              <a:rPr lang="en-US" sz="1600" dirty="0"/>
              <a:t>LTE-M and 5G NR-MTC (the definition is just </a:t>
            </a:r>
            <a:r>
              <a:rPr lang="en-US" sz="1600" dirty="0" smtClean="0"/>
              <a:t>beginning)</a:t>
            </a:r>
          </a:p>
          <a:p>
            <a:pPr marL="346075" indent="0">
              <a:buNone/>
            </a:pPr>
            <a:r>
              <a:rPr lang="en-US" sz="1600" dirty="0" smtClean="0"/>
              <a:t>Transmission </a:t>
            </a:r>
            <a:r>
              <a:rPr lang="en-US" sz="1600" dirty="0"/>
              <a:t>mode: </a:t>
            </a:r>
            <a:r>
              <a:rPr lang="en-US" sz="1600" dirty="0" err="1"/>
              <a:t>DoNAS</a:t>
            </a:r>
            <a:r>
              <a:rPr lang="en-US" sz="1600" dirty="0"/>
              <a:t>: full use of SCHC </a:t>
            </a:r>
            <a:r>
              <a:rPr lang="en-US" sz="1600" dirty="0" smtClean="0"/>
              <a:t>features</a:t>
            </a:r>
          </a:p>
          <a:p>
            <a:pPr marL="346075" indent="0">
              <a:buNone/>
            </a:pPr>
            <a:r>
              <a:rPr lang="en-US" sz="1600" dirty="0" smtClean="0"/>
              <a:t>Connected </a:t>
            </a:r>
            <a:r>
              <a:rPr lang="en-US" sz="1600" dirty="0"/>
              <a:t>mode: reliability and segmentation provided. Doesn't need the</a:t>
            </a:r>
          </a:p>
          <a:p>
            <a:pPr marL="0" indent="0">
              <a:buNone/>
            </a:pPr>
            <a:r>
              <a:rPr lang="en-US" sz="1600" dirty="0"/>
              <a:t>    corresponding SCHC features. Padding is handled by low </a:t>
            </a:r>
            <a:r>
              <a:rPr lang="en-US" sz="1600" dirty="0" smtClean="0"/>
              <a:t>layer</a:t>
            </a: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38824849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3810000"/>
          </a:xfrm>
        </p:spPr>
        <p:txBody>
          <a:bodyPr/>
          <a:lstStyle/>
          <a:p>
            <a:pPr marL="0" indent="0">
              <a:buNone/>
            </a:pPr>
            <a:r>
              <a:rPr lang="en-US" sz="2400" dirty="0" smtClean="0"/>
              <a:t>T2TRG</a:t>
            </a:r>
            <a:endParaRPr lang="en-US" sz="2400" dirty="0" smtClean="0">
              <a:hlinkClick r:id="rId2"/>
            </a:endParaRPr>
          </a:p>
          <a:p>
            <a:pPr marL="0" indent="0">
              <a:buNone/>
            </a:pPr>
            <a:r>
              <a:rPr lang="en-US" sz="1800" dirty="0" smtClean="0"/>
              <a:t>Not Reviewed</a:t>
            </a:r>
            <a:endParaRPr lang="en-US" sz="1800" dirty="0" smtClean="0">
              <a:hlinkClick r:id="rId2"/>
            </a:endParaRPr>
          </a:p>
          <a:p>
            <a:pPr marL="0" indent="0">
              <a:buNone/>
            </a:pPr>
            <a:r>
              <a:rPr lang="en-US" sz="2400" dirty="0" smtClean="0">
                <a:hlinkClick r:id="rId2"/>
              </a:rPr>
              <a:t>Ace</a:t>
            </a:r>
            <a:endParaRPr lang="en-US" sz="2400" dirty="0" smtClean="0"/>
          </a:p>
          <a:p>
            <a:pPr marL="0" indent="0">
              <a:buNone/>
            </a:pPr>
            <a:r>
              <a:rPr lang="en-US" sz="1600" dirty="0" smtClean="0"/>
              <a:t>Not Reviewed</a:t>
            </a:r>
          </a:p>
          <a:p>
            <a:pPr marL="0" indent="0">
              <a:buNone/>
            </a:pPr>
            <a:endParaRPr lang="en-US" sz="1600" dirty="0"/>
          </a:p>
          <a:p>
            <a:pPr marL="0" indent="0">
              <a:buNone/>
            </a:pPr>
            <a:r>
              <a:rPr lang="en-US" sz="2400" dirty="0" smtClean="0"/>
              <a:t>Detnet</a:t>
            </a:r>
            <a:endParaRPr lang="en-US" sz="2400" dirty="0"/>
          </a:p>
          <a:p>
            <a:pPr marL="0" indent="0">
              <a:buNone/>
            </a:pPr>
            <a:r>
              <a:rPr lang="en-US" sz="1600" dirty="0" smtClean="0"/>
              <a:t>Not Reviewed</a:t>
            </a:r>
            <a:endParaRPr lang="en-US" sz="1600" dirty="0"/>
          </a:p>
          <a:p>
            <a:pPr marL="0" indent="0">
              <a:buNone/>
            </a:pP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6786" y="10668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None needed</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smtClean="0"/>
              <a:t>None needed</a:t>
            </a:r>
          </a:p>
          <a:p>
            <a:pPr marL="800100" lvl="1" indent="-342900">
              <a:buClr>
                <a:srgbClr val="FF0000"/>
              </a:buClr>
              <a:buFont typeface="Wingdings" charset="2"/>
              <a:buChar char="q"/>
            </a:pPr>
            <a:endParaRPr lang="en-US" sz="1800" dirty="0"/>
          </a:p>
          <a:p>
            <a:pPr marL="342900" indent="-342900">
              <a:buClr>
                <a:srgbClr val="FF0000"/>
              </a:buClr>
              <a:buFont typeface="Wingdings" charset="2"/>
              <a:buChar char="q"/>
            </a:pPr>
            <a:r>
              <a:rPr lang="en-US" sz="1600" b="1" dirty="0" smtClean="0"/>
              <a:t>SC WNG</a:t>
            </a:r>
          </a:p>
          <a:p>
            <a:pPr marL="800100" lvl="1" indent="-342900">
              <a:buClr>
                <a:srgbClr val="FF0000"/>
              </a:buClr>
              <a:buFont typeface="Wingdings" charset="2"/>
              <a:buChar char="q"/>
            </a:pPr>
            <a:r>
              <a:rPr lang="en-US" sz="1600" b="1" dirty="0" smtClean="0"/>
              <a:t>No presentations were made</a:t>
            </a:r>
          </a:p>
          <a:p>
            <a:pPr marL="342900" indent="-342900">
              <a:buClr>
                <a:srgbClr val="FF0000"/>
              </a:buClr>
              <a:buFont typeface="Wingdings" charset="2"/>
              <a:buChar char="q"/>
            </a:pPr>
            <a:endParaRPr lang="en-US" sz="1600" b="1" dirty="0" smtClean="0"/>
          </a:p>
          <a:p>
            <a:pPr marL="342900" indent="-342900">
              <a:buClr>
                <a:srgbClr val="FF0000"/>
              </a:buClr>
              <a:buFont typeface="Wingdings" charset="2"/>
              <a:buChar char="q"/>
            </a:pPr>
            <a:r>
              <a:rPr lang="en-US" sz="1600" b="1" dirty="0" smtClean="0"/>
              <a:t>IETF</a:t>
            </a:r>
            <a:endParaRPr lang="en-US" sz="1600" b="1" dirty="0"/>
          </a:p>
          <a:p>
            <a:pPr marL="800100" lvl="1" indent="-342900">
              <a:buClr>
                <a:srgbClr val="FF0000"/>
              </a:buClr>
              <a:buFont typeface="Wingdings" charset="2"/>
              <a:buChar char="q"/>
            </a:pPr>
            <a:r>
              <a:rPr lang="en-US" sz="1600" b="1" dirty="0" smtClean="0"/>
              <a:t>Discussed purpose of reporting on various IETF WGs</a:t>
            </a:r>
          </a:p>
          <a:p>
            <a:pPr marL="1257300" lvl="2" indent="-342900">
              <a:buClr>
                <a:srgbClr val="FF0000"/>
              </a:buClr>
              <a:buFont typeface="Wingdings" charset="2"/>
              <a:buChar char="q"/>
            </a:pPr>
            <a:r>
              <a:rPr lang="en-US" sz="1600" b="1" dirty="0" smtClean="0"/>
              <a:t>Deleted Detnet, T2TRG, and Ace; added Suit</a:t>
            </a:r>
            <a:endParaRPr lang="en-US" sz="1600" b="1" dirty="0" smtClean="0"/>
          </a:p>
          <a:p>
            <a:pPr marL="800100" lvl="1" indent="-342900">
              <a:buClr>
                <a:srgbClr val="FF0000"/>
              </a:buClr>
              <a:buFont typeface="Wingdings" charset="2"/>
              <a:buChar char="q"/>
            </a:pPr>
            <a:r>
              <a:rPr lang="en-US" sz="1600" b="1" dirty="0" smtClean="0"/>
              <a:t>Reviewed </a:t>
            </a:r>
            <a:r>
              <a:rPr lang="en-US" sz="1600" b="1" dirty="0" smtClean="0"/>
              <a:t>status </a:t>
            </a:r>
            <a:r>
              <a:rPr lang="en-US" sz="1600" b="1" dirty="0" smtClean="0"/>
              <a:t>from WGs at IETF </a:t>
            </a:r>
            <a:r>
              <a:rPr lang="en-US" sz="1600" b="1" dirty="0" smtClean="0"/>
              <a:t>101: </a:t>
            </a:r>
            <a:endParaRPr lang="en-US" sz="1600" b="1" dirty="0"/>
          </a:p>
          <a:p>
            <a:pPr marL="1257300" lvl="2" indent="-342900">
              <a:buClr>
                <a:srgbClr val="FF0000"/>
              </a:buClr>
              <a:buFont typeface="Wingdings" charset="2"/>
              <a:buChar char="q"/>
            </a:pPr>
            <a:r>
              <a:rPr lang="en-US" sz="1600" dirty="0"/>
              <a:t>6tisch, Core, 6lo, Roll, </a:t>
            </a:r>
            <a:r>
              <a:rPr lang="en-US" sz="1600" dirty="0" smtClean="0"/>
              <a:t>lp</a:t>
            </a:r>
            <a:r>
              <a:rPr lang="en-US" sz="1600" dirty="0"/>
              <a:t>-</a:t>
            </a:r>
            <a:r>
              <a:rPr lang="en-US" sz="1600" dirty="0" smtClean="0"/>
              <a:t>wan</a:t>
            </a:r>
            <a:endParaRPr lang="en-US" sz="16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a:t>
            </a:r>
            <a:r>
              <a:rPr lang="en-US" sz="2400" b="1" dirty="0" smtClean="0"/>
              <a:t>7 May, </a:t>
            </a:r>
            <a:r>
              <a:rPr lang="en-US" sz="2400" b="1" dirty="0" smtClean="0"/>
              <a:t>PM1 </a:t>
            </a:r>
          </a:p>
          <a:p>
            <a:pPr marL="800100" lvl="1" indent="-342900">
              <a:buClr>
                <a:srgbClr val="FF0000"/>
              </a:buClr>
              <a:buFont typeface="Wingdings" charset="2"/>
              <a:buChar char="q"/>
            </a:pPr>
            <a:r>
              <a:rPr lang="en-US" sz="2400" b="1" dirty="0" smtClean="0"/>
              <a:t>Discuss requested changes with </a:t>
            </a:r>
            <a:r>
              <a:rPr lang="en-US" sz="2400" b="1" dirty="0"/>
              <a:t>Existing </a:t>
            </a:r>
            <a:r>
              <a:rPr lang="en-US" sz="2400" b="1" dirty="0" smtClean="0"/>
              <a:t>Standards</a:t>
            </a:r>
          </a:p>
          <a:p>
            <a:pPr marL="800100" lvl="1" indent="-342900">
              <a:buClr>
                <a:srgbClr val="FF0000"/>
              </a:buClr>
              <a:buFont typeface="Wingdings" charset="2"/>
              <a:buChar char="q"/>
            </a:pPr>
            <a:r>
              <a:rPr lang="en-US" sz="2400" b="1" dirty="0" smtClean="0"/>
              <a:t>Discuss requested changes </a:t>
            </a:r>
            <a:r>
              <a:rPr lang="en-US" sz="2400" b="1" dirty="0"/>
              <a:t>with Operations </a:t>
            </a:r>
            <a:r>
              <a:rPr lang="en-US" sz="2400" b="1" dirty="0" smtClean="0"/>
              <a:t>Manual</a:t>
            </a:r>
            <a:endParaRPr lang="en-US" sz="2400" b="1" dirty="0"/>
          </a:p>
          <a:p>
            <a:pPr marL="0" lvl="1">
              <a:buClr>
                <a:srgbClr val="FF0000"/>
              </a:buClr>
              <a:buFont typeface="Wingdings" charset="2"/>
              <a:buChar char="q"/>
            </a:pPr>
            <a:r>
              <a:rPr lang="en-US" sz="3200" b="1" dirty="0" smtClean="0"/>
              <a:t>SC </a:t>
            </a:r>
            <a:r>
              <a:rPr lang="en-US" sz="3200" b="1" dirty="0"/>
              <a:t>WNG  </a:t>
            </a:r>
            <a:r>
              <a:rPr lang="en-US" sz="3200" b="1" dirty="0" smtClean="0"/>
              <a:t>		</a:t>
            </a:r>
            <a:r>
              <a:rPr lang="en-US" sz="2400" b="1" dirty="0" smtClean="0"/>
              <a:t>Wednesday </a:t>
            </a:r>
            <a:r>
              <a:rPr lang="en-US" sz="2400" b="1" dirty="0" smtClean="0"/>
              <a:t>9 </a:t>
            </a:r>
            <a:r>
              <a:rPr lang="en-US" sz="2400" b="1" dirty="0" smtClean="0"/>
              <a:t>Mar, </a:t>
            </a:r>
            <a:r>
              <a:rPr lang="en-US" sz="2400" b="1" dirty="0"/>
              <a:t>AM2</a:t>
            </a:r>
          </a:p>
          <a:p>
            <a:pPr marL="801688" lvl="1" indent="-342900" fontAlgn="b">
              <a:buClr>
                <a:srgbClr val="FF0000"/>
              </a:buClr>
              <a:buFont typeface="Wingdings" charset="2"/>
              <a:buChar char="q"/>
            </a:pPr>
            <a:r>
              <a:rPr lang="en-US" sz="2400" b="1" dirty="0" smtClean="0"/>
              <a:t>No presentation slots have been requested</a:t>
            </a:r>
          </a:p>
          <a:p>
            <a:pPr marL="457200" indent="-457200" eaLnBrk="0" fontAlgn="b" hangingPunct="0">
              <a:buClr>
                <a:srgbClr val="FF0000"/>
              </a:buClr>
              <a:buFont typeface="Wingdings" charset="0"/>
              <a:buChar char="q"/>
            </a:pPr>
            <a:r>
              <a:rPr lang="en-US" sz="3200" b="1" dirty="0"/>
              <a:t>SC IETF 		</a:t>
            </a:r>
            <a:r>
              <a:rPr lang="en-US" sz="2400" b="1" dirty="0" smtClean="0"/>
              <a:t>Monday 7 May, AM2 </a:t>
            </a:r>
            <a:endParaRPr lang="en-US" sz="2400" b="1" dirty="0"/>
          </a:p>
          <a:p>
            <a:pPr marL="800100" lvl="1" indent="-342900">
              <a:buClr>
                <a:srgbClr val="FF0000"/>
              </a:buClr>
              <a:buFont typeface="Wingdings" charset="2"/>
              <a:buChar char="q"/>
            </a:pPr>
            <a:r>
              <a:rPr lang="en-US" sz="2400" b="1" dirty="0" smtClean="0"/>
              <a:t>IETF-101 </a:t>
            </a:r>
            <a:r>
              <a:rPr lang="en-US" sz="2400" b="1" dirty="0"/>
              <a:t>R</a:t>
            </a:r>
            <a:r>
              <a:rPr lang="en-US" sz="2400" b="1" dirty="0" smtClean="0"/>
              <a:t>eview</a:t>
            </a:r>
            <a:r>
              <a:rPr lang="en-US" sz="2400" b="1" dirty="0" smtClean="0"/>
              <a:t>: </a:t>
            </a:r>
            <a:r>
              <a:rPr lang="en-US" sz="2400" b="1" dirty="0"/>
              <a:t>6tisch, Core, 6lo, Roll, Detnet, lp-wan, Ace, </a:t>
            </a:r>
            <a:r>
              <a:rPr lang="en-US" sz="2400" b="1" dirty="0" smtClean="0"/>
              <a:t>t2trg</a:t>
            </a:r>
            <a:endParaRPr lang="en-US" sz="24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43865</TotalTime>
  <Words>2560</Words>
  <Application>Microsoft Macintosh PowerPoint</Application>
  <PresentationFormat>On-screen Show (4:3)</PresentationFormat>
  <Paragraphs>294</Paragraphs>
  <Slides>20</Slides>
  <Notes>7</Notes>
  <HiddenSlides>18</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IETF</vt:lpstr>
      <vt:lpstr>SC IETG 6tisch</vt:lpstr>
      <vt:lpstr>SC IETG 6tisch</vt:lpstr>
      <vt:lpstr>SC IETF Core</vt:lpstr>
      <vt:lpstr>SC IETF 6lo</vt:lpstr>
      <vt:lpstr>SC IETF - Roll</vt:lpstr>
      <vt:lpstr>SC IETF</vt:lpstr>
      <vt:lpstr>SC IETF</vt:lpstr>
      <vt:lpstr>SC IETF</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Warsaw</dc:title>
  <dc:subject>IEEE 802.15 &lt;SC Report&gt;</dc:subject>
  <dc:creator>Pat Kinney</dc:creator>
  <cp:keywords/>
  <dc:description>&lt;15-18-0217-00-0mag&gt;</dc:description>
  <cp:lastModifiedBy>Pat Kinney</cp:lastModifiedBy>
  <cp:revision>946</cp:revision>
  <cp:lastPrinted>2016-07-25T16:00:41Z</cp:lastPrinted>
  <dcterms:created xsi:type="dcterms:W3CDTF">2009-07-12T16:25:16Z</dcterms:created>
  <dcterms:modified xsi:type="dcterms:W3CDTF">2018-05-07T19:26:10Z</dcterms:modified>
  <cp:category/>
</cp:coreProperties>
</file>