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5" r:id="rId3"/>
    <p:sldId id="266" r:id="rId4"/>
    <p:sldId id="293" r:id="rId5"/>
    <p:sldId id="286" r:id="rId6"/>
    <p:sldId id="288" r:id="rId7"/>
    <p:sldId id="287" r:id="rId8"/>
    <p:sldId id="289" r:id="rId9"/>
    <p:sldId id="290" r:id="rId10"/>
    <p:sldId id="291"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93"/>
            <p14:sldId id="286"/>
            <p14:sldId id="288"/>
            <p14:sldId id="287"/>
            <p14:sldId id="289"/>
            <p14:sldId id="290"/>
            <p14:sldId id="2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74" autoAdjust="0"/>
    <p:restoredTop sz="91632" autoAdjust="0"/>
  </p:normalViewPr>
  <p:slideViewPr>
    <p:cSldViewPr>
      <p:cViewPr varScale="1">
        <p:scale>
          <a:sx n="57" d="100"/>
          <a:sy n="57" d="100"/>
        </p:scale>
        <p:origin x="1075" y="43"/>
      </p:cViewPr>
      <p:guideLst>
        <p:guide orient="horz" pos="2160"/>
        <p:guide pos="2880"/>
      </p:guideLst>
    </p:cSldViewPr>
  </p:slideViewPr>
  <p:outlineViewPr>
    <p:cViewPr varScale="1">
      <p:scale>
        <a:sx n="170" d="200"/>
        <a:sy n="170" d="200"/>
      </p:scale>
      <p:origin x="0" y="-26820"/>
    </p:cViewPr>
  </p:outlineViewPr>
  <p:notesTextViewPr>
    <p:cViewPr>
      <p:scale>
        <a:sx n="100" d="100"/>
        <a:sy n="100" d="100"/>
      </p:scale>
      <p:origin x="0" y="0"/>
    </p:cViewPr>
  </p:notesTextViewPr>
  <p:notesViewPr>
    <p:cSldViewPr>
      <p:cViewPr varScale="1">
        <p:scale>
          <a:sx n="48" d="100"/>
          <a:sy n="48" d="100"/>
        </p:scale>
        <p:origin x="2988" y="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a:t>May 2018</a:t>
            </a:r>
            <a:endParaRPr lang="en-GB"/>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a:t>May 2018</a:t>
            </a:r>
            <a:endParaRPr lang="en-GB"/>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a:t>May 2018</a:t>
            </a:r>
            <a:endParaRPr lang="en-GB"/>
          </a:p>
        </p:txBody>
      </p:sp>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15-18-0202-00-0013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a:t>May 2018</a:t>
            </a:r>
            <a:endParaRPr lang="en-US" altLang="zh-CN" dirty="0"/>
          </a:p>
        </p:txBody>
      </p:sp>
      <p:sp>
        <p:nvSpPr>
          <p:cNvPr id="4" name="바닥글 개체 틀 3"/>
          <p:cNvSpPr>
            <a:spLocks noGrp="1"/>
          </p:cNvSpPr>
          <p:nvPr>
            <p:ph type="ftr" idx="11"/>
          </p:nvPr>
        </p:nvSpPr>
        <p:spPr/>
        <p:txBody>
          <a:bodyPr/>
          <a:lstStyle/>
          <a:p>
            <a:r>
              <a:rPr lang="en-GB" dirty="0"/>
              <a:t>Kai Lennert </a:t>
            </a:r>
            <a:r>
              <a:rPr lang="en-GB" dirty="0" err="1"/>
              <a:t>Bober</a:t>
            </a:r>
            <a:r>
              <a:rPr lang="en-US" altLang="zh-CN" dirty="0"/>
              <a:t>, HHI</a:t>
            </a:r>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524315"/>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TG13 MAC considerations for distributed MIMO</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08 May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Bober, Volker Jungnickel [Fraunhofer HHI]</a:t>
            </a:r>
          </a:p>
          <a:p>
            <a:r>
              <a:rPr lang="en-US" altLang="zh-CN" sz="1600" dirty="0">
                <a:solidFill>
                  <a:schemeClr val="tx1">
                    <a:lumMod val="85000"/>
                    <a:lumOff val="15000"/>
                  </a:schemeClr>
                </a:solidFill>
                <a:ea typeface="宋体" charset="-122"/>
              </a:rPr>
              <a:t>Address: Einsteinufer 37, 10587 Berlin, Germany</a:t>
            </a: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-31002 284</a:t>
            </a:r>
            <a:r>
              <a:rPr lang="en-US" altLang="zh-CN" sz="1600" dirty="0">
                <a:solidFill>
                  <a:schemeClr val="tx1">
                    <a:lumMod val="85000"/>
                    <a:lumOff val="15000"/>
                  </a:schemeClr>
                </a:solidFill>
                <a:ea typeface="宋体" charset="-122"/>
              </a:rPr>
              <a:t>], E-Mail:[kai.lennert.bober@hhi.fraunhofer.de]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provides MAC considerations for distributed MIMO in TG13</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7F176E-F412-40C8-A8E5-87976878668D}"/>
              </a:ext>
            </a:extLst>
          </p:cNvPr>
          <p:cNvSpPr>
            <a:spLocks noGrp="1"/>
          </p:cNvSpPr>
          <p:nvPr>
            <p:ph type="title"/>
          </p:nvPr>
        </p:nvSpPr>
        <p:spPr/>
        <p:txBody>
          <a:bodyPr/>
          <a:lstStyle/>
          <a:p>
            <a:r>
              <a:rPr lang="de-DE" dirty="0"/>
              <a:t>Summary</a:t>
            </a:r>
            <a:endParaRPr lang="en-US" dirty="0"/>
          </a:p>
        </p:txBody>
      </p:sp>
      <p:sp>
        <p:nvSpPr>
          <p:cNvPr id="3" name="Inhaltsplatzhalter 2">
            <a:extLst>
              <a:ext uri="{FF2B5EF4-FFF2-40B4-BE49-F238E27FC236}">
                <a16:creationId xmlns:a16="http://schemas.microsoft.com/office/drawing/2014/main" id="{E7BF6D0F-B5B8-4EEB-B2E2-834C1ACB17B4}"/>
              </a:ext>
            </a:extLst>
          </p:cNvPr>
          <p:cNvSpPr>
            <a:spLocks noGrp="1"/>
          </p:cNvSpPr>
          <p:nvPr>
            <p:ph idx="1"/>
          </p:nvPr>
        </p:nvSpPr>
        <p:spPr/>
        <p:txBody>
          <a:bodyPr/>
          <a:lstStyle/>
          <a:p>
            <a:pPr>
              <a:buFont typeface="Arial" panose="020B0604020202020204" pitchFamily="34" charset="0"/>
              <a:buChar char="•"/>
            </a:pPr>
            <a:r>
              <a:rPr lang="en-US" dirty="0"/>
              <a:t>Li-Fi should be handled as large distributed MIMO.</a:t>
            </a:r>
          </a:p>
          <a:p>
            <a:pPr>
              <a:buFont typeface="Arial" panose="020B0604020202020204" pitchFamily="34" charset="0"/>
              <a:buChar char="•"/>
            </a:pPr>
            <a:r>
              <a:rPr lang="en-US" dirty="0"/>
              <a:t>PHY layers support measurements.</a:t>
            </a:r>
          </a:p>
          <a:p>
            <a:pPr>
              <a:buFont typeface="Arial" panose="020B0604020202020204" pitchFamily="34" charset="0"/>
              <a:buChar char="•"/>
            </a:pPr>
            <a:r>
              <a:rPr lang="en-US" dirty="0"/>
              <a:t>MAC layer defines feedback + GTS Specification incl. the required support for large distributed MIMO.</a:t>
            </a:r>
          </a:p>
          <a:p>
            <a:pPr>
              <a:buFont typeface="Arial" panose="020B0604020202020204" pitchFamily="34" charset="0"/>
              <a:buChar char="•"/>
            </a:pPr>
            <a:r>
              <a:rPr lang="en-US" dirty="0" smtClean="0"/>
              <a:t>Industrial transmission </a:t>
            </a:r>
            <a:r>
              <a:rPr lang="en-US" dirty="0"/>
              <a:t>schemes will focus on spatial diversity rather than on spatial multiplexing.</a:t>
            </a:r>
          </a:p>
          <a:p>
            <a:pPr>
              <a:buFont typeface="Arial" panose="020B0604020202020204" pitchFamily="34" charset="0"/>
              <a:buChar char="•"/>
            </a:pPr>
            <a:r>
              <a:rPr lang="en-US" dirty="0"/>
              <a:t>In this way, the requirements of for industrial applications are addressed: </a:t>
            </a:r>
          </a:p>
          <a:p>
            <a:pPr lvl="1">
              <a:buFont typeface="Arial" panose="020B0604020202020204" pitchFamily="34" charset="0"/>
              <a:buChar char="•"/>
            </a:pPr>
            <a:r>
              <a:rPr lang="en-US" dirty="0" smtClean="0"/>
              <a:t>Moderate throughput (&gt; 100 Mbit/s)</a:t>
            </a:r>
          </a:p>
          <a:p>
            <a:pPr lvl="1">
              <a:buFont typeface="Arial" panose="020B0604020202020204" pitchFamily="34" charset="0"/>
              <a:buChar char="•"/>
            </a:pPr>
            <a:r>
              <a:rPr lang="en-US" dirty="0" smtClean="0"/>
              <a:t>High </a:t>
            </a:r>
            <a:r>
              <a:rPr lang="en-US" dirty="0"/>
              <a:t>reliability</a:t>
            </a:r>
          </a:p>
          <a:p>
            <a:pPr lvl="1">
              <a:buFont typeface="Arial" panose="020B0604020202020204" pitchFamily="34" charset="0"/>
              <a:buChar char="•"/>
            </a:pPr>
            <a:r>
              <a:rPr lang="en-US" dirty="0"/>
              <a:t>Low latency</a:t>
            </a:r>
          </a:p>
        </p:txBody>
      </p:sp>
      <p:sp>
        <p:nvSpPr>
          <p:cNvPr id="4" name="Foliennummernplatzhalter 3">
            <a:extLst>
              <a:ext uri="{FF2B5EF4-FFF2-40B4-BE49-F238E27FC236}">
                <a16:creationId xmlns:a16="http://schemas.microsoft.com/office/drawing/2014/main" id="{2F61B8B9-6F5C-4480-BCAA-84C3F078269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a:extLst>
              <a:ext uri="{FF2B5EF4-FFF2-40B4-BE49-F238E27FC236}">
                <a16:creationId xmlns:a16="http://schemas.microsoft.com/office/drawing/2014/main" id="{A7CCC994-4BE6-4511-A471-42695F2A4770}"/>
              </a:ext>
            </a:extLst>
          </p:cNvPr>
          <p:cNvSpPr>
            <a:spLocks noGrp="1"/>
          </p:cNvSpPr>
          <p:nvPr>
            <p:ph type="ftr" idx="14"/>
          </p:nvPr>
        </p:nvSpPr>
        <p:spPr/>
        <p:txBody>
          <a:bodyPr/>
          <a:lstStyle/>
          <a:p>
            <a:r>
              <a:rPr lang="en-GB"/>
              <a:t>Kai Lennert Bober, HHI</a:t>
            </a:r>
            <a:endParaRPr lang="en-GB" dirty="0"/>
          </a:p>
        </p:txBody>
      </p:sp>
      <p:sp>
        <p:nvSpPr>
          <p:cNvPr id="6" name="Datumsplatzhalter 5">
            <a:extLst>
              <a:ext uri="{FF2B5EF4-FFF2-40B4-BE49-F238E27FC236}">
                <a16:creationId xmlns:a16="http://schemas.microsoft.com/office/drawing/2014/main" id="{BEF29CA4-2F0E-4168-8104-9660F49D5736}"/>
              </a:ext>
            </a:extLst>
          </p:cNvPr>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39599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noProof="0" dirty="0"/>
              <a:t>IEEE P802.15.13 </a:t>
            </a:r>
            <a:br>
              <a:rPr lang="en-US" noProof="0" dirty="0"/>
            </a:br>
            <a:r>
              <a:rPr lang="en-US" noProof="0" dirty="0"/>
              <a:t>MAC considerations of Fraunhofer HHI</a:t>
            </a:r>
          </a:p>
        </p:txBody>
      </p:sp>
      <p:sp>
        <p:nvSpPr>
          <p:cNvPr id="2" name="날짜 개체 틀 1"/>
          <p:cNvSpPr>
            <a:spLocks noGrp="1"/>
          </p:cNvSpPr>
          <p:nvPr>
            <p:ph type="dt" idx="10"/>
          </p:nvPr>
        </p:nvSpPr>
        <p:spPr/>
        <p:txBody>
          <a:bodyPr/>
          <a:lstStyle/>
          <a:p>
            <a:r>
              <a:rPr lang="de-DE" altLang="ko-KR"/>
              <a:t>May 2018</a:t>
            </a:r>
            <a:endParaRPr lang="en-US" altLang="zh-CN" dirty="0"/>
          </a:p>
        </p:txBody>
      </p:sp>
      <p:sp>
        <p:nvSpPr>
          <p:cNvPr id="4" name="바닥글 개체 틀 3"/>
          <p:cNvSpPr>
            <a:spLocks noGrp="1"/>
          </p:cNvSpPr>
          <p:nvPr>
            <p:ph type="ftr" idx="11"/>
          </p:nvPr>
        </p:nvSpPr>
        <p:spPr/>
        <p:txBody>
          <a:bodyPr/>
          <a:lstStyle/>
          <a:p>
            <a:r>
              <a:rPr lang="en-GB" dirty="0"/>
              <a:t>Kai Lennert </a:t>
            </a:r>
            <a:r>
              <a:rPr lang="en-GB" dirty="0" err="1"/>
              <a:t>Bober</a:t>
            </a:r>
            <a:r>
              <a:rPr lang="en-US" altLang="zh-CN" dirty="0"/>
              <a:t>, HHI</a:t>
            </a:r>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a:t>Date:</a:t>
            </a:r>
            <a:r>
              <a:rPr lang="en-US" altLang="en-US" sz="2000" b="0" kern="0" dirty="0"/>
              <a:t> 2018-05-08 </a:t>
            </a:r>
            <a:r>
              <a:rPr lang="en-US" altLang="en-US" sz="2000" kern="0" dirty="0"/>
              <a:t>Place: </a:t>
            </a:r>
            <a:r>
              <a:rPr lang="en-US" altLang="en-US" sz="2000" b="0" kern="0" dirty="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3412312585"/>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1237"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noProof="0" dirty="0"/>
              <a:t>Introduction</a:t>
            </a:r>
          </a:p>
        </p:txBody>
      </p:sp>
      <p:sp>
        <p:nvSpPr>
          <p:cNvPr id="8" name="Inhaltsplatzhalter 7"/>
          <p:cNvSpPr>
            <a:spLocks noGrp="1"/>
          </p:cNvSpPr>
          <p:nvPr>
            <p:ph idx="1"/>
          </p:nvPr>
        </p:nvSpPr>
        <p:spPr/>
        <p:txBody>
          <a:bodyPr/>
          <a:lstStyle/>
          <a:p>
            <a:pPr>
              <a:buFont typeface="Arial" panose="020B0604020202020204" pitchFamily="34" charset="0"/>
              <a:buChar char="•"/>
            </a:pPr>
            <a:r>
              <a:rPr lang="en-US" noProof="0" dirty="0"/>
              <a:t>Scope and goals</a:t>
            </a:r>
          </a:p>
          <a:p>
            <a:pPr lvl="1">
              <a:buFont typeface="Arial" panose="020B0604020202020204" pitchFamily="34" charset="0"/>
              <a:buChar char="•"/>
            </a:pPr>
            <a:r>
              <a:rPr lang="en-US" noProof="0" dirty="0"/>
              <a:t>Industrial applications </a:t>
            </a:r>
            <a:r>
              <a:rPr lang="en-US" noProof="0" dirty="0">
                <a:sym typeface="Wingdings" panose="05000000000000000000" pitchFamily="2" charset="2"/>
              </a:rPr>
              <a:t> high reliability and low latencies</a:t>
            </a:r>
          </a:p>
          <a:p>
            <a:pPr lvl="1">
              <a:buFont typeface="Arial" panose="020B0604020202020204" pitchFamily="34" charset="0"/>
              <a:buChar char="•"/>
            </a:pPr>
            <a:r>
              <a:rPr lang="en-US" noProof="0" dirty="0">
                <a:sym typeface="Wingdings" panose="05000000000000000000" pitchFamily="2" charset="2"/>
              </a:rPr>
              <a:t>Deterministic MAC, no CSMA for data transmission</a:t>
            </a:r>
          </a:p>
          <a:p>
            <a:pPr lvl="1">
              <a:buFont typeface="Arial" panose="020B0604020202020204" pitchFamily="34" charset="0"/>
              <a:buChar char="•"/>
            </a:pPr>
            <a:r>
              <a:rPr lang="en-US" noProof="0" dirty="0">
                <a:sym typeface="Wingdings" panose="05000000000000000000" pitchFamily="2" charset="2"/>
              </a:rPr>
              <a:t>Spatial diversity through joint transmission / macro </a:t>
            </a:r>
            <a:r>
              <a:rPr lang="en-US" noProof="0" dirty="0" smtClean="0">
                <a:sym typeface="Wingdings" panose="05000000000000000000" pitchFamily="2" charset="2"/>
              </a:rPr>
              <a:t>diversity</a:t>
            </a:r>
            <a:endParaRPr lang="en-US" noProof="0"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GB" dirty="0"/>
              <a:t>Kai Lennert </a:t>
            </a:r>
            <a:r>
              <a:rPr lang="en-GB" dirty="0" err="1"/>
              <a:t>Bober</a:t>
            </a:r>
            <a:r>
              <a:rPr lang="en-US" altLang="zh-CN" dirty="0"/>
              <a:t>, HHI</a:t>
            </a:r>
          </a:p>
        </p:txBody>
      </p:sp>
      <p:sp>
        <p:nvSpPr>
          <p:cNvPr id="2" name="날짜 개체 틀 1"/>
          <p:cNvSpPr>
            <a:spLocks noGrp="1"/>
          </p:cNvSpPr>
          <p:nvPr>
            <p:ph type="dt" idx="15"/>
          </p:nvPr>
        </p:nvSpPr>
        <p:spPr/>
        <p:txBody>
          <a:bodyPr/>
          <a:lstStyle/>
          <a:p>
            <a:r>
              <a:rPr lang="de-DE" altLang="ko-KR"/>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185178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noProof="0" dirty="0"/>
              <a:t>Introduction</a:t>
            </a:r>
          </a:p>
        </p:txBody>
      </p:sp>
      <p:sp>
        <p:nvSpPr>
          <p:cNvPr id="8" name="Inhaltsplatzhalter 7"/>
          <p:cNvSpPr>
            <a:spLocks noGrp="1"/>
          </p:cNvSpPr>
          <p:nvPr>
            <p:ph idx="1"/>
          </p:nvPr>
        </p:nvSpPr>
        <p:spPr>
          <a:xfrm>
            <a:off x="685800" y="1628800"/>
            <a:ext cx="8458200" cy="4113213"/>
          </a:xfrm>
        </p:spPr>
        <p:txBody>
          <a:bodyPr/>
          <a:lstStyle/>
          <a:p>
            <a:pPr>
              <a:buFont typeface="Arial" panose="020B0604020202020204" pitchFamily="34" charset="0"/>
              <a:buChar char="•"/>
            </a:pPr>
            <a:r>
              <a:rPr lang="en-US" dirty="0" smtClean="0"/>
              <a:t>What </a:t>
            </a:r>
            <a:r>
              <a:rPr lang="en-US" dirty="0"/>
              <a:t>topology</a:t>
            </a:r>
            <a:endParaRPr lang="en-US" noProof="0" dirty="0"/>
          </a:p>
          <a:p>
            <a:pPr lvl="1">
              <a:buFont typeface="Arial" panose="020B0604020202020204" pitchFamily="34" charset="0"/>
              <a:buChar char="•"/>
            </a:pPr>
            <a:r>
              <a:rPr lang="en-US" noProof="0" dirty="0"/>
              <a:t>Area-wide distributed MIMO</a:t>
            </a:r>
          </a:p>
          <a:p>
            <a:pPr lvl="1">
              <a:buFont typeface="Arial" panose="020B0604020202020204" pitchFamily="34" charset="0"/>
              <a:buChar char="•"/>
            </a:pPr>
            <a:r>
              <a:rPr lang="en-US" noProof="0" dirty="0"/>
              <a:t>Single coordinator, multiple </a:t>
            </a:r>
            <a:r>
              <a:rPr lang="en-US" noProof="0" dirty="0" smtClean="0"/>
              <a:t>optical frontends </a:t>
            </a:r>
            <a:r>
              <a:rPr lang="en-US" noProof="0" dirty="0"/>
              <a:t>connected via fronthaul</a:t>
            </a:r>
          </a:p>
          <a:p>
            <a:pPr lvl="1">
              <a:buFont typeface="Arial" panose="020B0604020202020204" pitchFamily="34" charset="0"/>
              <a:buChar char="•"/>
            </a:pPr>
            <a:r>
              <a:rPr lang="en-US" noProof="0" dirty="0"/>
              <a:t>All MIMO MAC performed in </a:t>
            </a:r>
            <a:r>
              <a:rPr lang="en-US" noProof="0" dirty="0" smtClean="0"/>
              <a:t>coordinator</a:t>
            </a:r>
            <a:endParaRPr lang="en-US" noProof="0" dirty="0"/>
          </a:p>
          <a:p>
            <a:pPr lvl="1">
              <a:buFont typeface="Arial" panose="020B0604020202020204" pitchFamily="34" charset="0"/>
              <a:buChar char="•"/>
            </a:pPr>
            <a:r>
              <a:rPr lang="en-US" dirty="0"/>
              <a:t>Logical topology is „star“, not </a:t>
            </a:r>
            <a:r>
              <a:rPr lang="en-US" dirty="0" smtClean="0"/>
              <a:t>„</a:t>
            </a:r>
            <a:r>
              <a:rPr lang="en-US" dirty="0"/>
              <a:t>coordinated topology“</a:t>
            </a:r>
          </a:p>
          <a:p>
            <a:pPr lvl="1">
              <a:buFont typeface="Arial" panose="020B0604020202020204" pitchFamily="34" charset="0"/>
              <a:buChar char="•"/>
            </a:pPr>
            <a:endParaRPr lang="en-US" noProof="0"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GB" dirty="0"/>
              <a:t>Kai Lennert </a:t>
            </a:r>
            <a:r>
              <a:rPr lang="en-GB" dirty="0" err="1"/>
              <a:t>Bober</a:t>
            </a:r>
            <a:r>
              <a:rPr lang="en-US" altLang="zh-CN" dirty="0"/>
              <a:t>, HHI</a:t>
            </a:r>
          </a:p>
        </p:txBody>
      </p:sp>
      <p:sp>
        <p:nvSpPr>
          <p:cNvPr id="2" name="날짜 개체 틀 1"/>
          <p:cNvSpPr>
            <a:spLocks noGrp="1"/>
          </p:cNvSpPr>
          <p:nvPr>
            <p:ph type="dt" idx="15"/>
          </p:nvPr>
        </p:nvSpPr>
        <p:spPr/>
        <p:txBody>
          <a:bodyPr/>
          <a:lstStyle/>
          <a:p>
            <a:r>
              <a:rPr lang="de-DE" altLang="ko-KR"/>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pic>
        <p:nvPicPr>
          <p:cNvPr id="10" name="Grafik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1656" y="3645024"/>
            <a:ext cx="3904560" cy="2607568"/>
          </a:xfrm>
          <a:prstGeom prst="rect">
            <a:avLst/>
          </a:prstGeom>
        </p:spPr>
      </p:pic>
    </p:spTree>
    <p:extLst>
      <p:ext uri="{BB962C8B-B14F-4D97-AF65-F5344CB8AC3E}">
        <p14:creationId xmlns:p14="http://schemas.microsoft.com/office/powerpoint/2010/main" val="3579498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Distributed MIMO approach</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E</a:t>
            </a:r>
            <a:r>
              <a:rPr lang="en-US" noProof="0" dirty="0" err="1"/>
              <a:t>ssential</a:t>
            </a:r>
            <a:r>
              <a:rPr lang="en-US" noProof="0" dirty="0"/>
              <a:t> PHY &amp; MAC capabilities:</a:t>
            </a:r>
          </a:p>
          <a:p>
            <a:pPr lvl="1">
              <a:buFont typeface="Arial" panose="020B0604020202020204" pitchFamily="34" charset="0"/>
              <a:buChar char="•"/>
            </a:pPr>
            <a:r>
              <a:rPr lang="en-US" noProof="0" dirty="0"/>
              <a:t>PHY supports MIMO reference symbols</a:t>
            </a:r>
          </a:p>
          <a:p>
            <a:pPr lvl="1">
              <a:buFont typeface="Arial" panose="020B0604020202020204" pitchFamily="34" charset="0"/>
              <a:buChar char="•"/>
            </a:pPr>
            <a:r>
              <a:rPr lang="en-US" noProof="0" dirty="0"/>
              <a:t>PHY transmits data from set of “</a:t>
            </a:r>
            <a:r>
              <a:rPr lang="en-US" dirty="0"/>
              <a:t>TX</a:t>
            </a:r>
            <a:r>
              <a:rPr lang="en-US" noProof="0" dirty="0"/>
              <a:t>-ports” (indicated through </a:t>
            </a:r>
            <a:br>
              <a:rPr lang="en-US" noProof="0" dirty="0"/>
            </a:br>
            <a:r>
              <a:rPr lang="en-US" noProof="0" dirty="0"/>
              <a:t>PHY-SAP</a:t>
            </a:r>
            <a:r>
              <a:rPr lang="en-US" dirty="0"/>
              <a:t>) </a:t>
            </a:r>
            <a:r>
              <a:rPr lang="en-US" noProof="0" dirty="0"/>
              <a:t>to intended devices</a:t>
            </a:r>
          </a:p>
          <a:p>
            <a:pPr lvl="1">
              <a:buFont typeface="Arial" panose="020B0604020202020204" pitchFamily="34" charset="0"/>
              <a:buChar char="•"/>
            </a:pPr>
            <a:r>
              <a:rPr lang="en-US" noProof="0" dirty="0"/>
              <a:t>Devices provide CSI feedback</a:t>
            </a:r>
          </a:p>
          <a:p>
            <a:pPr lvl="1">
              <a:buFont typeface="Arial" panose="020B0604020202020204" pitchFamily="34" charset="0"/>
              <a:buChar char="•"/>
            </a:pPr>
            <a:r>
              <a:rPr lang="en-US" noProof="0" dirty="0"/>
              <a:t>MAC defines GTS allocations and spatial precoder</a:t>
            </a:r>
          </a:p>
          <a:p>
            <a:pPr>
              <a:buFont typeface="Arial" panose="020B0604020202020204" pitchFamily="34" charset="0"/>
              <a:buChar char="•"/>
            </a:pPr>
            <a:r>
              <a:rPr lang="en-US" dirty="0"/>
              <a:t>Fronthaul</a:t>
            </a:r>
          </a:p>
          <a:p>
            <a:pPr lvl="1">
              <a:buFont typeface="Arial" panose="020B0604020202020204" pitchFamily="34" charset="0"/>
              <a:buChar char="•"/>
            </a:pPr>
            <a:r>
              <a:rPr lang="en-US" dirty="0"/>
              <a:t>Details out of scope</a:t>
            </a:r>
          </a:p>
          <a:p>
            <a:pPr lvl="1">
              <a:buFont typeface="Arial" panose="020B0604020202020204" pitchFamily="34" charset="0"/>
              <a:buChar char="•"/>
            </a:pPr>
            <a:r>
              <a:rPr lang="en-US" dirty="0"/>
              <a:t>But: must fulfill certain requirements (i.e. delay bounds)</a:t>
            </a:r>
          </a:p>
          <a:p>
            <a:pPr lvl="1">
              <a:buFont typeface="Arial" panose="020B0604020202020204" pitchFamily="34" charset="0"/>
              <a:buChar char="•"/>
            </a:pPr>
            <a:endParaRPr lang="en-US" noProof="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300912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Superframe structure</a:t>
            </a:r>
          </a:p>
        </p:txBody>
      </p:sp>
      <p:pic>
        <p:nvPicPr>
          <p:cNvPr id="8" name="Inhaltsplatzhalter 7">
            <a:extLst>
              <a:ext uri="{FF2B5EF4-FFF2-40B4-BE49-F238E27FC236}">
                <a16:creationId xmlns:a16="http://schemas.microsoft.com/office/drawing/2014/main" id="{F2932627-087D-440F-9ABD-63FCA52931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4028" y="3933056"/>
            <a:ext cx="6914356" cy="2456254"/>
          </a:xfrm>
        </p:spPr>
      </p:pic>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
        <p:nvSpPr>
          <p:cNvPr id="12" name="Inhaltsplatzhalter 2">
            <a:extLst>
              <a:ext uri="{FF2B5EF4-FFF2-40B4-BE49-F238E27FC236}">
                <a16:creationId xmlns:a16="http://schemas.microsoft.com/office/drawing/2014/main" id="{FE1E2A61-B5C5-4EBD-BA8E-42690F445544}"/>
              </a:ext>
            </a:extLst>
          </p:cNvPr>
          <p:cNvSpPr txBox="1">
            <a:spLocks/>
          </p:cNvSpPr>
          <p:nvPr/>
        </p:nvSpPr>
        <p:spPr bwMode="auto">
          <a:xfrm>
            <a:off x="685800" y="1981201"/>
            <a:ext cx="7770813" cy="216788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Based on IEEE 802.15.4:</a:t>
            </a:r>
          </a:p>
          <a:p>
            <a:pPr lvl="1">
              <a:buFont typeface="Arial" panose="020B0604020202020204" pitchFamily="34" charset="0"/>
              <a:buChar char="•"/>
            </a:pPr>
            <a:r>
              <a:rPr lang="en-US" kern="0" dirty="0"/>
              <a:t>Joint transmission of Beacon by all optical frontends</a:t>
            </a:r>
          </a:p>
          <a:p>
            <a:pPr lvl="1">
              <a:buFont typeface="Arial" panose="020B0604020202020204" pitchFamily="34" charset="0"/>
              <a:buChar char="•"/>
            </a:pPr>
            <a:r>
              <a:rPr lang="en-US" kern="0" dirty="0"/>
              <a:t>CAP for random access by devices,  e.g. (re-)association, …</a:t>
            </a:r>
          </a:p>
          <a:p>
            <a:pPr lvl="1">
              <a:buFont typeface="Arial" panose="020B0604020202020204" pitchFamily="34" charset="0"/>
              <a:buChar char="•"/>
            </a:pPr>
            <a:r>
              <a:rPr lang="de-DE" kern="0" dirty="0"/>
              <a:t>C</a:t>
            </a:r>
            <a:r>
              <a:rPr lang="en-US" kern="0" dirty="0"/>
              <a:t>FP for data transmission</a:t>
            </a:r>
          </a:p>
          <a:p>
            <a:pPr lvl="1">
              <a:buFont typeface="Arial" panose="020B0604020202020204" pitchFamily="34" charset="0"/>
              <a:buChar char="•"/>
            </a:pPr>
            <a:r>
              <a:rPr lang="en-US" kern="0" dirty="0"/>
              <a:t>Spatial reuse of resources in CFP</a:t>
            </a:r>
          </a:p>
        </p:txBody>
      </p:sp>
    </p:spTree>
    <p:extLst>
      <p:ext uri="{BB962C8B-B14F-4D97-AF65-F5344CB8AC3E}">
        <p14:creationId xmlns:p14="http://schemas.microsoft.com/office/powerpoint/2010/main" val="263381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Polling vs. 802.15.4-like MAC</a:t>
            </a:r>
          </a:p>
        </p:txBody>
      </p:sp>
      <p:sp>
        <p:nvSpPr>
          <p:cNvPr id="3" name="Inhaltsplatzhalter 2"/>
          <p:cNvSpPr>
            <a:spLocks noGrp="1"/>
          </p:cNvSpPr>
          <p:nvPr>
            <p:ph idx="1"/>
          </p:nvPr>
        </p:nvSpPr>
        <p:spPr>
          <a:xfrm>
            <a:off x="685800" y="1981200"/>
            <a:ext cx="7770813" cy="4113213"/>
          </a:xfrm>
        </p:spPr>
        <p:txBody>
          <a:bodyPr/>
          <a:lstStyle/>
          <a:p>
            <a:pPr>
              <a:buFont typeface="Arial" panose="020B0604020202020204" pitchFamily="34" charset="0"/>
              <a:buChar char="•"/>
            </a:pPr>
            <a:r>
              <a:rPr lang="en-US" noProof="0" dirty="0"/>
              <a:t>802.15.4: </a:t>
            </a:r>
          </a:p>
          <a:p>
            <a:pPr lvl="1">
              <a:buFont typeface="Arial" panose="020B0604020202020204" pitchFamily="34" charset="0"/>
              <a:buChar char="•"/>
            </a:pPr>
            <a:r>
              <a:rPr lang="en-US" noProof="0" dirty="0"/>
              <a:t>Superframe specification </a:t>
            </a:r>
            <a:r>
              <a:rPr lang="en-US" noProof="0" dirty="0" smtClean="0"/>
              <a:t>broadcasted for </a:t>
            </a:r>
            <a:r>
              <a:rPr lang="en-US" noProof="0" dirty="0"/>
              <a:t>the whole superframe in advance</a:t>
            </a:r>
          </a:p>
          <a:p>
            <a:pPr lvl="1">
              <a:buFont typeface="Arial" panose="020B0604020202020204" pitchFamily="34" charset="0"/>
              <a:buChar char="•"/>
            </a:pPr>
            <a:r>
              <a:rPr lang="en-US" dirty="0"/>
              <a:t>Synchronized devices transmit in allocated GTS</a:t>
            </a:r>
            <a:endParaRPr lang="en-US" noProof="0" dirty="0"/>
          </a:p>
          <a:p>
            <a:pPr lvl="1">
              <a:buFont typeface="Arial" panose="020B0604020202020204" pitchFamily="34" charset="0"/>
              <a:buChar char="•"/>
            </a:pPr>
            <a:r>
              <a:rPr lang="en-US" noProof="0" dirty="0"/>
              <a:t>Can tolerate fronthaul delays</a:t>
            </a:r>
          </a:p>
          <a:p>
            <a:pPr>
              <a:buFont typeface="Arial" panose="020B0604020202020204" pitchFamily="34" charset="0"/>
              <a:buChar char="•"/>
            </a:pPr>
            <a:r>
              <a:rPr lang="en-US" noProof="0" dirty="0"/>
              <a:t>Polling:</a:t>
            </a:r>
          </a:p>
          <a:p>
            <a:pPr lvl="1">
              <a:buFont typeface="Arial" panose="020B0604020202020204" pitchFamily="34" charset="0"/>
              <a:buChar char="•"/>
            </a:pPr>
            <a:r>
              <a:rPr lang="en-US" dirty="0"/>
              <a:t>GTS allocation is transmitted to device ad-hoc (downlink transmission per GTS needed)</a:t>
            </a:r>
          </a:p>
          <a:p>
            <a:pPr lvl="1">
              <a:buFont typeface="Arial" panose="020B0604020202020204" pitchFamily="34" charset="0"/>
              <a:buChar char="•"/>
            </a:pPr>
            <a:r>
              <a:rPr lang="de-DE" noProof="0" dirty="0"/>
              <a:t>S</a:t>
            </a:r>
            <a:r>
              <a:rPr lang="en-US" noProof="0" dirty="0"/>
              <a:t>kipping un</a:t>
            </a:r>
            <a:r>
              <a:rPr lang="en-US" dirty="0"/>
              <a:t>used GTS</a:t>
            </a:r>
            <a:endParaRPr lang="en-US" noProof="0" dirty="0"/>
          </a:p>
          <a:p>
            <a:pPr lvl="1">
              <a:buFont typeface="Arial" panose="020B0604020202020204" pitchFamily="34" charset="0"/>
              <a:buChar char="•"/>
            </a:pPr>
            <a:r>
              <a:rPr lang="en-US" dirty="0"/>
              <a:t>Devices must always listen</a:t>
            </a:r>
          </a:p>
          <a:p>
            <a:pPr lvl="1">
              <a:buFont typeface="Arial" panose="020B0604020202020204" pitchFamily="34" charset="0"/>
              <a:buChar char="•"/>
            </a:pPr>
            <a:r>
              <a:rPr lang="en-US" dirty="0"/>
              <a:t>Small fronthaul delay required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777138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MAC </a:t>
            </a:r>
            <a:r>
              <a:rPr lang="en-US" dirty="0"/>
              <a:t>f</a:t>
            </a:r>
            <a:r>
              <a:rPr lang="en-US" noProof="0" dirty="0" err="1"/>
              <a:t>rame</a:t>
            </a:r>
            <a:r>
              <a:rPr lang="en-US" noProof="0" dirty="0"/>
              <a:t> formats and types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noProof="0" dirty="0"/>
              <a:t>General MAC header fields</a:t>
            </a:r>
          </a:p>
          <a:p>
            <a:pPr lvl="1">
              <a:buFont typeface="Arial" panose="020B0604020202020204" pitchFamily="34" charset="0"/>
              <a:buChar char="•"/>
            </a:pPr>
            <a:r>
              <a:rPr lang="en-US" b="1" noProof="0" dirty="0"/>
              <a:t>Addressing</a:t>
            </a:r>
            <a:r>
              <a:rPr lang="en-US" noProof="0" dirty="0"/>
              <a:t>,   </a:t>
            </a:r>
            <a:r>
              <a:rPr lang="en-US" b="1" noProof="0" dirty="0"/>
              <a:t>sequence no</a:t>
            </a:r>
            <a:r>
              <a:rPr lang="en-US" noProof="0" dirty="0"/>
              <a:t>.,   </a:t>
            </a:r>
            <a:r>
              <a:rPr lang="en-US" b="1" noProof="0" dirty="0"/>
              <a:t>frame type</a:t>
            </a:r>
            <a:r>
              <a:rPr lang="en-US" noProof="0" dirty="0"/>
              <a:t>,   </a:t>
            </a:r>
            <a:r>
              <a:rPr lang="en-US" b="1" noProof="0" dirty="0"/>
              <a:t>security indication</a:t>
            </a:r>
            <a:r>
              <a:rPr lang="en-US" noProof="0" dirty="0"/>
              <a:t>, </a:t>
            </a:r>
            <a:r>
              <a:rPr lang="en-US" b="1" noProof="0" dirty="0"/>
              <a:t>traffic class (i.e. ack. / no ack., …)</a:t>
            </a:r>
          </a:p>
          <a:p>
            <a:pPr>
              <a:buFont typeface="Arial" panose="020B0604020202020204" pitchFamily="34" charset="0"/>
              <a:buChar char="•"/>
            </a:pPr>
            <a:r>
              <a:rPr lang="en-US" noProof="0" dirty="0"/>
              <a:t>Frame types (differ in MAC payload)</a:t>
            </a:r>
          </a:p>
          <a:p>
            <a:pPr lvl="1">
              <a:buFont typeface="Arial" panose="020B0604020202020204" pitchFamily="34" charset="0"/>
              <a:buChar char="•"/>
            </a:pPr>
            <a:r>
              <a:rPr lang="en-US" noProof="0" dirty="0"/>
              <a:t>Control (e.g. Beacon, feedback, GTS specification)</a:t>
            </a:r>
          </a:p>
          <a:p>
            <a:pPr lvl="2">
              <a:buFont typeface="Arial" panose="020B0604020202020204" pitchFamily="34" charset="0"/>
              <a:buChar char="•"/>
            </a:pPr>
            <a:r>
              <a:rPr lang="en-US" dirty="0"/>
              <a:t>Contains descriptors for each control information type</a:t>
            </a:r>
            <a:endParaRPr lang="en-US" noProof="0" dirty="0"/>
          </a:p>
          <a:p>
            <a:pPr lvl="1">
              <a:buFont typeface="Arial" panose="020B0604020202020204" pitchFamily="34" charset="0"/>
              <a:buChar char="•"/>
            </a:pPr>
            <a:r>
              <a:rPr lang="en-US" noProof="0" dirty="0"/>
              <a:t>Management (e.g. Dis-/Association, key management, …)</a:t>
            </a:r>
          </a:p>
          <a:p>
            <a:pPr lvl="2">
              <a:buFont typeface="Arial" panose="020B0604020202020204" pitchFamily="34" charset="0"/>
              <a:buChar char="•"/>
            </a:pPr>
            <a:r>
              <a:rPr lang="en-US" dirty="0"/>
              <a:t>Contains management payload (Coordinator </a:t>
            </a:r>
            <a:r>
              <a:rPr lang="en-US" dirty="0">
                <a:sym typeface="Wingdings" panose="05000000000000000000" pitchFamily="2" charset="2"/>
              </a:rPr>
              <a:t>  Device)</a:t>
            </a:r>
            <a:endParaRPr lang="en-US" noProof="0" dirty="0"/>
          </a:p>
          <a:p>
            <a:pPr lvl="1">
              <a:buFont typeface="Arial" panose="020B0604020202020204" pitchFamily="34" charset="0"/>
              <a:buChar char="•"/>
            </a:pPr>
            <a:r>
              <a:rPr lang="en-US" noProof="0" dirty="0"/>
              <a:t>Data</a:t>
            </a:r>
          </a:p>
          <a:p>
            <a:pPr lvl="2">
              <a:buFont typeface="Arial" panose="020B0604020202020204" pitchFamily="34" charset="0"/>
              <a:buChar char="•"/>
            </a:pPr>
            <a:r>
              <a:rPr lang="en-US" dirty="0"/>
              <a:t>Contains user data in payload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3337494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Example superframe showing regular control frame exchange</a:t>
            </a:r>
          </a:p>
        </p:txBody>
      </p:sp>
      <p:sp>
        <p:nvSpPr>
          <p:cNvPr id="4" name="Foliennummernplatzhalter 3"/>
          <p:cNvSpPr>
            <a:spLocks noGrp="1"/>
          </p:cNvSpPr>
          <p:nvPr>
            <p:ph type="sldNum" idx="12"/>
          </p:nvPr>
        </p:nvSpPr>
        <p:spPr/>
        <p:txBody>
          <a:bodyPr/>
          <a:lstStyle/>
          <a:p>
            <a:r>
              <a:rPr lang="en-US"/>
              <a:t>Slide </a:t>
            </a:r>
            <a:fld id="{440F5867-744E-4AA6-B0ED-4C44D2DFBB7B}" type="slidenum">
              <a:rPr lang="en-US" smtClean="0"/>
              <a:pPr/>
              <a:t>9</a:t>
            </a:fld>
            <a:endParaRPr lang="en-US"/>
          </a:p>
        </p:txBody>
      </p:sp>
      <p:sp>
        <p:nvSpPr>
          <p:cNvPr id="5" name="Fußzeilenplatzhalter 4"/>
          <p:cNvSpPr>
            <a:spLocks noGrp="1"/>
          </p:cNvSpPr>
          <p:nvPr>
            <p:ph type="ftr" idx="14"/>
          </p:nvPr>
        </p:nvSpPr>
        <p:spPr/>
        <p:txBody>
          <a:bodyPr/>
          <a:lstStyle/>
          <a:p>
            <a:r>
              <a:rPr lang="en-US"/>
              <a:t>Kai Lennert Bober, HHI</a:t>
            </a:r>
          </a:p>
        </p:txBody>
      </p:sp>
      <p:sp>
        <p:nvSpPr>
          <p:cNvPr id="6" name="Datumsplatzhalter 5"/>
          <p:cNvSpPr>
            <a:spLocks noGrp="1"/>
          </p:cNvSpPr>
          <p:nvPr>
            <p:ph type="dt" idx="15"/>
          </p:nvPr>
        </p:nvSpPr>
        <p:spPr/>
        <p:txBody>
          <a:bodyPr/>
          <a:lstStyle/>
          <a:p>
            <a:r>
              <a:rPr lang="en-US"/>
              <a:t>May 2018</a:t>
            </a:r>
          </a:p>
        </p:txBody>
      </p:sp>
      <p:grpSp>
        <p:nvGrpSpPr>
          <p:cNvPr id="58" name="Gruppieren 57">
            <a:extLst>
              <a:ext uri="{FF2B5EF4-FFF2-40B4-BE49-F238E27FC236}">
                <a16:creationId xmlns:a16="http://schemas.microsoft.com/office/drawing/2014/main" id="{31CFC308-39E1-452F-A8F9-9385EE639979}"/>
              </a:ext>
            </a:extLst>
          </p:cNvPr>
          <p:cNvGrpSpPr/>
          <p:nvPr/>
        </p:nvGrpSpPr>
        <p:grpSpPr>
          <a:xfrm>
            <a:off x="35496" y="2789847"/>
            <a:ext cx="8872691" cy="3690876"/>
            <a:chOff x="441711" y="2243660"/>
            <a:chExt cx="8080404" cy="3988500"/>
          </a:xfrm>
        </p:grpSpPr>
        <p:grpSp>
          <p:nvGrpSpPr>
            <p:cNvPr id="3" name="Gruppieren 2"/>
            <p:cNvGrpSpPr/>
            <p:nvPr/>
          </p:nvGrpSpPr>
          <p:grpSpPr>
            <a:xfrm>
              <a:off x="441711" y="2243660"/>
              <a:ext cx="8080404" cy="3757036"/>
              <a:chOff x="795176" y="2895332"/>
              <a:chExt cx="5834180" cy="2712639"/>
            </a:xfrm>
          </p:grpSpPr>
          <p:sp>
            <p:nvSpPr>
              <p:cNvPr id="96" name="Rechteck 95"/>
              <p:cNvSpPr/>
              <p:nvPr/>
            </p:nvSpPr>
            <p:spPr bwMode="auto">
              <a:xfrm>
                <a:off x="1873626" y="3624012"/>
                <a:ext cx="322387" cy="1368152"/>
              </a:xfrm>
              <a:prstGeom prst="rect">
                <a:avLst/>
              </a:prstGeom>
              <a:solidFill>
                <a:srgbClr val="A8AFAF"/>
              </a:solidFill>
              <a:ln w="9525">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7" name="Gerader Verbinder 6"/>
              <p:cNvCxnSpPr/>
              <p:nvPr/>
            </p:nvCxnSpPr>
            <p:spPr bwMode="auto">
              <a:xfrm>
                <a:off x="1618947" y="3616100"/>
                <a:ext cx="2610072"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r Verbinder 7"/>
              <p:cNvCxnSpPr/>
              <p:nvPr/>
            </p:nvCxnSpPr>
            <p:spPr bwMode="auto">
              <a:xfrm>
                <a:off x="4372963" y="3615049"/>
                <a:ext cx="1845767"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krümmter Verbinder 8"/>
              <p:cNvCxnSpPr/>
              <p:nvPr/>
            </p:nvCxnSpPr>
            <p:spPr bwMode="auto">
              <a:xfrm rot="4500000">
                <a:off x="4216967" y="3604565"/>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krümmter Verbinder 9"/>
              <p:cNvCxnSpPr/>
              <p:nvPr/>
            </p:nvCxnSpPr>
            <p:spPr bwMode="auto">
              <a:xfrm rot="4500000">
                <a:off x="4282505" y="3602394"/>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r Verbinder 10"/>
              <p:cNvCxnSpPr/>
              <p:nvPr/>
            </p:nvCxnSpPr>
            <p:spPr bwMode="auto">
              <a:xfrm flipV="1">
                <a:off x="2834354"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Rechteck 11"/>
              <p:cNvSpPr/>
              <p:nvPr/>
            </p:nvSpPr>
            <p:spPr bwMode="auto">
              <a:xfrm>
                <a:off x="2834354" y="3616734"/>
                <a:ext cx="360040" cy="1368152"/>
              </a:xfrm>
              <a:prstGeom prst="rect">
                <a:avLst/>
              </a:prstGeom>
              <a:solidFill>
                <a:srgbClr val="A8AFAF"/>
              </a:solidFill>
              <a:ln w="9525">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13" name="Gerade Verbindung mit Pfeil 12"/>
              <p:cNvCxnSpPr/>
              <p:nvPr/>
            </p:nvCxnSpPr>
            <p:spPr bwMode="auto">
              <a:xfrm>
                <a:off x="1869672" y="5273969"/>
                <a:ext cx="4746471"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5722667" y="5295790"/>
                <a:ext cx="906689" cy="312181"/>
              </a:xfrm>
              <a:prstGeom prst="rect">
                <a:avLst/>
              </a:prstGeom>
              <a:noFill/>
              <a:ln>
                <a:noFill/>
              </a:ln>
            </p:spPr>
            <p:txBody>
              <a:bodyPr wrap="none" rtlCol="0">
                <a:spAutoFit/>
              </a:bodyPr>
              <a:lstStyle/>
              <a:p>
                <a:r>
                  <a:rPr lang="en-US" sz="2000">
                    <a:solidFill>
                      <a:schemeClr val="tx1"/>
                    </a:solidFill>
                  </a:rPr>
                  <a:t>Superframe</a:t>
                </a:r>
                <a:endParaRPr lang="en-US">
                  <a:solidFill>
                    <a:schemeClr val="tx1"/>
                  </a:solidFill>
                </a:endParaRPr>
              </a:p>
            </p:txBody>
          </p:sp>
          <p:sp>
            <p:nvSpPr>
              <p:cNvPr id="15" name="Geschweifte Klammer links 14"/>
              <p:cNvSpPr/>
              <p:nvPr/>
            </p:nvSpPr>
            <p:spPr bwMode="auto">
              <a:xfrm rot="5400000">
                <a:off x="2403168" y="2966342"/>
                <a:ext cx="202105" cy="616147"/>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solidFill>
                    <a:schemeClr val="tx1"/>
                  </a:solidFill>
                </a:endParaRPr>
              </a:p>
            </p:txBody>
          </p:sp>
          <p:sp>
            <p:nvSpPr>
              <p:cNvPr id="16" name="Textfeld 15"/>
              <p:cNvSpPr txBox="1"/>
              <p:nvPr/>
            </p:nvSpPr>
            <p:spPr>
              <a:xfrm>
                <a:off x="2289203" y="2895332"/>
                <a:ext cx="416558" cy="288167"/>
              </a:xfrm>
              <a:prstGeom prst="rect">
                <a:avLst/>
              </a:prstGeom>
              <a:noFill/>
              <a:ln>
                <a:noFill/>
              </a:ln>
            </p:spPr>
            <p:txBody>
              <a:bodyPr wrap="none" rtlCol="0">
                <a:spAutoFit/>
              </a:bodyPr>
              <a:lstStyle/>
              <a:p>
                <a:r>
                  <a:rPr lang="en-US" sz="1800">
                    <a:solidFill>
                      <a:schemeClr val="tx1"/>
                    </a:solidFill>
                  </a:rPr>
                  <a:t>CAP</a:t>
                </a:r>
              </a:p>
            </p:txBody>
          </p:sp>
          <p:sp>
            <p:nvSpPr>
              <p:cNvPr id="17" name="Geschweifte Klammer links 16"/>
              <p:cNvSpPr/>
              <p:nvPr/>
            </p:nvSpPr>
            <p:spPr bwMode="auto">
              <a:xfrm rot="5400000">
                <a:off x="4634586" y="1387019"/>
                <a:ext cx="202105" cy="3766778"/>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solidFill>
                    <a:schemeClr val="tx1"/>
                  </a:solidFill>
                </a:endParaRPr>
              </a:p>
            </p:txBody>
          </p:sp>
          <p:sp>
            <p:nvSpPr>
              <p:cNvPr id="18" name="Textfeld 17"/>
              <p:cNvSpPr txBox="1"/>
              <p:nvPr/>
            </p:nvSpPr>
            <p:spPr>
              <a:xfrm>
                <a:off x="4547500" y="2923528"/>
                <a:ext cx="391261" cy="288167"/>
              </a:xfrm>
              <a:prstGeom prst="rect">
                <a:avLst/>
              </a:prstGeom>
              <a:noFill/>
              <a:ln>
                <a:noFill/>
              </a:ln>
            </p:spPr>
            <p:txBody>
              <a:bodyPr wrap="none" rtlCol="0">
                <a:spAutoFit/>
              </a:bodyPr>
              <a:lstStyle/>
              <a:p>
                <a:r>
                  <a:rPr lang="en-US" sz="1800">
                    <a:solidFill>
                      <a:schemeClr val="tx1"/>
                    </a:solidFill>
                  </a:rPr>
                  <a:t>CFP</a:t>
                </a:r>
                <a:endParaRPr lang="en-US" sz="2000">
                  <a:solidFill>
                    <a:schemeClr val="tx1"/>
                  </a:solidFill>
                </a:endParaRPr>
              </a:p>
            </p:txBody>
          </p:sp>
          <p:sp>
            <p:nvSpPr>
              <p:cNvPr id="19" name="Textfeld 18"/>
              <p:cNvSpPr txBox="1"/>
              <p:nvPr/>
            </p:nvSpPr>
            <p:spPr>
              <a:xfrm>
                <a:off x="1744378" y="4077904"/>
                <a:ext cx="593637" cy="288167"/>
              </a:xfrm>
              <a:prstGeom prst="rect">
                <a:avLst/>
              </a:prstGeom>
              <a:noFill/>
              <a:ln>
                <a:noFill/>
              </a:ln>
            </p:spPr>
            <p:txBody>
              <a:bodyPr wrap="none" rtlCol="0">
                <a:spAutoFit/>
              </a:bodyPr>
              <a:lstStyle/>
              <a:p>
                <a:r>
                  <a:rPr lang="en-US" sz="1800" b="1">
                    <a:solidFill>
                      <a:schemeClr val="tx1"/>
                    </a:solidFill>
                  </a:rPr>
                  <a:t>Beacon</a:t>
                </a:r>
              </a:p>
            </p:txBody>
          </p:sp>
          <p:sp>
            <p:nvSpPr>
              <p:cNvPr id="20" name="Textfeld 19"/>
              <p:cNvSpPr txBox="1"/>
              <p:nvPr/>
            </p:nvSpPr>
            <p:spPr>
              <a:xfrm>
                <a:off x="795176" y="3453690"/>
                <a:ext cx="855041" cy="288167"/>
              </a:xfrm>
              <a:prstGeom prst="rect">
                <a:avLst/>
              </a:prstGeom>
              <a:noFill/>
              <a:ln>
                <a:noFill/>
              </a:ln>
            </p:spPr>
            <p:txBody>
              <a:bodyPr wrap="none" rtlCol="0">
                <a:spAutoFit/>
              </a:bodyPr>
              <a:lstStyle/>
              <a:p>
                <a:r>
                  <a:rPr lang="en-US" sz="1800">
                    <a:solidFill>
                      <a:schemeClr val="tx1"/>
                    </a:solidFill>
                  </a:rPr>
                  <a:t>Coordinator</a:t>
                </a:r>
                <a:endParaRPr lang="en-US">
                  <a:solidFill>
                    <a:schemeClr val="tx1"/>
                  </a:solidFill>
                </a:endParaRPr>
              </a:p>
            </p:txBody>
          </p:sp>
          <p:sp>
            <p:nvSpPr>
              <p:cNvPr id="21" name="Textfeld 20"/>
              <p:cNvSpPr txBox="1"/>
              <p:nvPr/>
            </p:nvSpPr>
            <p:spPr>
              <a:xfrm>
                <a:off x="1022462" y="4826579"/>
                <a:ext cx="551476" cy="288167"/>
              </a:xfrm>
              <a:prstGeom prst="rect">
                <a:avLst/>
              </a:prstGeom>
              <a:noFill/>
              <a:ln>
                <a:noFill/>
              </a:ln>
            </p:spPr>
            <p:txBody>
              <a:bodyPr wrap="none" rtlCol="0">
                <a:spAutoFit/>
              </a:bodyPr>
              <a:lstStyle/>
              <a:p>
                <a:r>
                  <a:rPr lang="en-US" sz="1800">
                    <a:solidFill>
                      <a:schemeClr val="tx1"/>
                    </a:solidFill>
                  </a:rPr>
                  <a:t>Device</a:t>
                </a:r>
                <a:endParaRPr lang="en-US" sz="2000">
                  <a:solidFill>
                    <a:schemeClr val="tx1"/>
                  </a:solidFill>
                </a:endParaRPr>
              </a:p>
            </p:txBody>
          </p:sp>
          <p:cxnSp>
            <p:nvCxnSpPr>
              <p:cNvPr id="22" name="Gerade Verbindung mit Pfeil 21"/>
              <p:cNvCxnSpPr/>
              <p:nvPr/>
            </p:nvCxnSpPr>
            <p:spPr bwMode="auto">
              <a:xfrm>
                <a:off x="1875546" y="3617785"/>
                <a:ext cx="297551" cy="136815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r Verbinder 22"/>
              <p:cNvCxnSpPr/>
              <p:nvPr/>
            </p:nvCxnSpPr>
            <p:spPr bwMode="auto">
              <a:xfrm flipV="1">
                <a:off x="2194076"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mit Pfeil 23"/>
              <p:cNvCxnSpPr/>
              <p:nvPr/>
            </p:nvCxnSpPr>
            <p:spPr bwMode="auto">
              <a:xfrm flipV="1">
                <a:off x="2843808" y="3616734"/>
                <a:ext cx="297551" cy="136815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hteck 24"/>
              <p:cNvSpPr/>
              <p:nvPr/>
            </p:nvSpPr>
            <p:spPr bwMode="auto">
              <a:xfrm>
                <a:off x="3229005"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26" name="Rechteck 25"/>
              <p:cNvSpPr/>
              <p:nvPr/>
            </p:nvSpPr>
            <p:spPr bwMode="auto">
              <a:xfrm>
                <a:off x="3621679"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27" name="Rechteck 26"/>
              <p:cNvSpPr/>
              <p:nvPr/>
            </p:nvSpPr>
            <p:spPr bwMode="auto">
              <a:xfrm>
                <a:off x="4868711" y="3616734"/>
                <a:ext cx="360040" cy="1368152"/>
              </a:xfrm>
              <a:prstGeom prst="rect">
                <a:avLst/>
              </a:prstGeom>
              <a:solidFill>
                <a:srgbClr val="A8AFAF"/>
              </a:solidFill>
              <a:ln w="9525">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28" name="Gerade Verbindung mit Pfeil 27"/>
              <p:cNvCxnSpPr/>
              <p:nvPr/>
            </p:nvCxnSpPr>
            <p:spPr bwMode="auto">
              <a:xfrm>
                <a:off x="4878165" y="3616734"/>
                <a:ext cx="297551" cy="136815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feld 28"/>
              <p:cNvSpPr txBox="1"/>
              <p:nvPr/>
            </p:nvSpPr>
            <p:spPr>
              <a:xfrm>
                <a:off x="4581849" y="3983524"/>
                <a:ext cx="1318820" cy="504292"/>
              </a:xfrm>
              <a:prstGeom prst="rect">
                <a:avLst/>
              </a:prstGeom>
              <a:noFill/>
              <a:ln>
                <a:noFill/>
              </a:ln>
            </p:spPr>
            <p:txBody>
              <a:bodyPr wrap="none" rtlCol="0">
                <a:spAutoFit/>
              </a:bodyPr>
              <a:lstStyle/>
              <a:p>
                <a:r>
                  <a:rPr lang="en-US" sz="1800" b="1">
                    <a:solidFill>
                      <a:schemeClr val="tx1"/>
                    </a:solidFill>
                  </a:rPr>
                  <a:t>Superframe / GTS</a:t>
                </a:r>
              </a:p>
              <a:p>
                <a:r>
                  <a:rPr lang="en-US" sz="1800" b="1">
                    <a:solidFill>
                      <a:schemeClr val="tx1"/>
                    </a:solidFill>
                  </a:rPr>
                  <a:t>Specification</a:t>
                </a:r>
              </a:p>
            </p:txBody>
          </p:sp>
          <p:sp>
            <p:nvSpPr>
              <p:cNvPr id="30" name="Rechteck 29"/>
              <p:cNvSpPr/>
              <p:nvPr/>
            </p:nvSpPr>
            <p:spPr bwMode="auto">
              <a:xfrm>
                <a:off x="5263362"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31" name="Rechteck 30"/>
              <p:cNvSpPr/>
              <p:nvPr/>
            </p:nvSpPr>
            <p:spPr bwMode="auto">
              <a:xfrm>
                <a:off x="5656036"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32" name="Textfeld 31"/>
              <p:cNvSpPr txBox="1"/>
              <p:nvPr/>
            </p:nvSpPr>
            <p:spPr>
              <a:xfrm>
                <a:off x="2683190" y="4049360"/>
                <a:ext cx="745420" cy="288167"/>
              </a:xfrm>
              <a:prstGeom prst="rect">
                <a:avLst/>
              </a:prstGeom>
              <a:solidFill>
                <a:schemeClr val="bg1">
                  <a:alpha val="59000"/>
                </a:schemeClr>
              </a:solidFill>
              <a:ln>
                <a:solidFill>
                  <a:schemeClr val="tx1"/>
                </a:solidFill>
              </a:ln>
              <a:effectLst>
                <a:softEdge rad="495300"/>
              </a:effectLst>
            </p:spPr>
            <p:txBody>
              <a:bodyPr wrap="none" rtlCol="0">
                <a:spAutoFit/>
              </a:bodyPr>
              <a:lstStyle/>
              <a:p>
                <a:r>
                  <a:rPr lang="en-US" sz="1800" b="1">
                    <a:solidFill>
                      <a:schemeClr val="tx1"/>
                    </a:solidFill>
                  </a:rPr>
                  <a:t>Feedback</a:t>
                </a:r>
              </a:p>
            </p:txBody>
          </p:sp>
          <p:cxnSp>
            <p:nvCxnSpPr>
              <p:cNvPr id="33" name="Gerader Verbinder 32"/>
              <p:cNvCxnSpPr/>
              <p:nvPr/>
            </p:nvCxnSpPr>
            <p:spPr bwMode="auto">
              <a:xfrm>
                <a:off x="1629268" y="4995938"/>
                <a:ext cx="2610072"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r Verbinder 33"/>
              <p:cNvCxnSpPr/>
              <p:nvPr/>
            </p:nvCxnSpPr>
            <p:spPr bwMode="auto">
              <a:xfrm>
                <a:off x="4383284" y="4994887"/>
                <a:ext cx="1835446"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krümmter Verbinder 34"/>
              <p:cNvCxnSpPr/>
              <p:nvPr/>
            </p:nvCxnSpPr>
            <p:spPr bwMode="auto">
              <a:xfrm rot="4500000">
                <a:off x="4227288" y="4984403"/>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krümmter Verbinder 35"/>
              <p:cNvCxnSpPr/>
              <p:nvPr/>
            </p:nvCxnSpPr>
            <p:spPr bwMode="auto">
              <a:xfrm rot="4500000">
                <a:off x="4292826" y="4982232"/>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krümmter Verbinder 36"/>
              <p:cNvCxnSpPr/>
              <p:nvPr/>
            </p:nvCxnSpPr>
            <p:spPr bwMode="auto">
              <a:xfrm rot="4500000">
                <a:off x="6207422" y="4978069"/>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krümmter Verbinder 37"/>
              <p:cNvCxnSpPr/>
              <p:nvPr/>
            </p:nvCxnSpPr>
            <p:spPr bwMode="auto">
              <a:xfrm rot="4500000">
                <a:off x="6272960" y="4975898"/>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r Verbinder 38"/>
              <p:cNvCxnSpPr/>
              <p:nvPr/>
            </p:nvCxnSpPr>
            <p:spPr bwMode="auto">
              <a:xfrm>
                <a:off x="6358430" y="4998340"/>
                <a:ext cx="26059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krümmter Verbinder 39"/>
              <p:cNvCxnSpPr/>
              <p:nvPr/>
            </p:nvCxnSpPr>
            <p:spPr bwMode="auto">
              <a:xfrm rot="4500000">
                <a:off x="6207422" y="3595829"/>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krümmter Verbinder 40"/>
              <p:cNvCxnSpPr/>
              <p:nvPr/>
            </p:nvCxnSpPr>
            <p:spPr bwMode="auto">
              <a:xfrm rot="4500000">
                <a:off x="6272960" y="3593658"/>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r Verbinder 41"/>
              <p:cNvCxnSpPr/>
              <p:nvPr/>
            </p:nvCxnSpPr>
            <p:spPr bwMode="auto">
              <a:xfrm>
                <a:off x="6358430" y="3616100"/>
                <a:ext cx="26059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3" name="Gruppieren 42"/>
              <p:cNvGrpSpPr/>
              <p:nvPr/>
            </p:nvGrpSpPr>
            <p:grpSpPr>
              <a:xfrm>
                <a:off x="3988130" y="3616818"/>
                <a:ext cx="211884" cy="1369366"/>
                <a:chOff x="6301840" y="2642791"/>
                <a:chExt cx="211884" cy="1369366"/>
              </a:xfrm>
            </p:grpSpPr>
            <p:sp>
              <p:nvSpPr>
                <p:cNvPr id="44" name="Rechteck 43"/>
                <p:cNvSpPr/>
                <p:nvPr/>
              </p:nvSpPr>
              <p:spPr bwMode="auto">
                <a:xfrm>
                  <a:off x="6324040" y="2642791"/>
                  <a:ext cx="189684"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45" name="Gerader Verbinder 44"/>
                <p:cNvCxnSpPr/>
                <p:nvPr/>
              </p:nvCxnSpPr>
              <p:spPr bwMode="auto">
                <a:xfrm flipH="1">
                  <a:off x="6301840" y="2648275"/>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r Verbinder 45"/>
                <p:cNvCxnSpPr/>
                <p:nvPr/>
              </p:nvCxnSpPr>
              <p:spPr bwMode="auto">
                <a:xfrm flipH="1">
                  <a:off x="6311825" y="4012156"/>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r Verbinder 46"/>
                <p:cNvCxnSpPr/>
                <p:nvPr/>
              </p:nvCxnSpPr>
              <p:spPr bwMode="auto">
                <a:xfrm flipV="1">
                  <a:off x="6321621" y="2642791"/>
                  <a:ext cx="0" cy="1368152"/>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8" name="Gruppieren 47"/>
              <p:cNvGrpSpPr/>
              <p:nvPr/>
            </p:nvGrpSpPr>
            <p:grpSpPr>
              <a:xfrm>
                <a:off x="6021481" y="3616796"/>
                <a:ext cx="211884" cy="1369366"/>
                <a:chOff x="6301840" y="2642791"/>
                <a:chExt cx="211884" cy="1369366"/>
              </a:xfrm>
            </p:grpSpPr>
            <p:sp>
              <p:nvSpPr>
                <p:cNvPr id="49" name="Rechteck 48"/>
                <p:cNvSpPr/>
                <p:nvPr/>
              </p:nvSpPr>
              <p:spPr bwMode="auto">
                <a:xfrm>
                  <a:off x="6324040" y="2642791"/>
                  <a:ext cx="189684"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50" name="Gerader Verbinder 49"/>
                <p:cNvCxnSpPr/>
                <p:nvPr/>
              </p:nvCxnSpPr>
              <p:spPr bwMode="auto">
                <a:xfrm flipH="1">
                  <a:off x="6301840" y="2648275"/>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r Verbinder 50"/>
                <p:cNvCxnSpPr/>
                <p:nvPr/>
              </p:nvCxnSpPr>
              <p:spPr bwMode="auto">
                <a:xfrm flipH="1">
                  <a:off x="6311825" y="4012156"/>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r Verbinder 51"/>
                <p:cNvCxnSpPr/>
                <p:nvPr/>
              </p:nvCxnSpPr>
              <p:spPr bwMode="auto">
                <a:xfrm flipV="1">
                  <a:off x="6321621" y="2642791"/>
                  <a:ext cx="0" cy="1368152"/>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3" name="Textfeld 52"/>
              <p:cNvSpPr txBox="1"/>
              <p:nvPr/>
            </p:nvSpPr>
            <p:spPr>
              <a:xfrm>
                <a:off x="3997590" y="4092984"/>
                <a:ext cx="323803" cy="360208"/>
              </a:xfrm>
              <a:prstGeom prst="rect">
                <a:avLst/>
              </a:prstGeom>
              <a:noFill/>
              <a:ln>
                <a:noFill/>
              </a:ln>
            </p:spPr>
            <p:txBody>
              <a:bodyPr wrap="none" rtlCol="0">
                <a:spAutoFit/>
              </a:bodyPr>
              <a:lstStyle/>
              <a:p>
                <a:r>
                  <a:rPr lang="en-US">
                    <a:solidFill>
                      <a:schemeClr val="tx1"/>
                    </a:solidFill>
                  </a:rPr>
                  <a:t>…</a:t>
                </a:r>
              </a:p>
            </p:txBody>
          </p:sp>
          <p:sp>
            <p:nvSpPr>
              <p:cNvPr id="54" name="Textfeld 53"/>
              <p:cNvSpPr txBox="1"/>
              <p:nvPr/>
            </p:nvSpPr>
            <p:spPr>
              <a:xfrm>
                <a:off x="6025270" y="4137260"/>
                <a:ext cx="323803" cy="360208"/>
              </a:xfrm>
              <a:prstGeom prst="rect">
                <a:avLst/>
              </a:prstGeom>
              <a:noFill/>
              <a:ln>
                <a:noFill/>
              </a:ln>
            </p:spPr>
            <p:txBody>
              <a:bodyPr wrap="none" rtlCol="0">
                <a:spAutoFit/>
              </a:bodyPr>
              <a:lstStyle/>
              <a:p>
                <a:r>
                  <a:rPr lang="en-US">
                    <a:solidFill>
                      <a:schemeClr val="tx1"/>
                    </a:solidFill>
                  </a:rPr>
                  <a:t>…</a:t>
                </a:r>
              </a:p>
            </p:txBody>
          </p:sp>
          <p:cxnSp>
            <p:nvCxnSpPr>
              <p:cNvPr id="55" name="Gerader Verbinder 54"/>
              <p:cNvCxnSpPr/>
              <p:nvPr/>
            </p:nvCxnSpPr>
            <p:spPr bwMode="auto">
              <a:xfrm flipV="1">
                <a:off x="6616143"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r Verbinder 55"/>
              <p:cNvCxnSpPr/>
              <p:nvPr/>
            </p:nvCxnSpPr>
            <p:spPr bwMode="auto">
              <a:xfrm flipV="1">
                <a:off x="1869672"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r Verbinder 56"/>
              <p:cNvCxnSpPr/>
              <p:nvPr/>
            </p:nvCxnSpPr>
            <p:spPr bwMode="auto">
              <a:xfrm>
                <a:off x="2173097" y="4980468"/>
                <a:ext cx="0" cy="559886"/>
              </a:xfrm>
              <a:prstGeom prst="line">
                <a:avLst/>
              </a:pr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r Verbinder 58"/>
              <p:cNvCxnSpPr/>
              <p:nvPr/>
            </p:nvCxnSpPr>
            <p:spPr bwMode="auto">
              <a:xfrm>
                <a:off x="3141359" y="3055163"/>
                <a:ext cx="0" cy="559886"/>
              </a:xfrm>
              <a:prstGeom prst="line">
                <a:avLst/>
              </a:pr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echteck 91"/>
              <p:cNvSpPr/>
              <p:nvPr/>
            </p:nvSpPr>
            <p:spPr bwMode="auto">
              <a:xfrm>
                <a:off x="2208603" y="3615997"/>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93" name="Rechteck 92"/>
              <p:cNvSpPr/>
              <p:nvPr/>
            </p:nvSpPr>
            <p:spPr bwMode="auto">
              <a:xfrm>
                <a:off x="2361186" y="3622786"/>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94" name="Rechteck 93"/>
              <p:cNvSpPr/>
              <p:nvPr/>
            </p:nvSpPr>
            <p:spPr bwMode="auto">
              <a:xfrm>
                <a:off x="2513338" y="3624193"/>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95" name="Rechteck 94"/>
              <p:cNvSpPr/>
              <p:nvPr/>
            </p:nvSpPr>
            <p:spPr bwMode="auto">
              <a:xfrm>
                <a:off x="2672053" y="3615132"/>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grpSp>
        <p:sp>
          <p:nvSpPr>
            <p:cNvPr id="68" name="Geschweifte Klammer links 67">
              <a:extLst>
                <a:ext uri="{FF2B5EF4-FFF2-40B4-BE49-F238E27FC236}">
                  <a16:creationId xmlns:a16="http://schemas.microsoft.com/office/drawing/2014/main" id="{B283112F-C79C-4CFB-833A-0738F3B2346D}"/>
                </a:ext>
              </a:extLst>
            </p:cNvPr>
            <p:cNvSpPr/>
            <p:nvPr/>
          </p:nvSpPr>
          <p:spPr bwMode="auto">
            <a:xfrm rot="5400000">
              <a:off x="2019156" y="2539071"/>
              <a:ext cx="279918" cy="442161"/>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solidFill>
                  <a:schemeClr val="tx1"/>
                </a:solidFill>
              </a:endParaRPr>
            </a:p>
          </p:txBody>
        </p:sp>
        <p:sp>
          <p:nvSpPr>
            <p:cNvPr id="69" name="Textfeld 68">
              <a:extLst>
                <a:ext uri="{FF2B5EF4-FFF2-40B4-BE49-F238E27FC236}">
                  <a16:creationId xmlns:a16="http://schemas.microsoft.com/office/drawing/2014/main" id="{8C2CA8AE-DED3-4AC6-B989-378D04CC36F4}"/>
                </a:ext>
              </a:extLst>
            </p:cNvPr>
            <p:cNvSpPr txBox="1"/>
            <p:nvPr/>
          </p:nvSpPr>
          <p:spPr>
            <a:xfrm>
              <a:off x="1762789" y="2244233"/>
              <a:ext cx="798837" cy="399114"/>
            </a:xfrm>
            <a:prstGeom prst="rect">
              <a:avLst/>
            </a:prstGeom>
            <a:noFill/>
            <a:ln>
              <a:noFill/>
            </a:ln>
          </p:spPr>
          <p:txBody>
            <a:bodyPr wrap="none" rtlCol="0">
              <a:spAutoFit/>
            </a:bodyPr>
            <a:lstStyle/>
            <a:p>
              <a:r>
                <a:rPr lang="en-US" sz="1800">
                  <a:solidFill>
                    <a:schemeClr val="tx1"/>
                  </a:solidFill>
                </a:rPr>
                <a:t>Beacon</a:t>
              </a:r>
            </a:p>
          </p:txBody>
        </p:sp>
        <p:cxnSp>
          <p:nvCxnSpPr>
            <p:cNvPr id="60" name="Gerader Verbinder 59">
              <a:extLst>
                <a:ext uri="{FF2B5EF4-FFF2-40B4-BE49-F238E27FC236}">
                  <a16:creationId xmlns:a16="http://schemas.microsoft.com/office/drawing/2014/main" id="{39CFB4EF-7103-4597-8EB5-3E6935718C20}"/>
                </a:ext>
              </a:extLst>
            </p:cNvPr>
            <p:cNvCxnSpPr/>
            <p:nvPr/>
          </p:nvCxnSpPr>
          <p:spPr bwMode="auto">
            <a:xfrm>
              <a:off x="5580112" y="3212976"/>
              <a:ext cx="0" cy="2664296"/>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72" name="Textfeld 71">
              <a:extLst>
                <a:ext uri="{FF2B5EF4-FFF2-40B4-BE49-F238E27FC236}">
                  <a16:creationId xmlns:a16="http://schemas.microsoft.com/office/drawing/2014/main" id="{B065BDCB-02FD-4AA2-BA00-0F0E00C9D5F4}"/>
                </a:ext>
              </a:extLst>
            </p:cNvPr>
            <p:cNvSpPr txBox="1"/>
            <p:nvPr/>
          </p:nvSpPr>
          <p:spPr>
            <a:xfrm>
              <a:off x="4635959" y="5899565"/>
              <a:ext cx="1772507" cy="332595"/>
            </a:xfrm>
            <a:prstGeom prst="rect">
              <a:avLst/>
            </a:prstGeom>
            <a:noFill/>
            <a:ln>
              <a:noFill/>
            </a:ln>
          </p:spPr>
          <p:txBody>
            <a:bodyPr wrap="none" rtlCol="0">
              <a:spAutoFit/>
            </a:bodyPr>
            <a:lstStyle/>
            <a:p>
              <a:r>
                <a:rPr lang="en-US" sz="1400">
                  <a:solidFill>
                    <a:schemeClr val="tx1"/>
                  </a:solidFill>
                </a:rPr>
                <a:t>Optional TDD boundary</a:t>
              </a:r>
              <a:endParaRPr lang="en-US">
                <a:solidFill>
                  <a:schemeClr val="tx1"/>
                </a:solidFill>
              </a:endParaRPr>
            </a:p>
          </p:txBody>
        </p:sp>
      </p:grpSp>
      <p:sp>
        <p:nvSpPr>
          <p:cNvPr id="73" name="Textfeld 72">
            <a:extLst>
              <a:ext uri="{FF2B5EF4-FFF2-40B4-BE49-F238E27FC236}">
                <a16:creationId xmlns:a16="http://schemas.microsoft.com/office/drawing/2014/main" id="{7B0F6F0D-D61C-4061-A50F-E91E460D5E9A}"/>
              </a:ext>
            </a:extLst>
          </p:cNvPr>
          <p:cNvSpPr txBox="1"/>
          <p:nvPr/>
        </p:nvSpPr>
        <p:spPr>
          <a:xfrm>
            <a:off x="3151080" y="2700001"/>
            <a:ext cx="1326004" cy="369332"/>
          </a:xfrm>
          <a:prstGeom prst="rect">
            <a:avLst/>
          </a:prstGeom>
          <a:noFill/>
          <a:ln>
            <a:noFill/>
          </a:ln>
        </p:spPr>
        <p:txBody>
          <a:bodyPr wrap="none" rtlCol="0">
            <a:spAutoFit/>
          </a:bodyPr>
          <a:lstStyle/>
          <a:p>
            <a:r>
              <a:rPr lang="en-US" sz="1800">
                <a:solidFill>
                  <a:schemeClr val="tx1"/>
                </a:solidFill>
              </a:rPr>
              <a:t>Channel est.</a:t>
            </a:r>
          </a:p>
        </p:txBody>
      </p:sp>
      <p:sp>
        <p:nvSpPr>
          <p:cNvPr id="74" name="Textfeld 73">
            <a:extLst>
              <a:ext uri="{FF2B5EF4-FFF2-40B4-BE49-F238E27FC236}">
                <a16:creationId xmlns:a16="http://schemas.microsoft.com/office/drawing/2014/main" id="{C973B396-DD5F-462D-B579-E30850C48986}"/>
              </a:ext>
            </a:extLst>
          </p:cNvPr>
          <p:cNvSpPr txBox="1"/>
          <p:nvPr/>
        </p:nvSpPr>
        <p:spPr>
          <a:xfrm>
            <a:off x="1522051" y="6113415"/>
            <a:ext cx="1326004" cy="369332"/>
          </a:xfrm>
          <a:prstGeom prst="rect">
            <a:avLst/>
          </a:prstGeom>
          <a:noFill/>
          <a:ln>
            <a:noFill/>
          </a:ln>
        </p:spPr>
        <p:txBody>
          <a:bodyPr wrap="none" rtlCol="0">
            <a:spAutoFit/>
          </a:bodyPr>
          <a:lstStyle/>
          <a:p>
            <a:r>
              <a:rPr lang="en-US" sz="1800">
                <a:solidFill>
                  <a:schemeClr val="tx1"/>
                </a:solidFill>
              </a:rPr>
              <a:t>Channel est.</a:t>
            </a:r>
          </a:p>
        </p:txBody>
      </p:sp>
    </p:spTree>
    <p:extLst>
      <p:ext uri="{BB962C8B-B14F-4D97-AF65-F5344CB8AC3E}">
        <p14:creationId xmlns:p14="http://schemas.microsoft.com/office/powerpoint/2010/main" val="3464644087"/>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520</Words>
  <Application>Microsoft Office PowerPoint</Application>
  <PresentationFormat>Bildschirmpräsentation (4:3)</PresentationFormat>
  <Paragraphs>122</Paragraphs>
  <Slides>10</Slides>
  <Notes>2</Notes>
  <HiddenSlides>0</HiddenSlides>
  <MMClips>0</MMClips>
  <ScaleCrop>false</ScaleCrop>
  <HeadingPairs>
    <vt:vector size="8" baseType="variant">
      <vt:variant>
        <vt:lpstr>Verwendete Schriftarten</vt:lpstr>
      </vt:variant>
      <vt:variant>
        <vt:i4>10</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22" baseType="lpstr">
      <vt:lpstr>Arial Unicode MS</vt:lpstr>
      <vt:lpstr>굴림</vt:lpstr>
      <vt:lpstr>맑은 고딕</vt:lpstr>
      <vt:lpstr>MS Gothic</vt:lpstr>
      <vt:lpstr>ＭＳ Ｐゴシック</vt:lpstr>
      <vt:lpstr>宋体</vt:lpstr>
      <vt:lpstr>Arial</vt:lpstr>
      <vt:lpstr>Frutiger LT Com 55 Roman</vt:lpstr>
      <vt:lpstr>Times New Roman</vt:lpstr>
      <vt:lpstr>Wingdings</vt:lpstr>
      <vt:lpstr>Office</vt:lpstr>
      <vt:lpstr>Document</vt:lpstr>
      <vt:lpstr>PowerPoint-Präsentation</vt:lpstr>
      <vt:lpstr>IEEE P802.15.13  MAC considerations of Fraunhofer HHI</vt:lpstr>
      <vt:lpstr>Introduction</vt:lpstr>
      <vt:lpstr>Introduction</vt:lpstr>
      <vt:lpstr>Distributed MIMO approach</vt:lpstr>
      <vt:lpstr>Superframe structure</vt:lpstr>
      <vt:lpstr>Polling vs. 802.15.4-like MAC</vt:lpstr>
      <vt:lpstr>MAC frame formats and types</vt:lpstr>
      <vt:lpstr>Example superframe showing regular control frame exchange</vt:lpstr>
      <vt:lpstr>Summary</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Jungnickel, Volker</dc:creator>
  <cp:lastModifiedBy>Jungnickel, Volker</cp:lastModifiedBy>
  <cp:revision>216</cp:revision>
  <cp:lastPrinted>1601-01-01T00:00:00Z</cp:lastPrinted>
  <dcterms:created xsi:type="dcterms:W3CDTF">2018-04-17T14:15:50Z</dcterms:created>
  <dcterms:modified xsi:type="dcterms:W3CDTF">2018-05-07T18:42:42Z</dcterms:modified>
</cp:coreProperties>
</file>