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11" r:id="rId3"/>
    <p:sldId id="312" r:id="rId4"/>
    <p:sldId id="313" r:id="rId5"/>
    <p:sldId id="314" r:id="rId6"/>
    <p:sldId id="323" r:id="rId7"/>
    <p:sldId id="264"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4"/>
            <p14:sldId id="342"/>
            <p14:sldId id="343"/>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2439" autoAdjust="0"/>
    <p:restoredTop sz="99307" autoAdjust="0"/>
  </p:normalViewPr>
  <p:slideViewPr>
    <p:cSldViewPr>
      <p:cViewPr>
        <p:scale>
          <a:sx n="103" d="100"/>
          <a:sy n="103" d="100"/>
        </p:scale>
        <p:origin x="-2584" y="-7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a:t>
            </a:r>
            <a:r>
              <a:rPr lang="en-US" b="1" dirty="0" smtClean="0"/>
              <a:t>0201-02-</a:t>
            </a:r>
            <a:r>
              <a:rPr lang="en-US" b="1" dirty="0" smtClean="0"/>
              <a:t>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7</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3970318"/>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smtClean="0"/>
              <a:t>Expose </a:t>
            </a:r>
            <a:r>
              <a:rPr lang="en-US" sz="2400" b="1" dirty="0" smtClean="0"/>
              <a:t>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altLang="ko-KR" sz="2400" b="1" dirty="0"/>
              <a:t>Electronic Shelf Label </a:t>
            </a:r>
            <a:r>
              <a:rPr lang="en-US" altLang="ko-KR" sz="2400" b="1" dirty="0" smtClean="0"/>
              <a:t>DSME</a:t>
            </a:r>
            <a:r>
              <a:rPr lang="en-US" altLang="ko-KR" sz="2400" b="1" dirty="0"/>
              <a:t>-enabled PAN </a:t>
            </a:r>
            <a:r>
              <a:rPr lang="en-US" sz="2400" b="1" dirty="0" smtClean="0"/>
              <a:t>(15-18-0255-01)</a:t>
            </a:r>
            <a:endParaRPr lang="en-US" sz="2400" b="1" dirty="0" smtClean="0"/>
          </a:p>
          <a:p>
            <a:pPr marL="342900" indent="-342900">
              <a:buClr>
                <a:srgbClr val="FF0000"/>
              </a:buClr>
              <a:buFont typeface="Wingdings" charset="2"/>
              <a:buChar char="q"/>
            </a:pPr>
            <a:r>
              <a:rPr lang="en-US" sz="2800" b="1" dirty="0" smtClean="0"/>
              <a:t>Proposals</a:t>
            </a:r>
            <a:r>
              <a:rPr lang="en-US" sz="2800" b="1" dirty="0" smtClean="0"/>
              <a:t>:</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294638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a:t>
            </a:r>
            <a:r>
              <a:rPr lang="en-US" sz="1800" b="1" dirty="0" smtClean="0"/>
              <a:t>Kinney/T Kivinen</a:t>
            </a:r>
            <a:endParaRPr lang="en-US" sz="1800" b="1" dirty="0" smtClean="0"/>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r>
              <a:rPr lang="en-US" sz="1800" b="1" dirty="0" smtClean="0"/>
              <a:t>R Turner</a:t>
            </a:r>
            <a:endParaRPr lang="en-US" sz="1800" b="1" dirty="0" smtClean="0"/>
          </a:p>
          <a:p>
            <a:pPr marL="285750" indent="-285750">
              <a:buFont typeface="Arial"/>
              <a:buChar char="•"/>
            </a:pPr>
            <a:r>
              <a:rPr lang="en-US" sz="1800" b="1" dirty="0" err="1" smtClean="0"/>
              <a:t>PassThru</a:t>
            </a:r>
            <a:r>
              <a:rPr lang="en-US" sz="1800" b="1" dirty="0"/>
              <a:t>		</a:t>
            </a:r>
            <a:endParaRPr lang="en-US" sz="1800" b="1" dirty="0" smtClean="0"/>
          </a:p>
          <a:p>
            <a:pPr marL="285750" indent="-285750">
              <a:buFont typeface="Arial"/>
              <a:buChar char="•"/>
            </a:pPr>
            <a:r>
              <a:rPr lang="en-US" sz="1800" b="1" dirty="0" smtClean="0"/>
              <a:t>6LoWPAN</a:t>
            </a:r>
            <a:r>
              <a:rPr lang="en-US" sz="1800" b="1" dirty="0" smtClean="0"/>
              <a:t>		</a:t>
            </a:r>
          </a:p>
          <a:p>
            <a:pPr marL="285750" indent="-285750">
              <a:buFont typeface="Arial"/>
              <a:buChar char="•"/>
            </a:pPr>
            <a:r>
              <a:rPr lang="en-US" sz="1800" b="1" dirty="0" smtClean="0"/>
              <a:t>KMP			</a:t>
            </a:r>
          </a:p>
          <a:p>
            <a:pPr marL="285750" indent="-285750">
              <a:buFont typeface="Arial"/>
              <a:buChar char="•"/>
            </a:pPr>
            <a:r>
              <a:rPr lang="en-US" sz="1800" b="1" dirty="0" smtClean="0"/>
              <a:t>802.1X		</a:t>
            </a:r>
            <a:r>
              <a:rPr lang="en-US" sz="1800" b="1" dirty="0" smtClean="0"/>
              <a:t>Kinney</a:t>
            </a:r>
            <a:r>
              <a:rPr lang="en-US" sz="1800" b="1" dirty="0" smtClean="0"/>
              <a:t>		</a:t>
            </a:r>
          </a:p>
          <a:p>
            <a:pPr marL="285750" indent="-285750">
              <a:buFont typeface="Arial"/>
              <a:buChar char="•"/>
            </a:pPr>
            <a:r>
              <a:rPr lang="en-US" sz="1800" b="1" dirty="0" smtClean="0"/>
              <a:t>L2R			</a:t>
            </a:r>
            <a:r>
              <a:rPr lang="en-US" sz="1800" b="1" dirty="0"/>
              <a:t>C </a:t>
            </a:r>
            <a:r>
              <a:rPr lang="en-US" sz="1800" b="1" dirty="0" smtClean="0"/>
              <a:t>Perkins</a:t>
            </a:r>
            <a:r>
              <a:rPr lang="en-US" sz="1800" b="1" dirty="0" smtClean="0"/>
              <a:t>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smtClean="0"/>
          </a:p>
        </p:txBody>
      </p:sp>
      <p:sp>
        <p:nvSpPr>
          <p:cNvPr id="3" name="Rectangle 2"/>
          <p:cNvSpPr/>
          <p:nvPr/>
        </p:nvSpPr>
        <p:spPr>
          <a:xfrm>
            <a:off x="152400" y="990600"/>
            <a:ext cx="8763000" cy="5509199"/>
          </a:xfrm>
          <a:prstGeom prst="rect">
            <a:avLst/>
          </a:prstGeom>
        </p:spPr>
        <p:txBody>
          <a:bodyPr wrap="square">
            <a:spAutoFit/>
          </a:bodyPr>
          <a:lstStyle/>
          <a:p>
            <a:pPr marL="342900" indent="-342900">
              <a:buClr>
                <a:srgbClr val="FF0000"/>
              </a:buClr>
              <a:buFont typeface="Wingdings" charset="2"/>
              <a:buChar char="q"/>
            </a:pPr>
            <a:r>
              <a:rPr lang="en-US" sz="2200" b="1" dirty="0" smtClean="0"/>
              <a:t>Discussion </a:t>
            </a:r>
            <a:r>
              <a:rPr lang="en-US" sz="2200" b="1" dirty="0"/>
              <a:t>on Primitives </a:t>
            </a:r>
          </a:p>
          <a:p>
            <a:pPr marL="800100" lvl="1" indent="-342900">
              <a:buClr>
                <a:srgbClr val="FF0000"/>
              </a:buClr>
              <a:buFont typeface="Wingdings" charset="2"/>
              <a:buChar char="q"/>
            </a:pPr>
            <a:r>
              <a:rPr lang="en-US" sz="2200" b="1" dirty="0" smtClean="0"/>
              <a:t>Extensive </a:t>
            </a:r>
            <a:r>
              <a:rPr lang="en-US" sz="2200" b="1" dirty="0"/>
              <a:t>discussion on use of </a:t>
            </a:r>
            <a:r>
              <a:rPr lang="en-US" sz="2200" b="1" dirty="0" smtClean="0"/>
              <a:t>profiles and sub-profiles to </a:t>
            </a:r>
            <a:r>
              <a:rPr lang="en-US" sz="2200" b="1" dirty="0"/>
              <a:t>simplify the upper layer interface</a:t>
            </a:r>
          </a:p>
          <a:p>
            <a:pPr marL="1257300" lvl="2" indent="-342900">
              <a:buClr>
                <a:srgbClr val="FF0000"/>
              </a:buClr>
              <a:buFont typeface="Wingdings" charset="2"/>
              <a:buChar char="q"/>
            </a:pPr>
            <a:r>
              <a:rPr lang="en-US" sz="2200" b="1" spc="-1" dirty="0" smtClean="0">
                <a:solidFill>
                  <a:srgbClr val="000000"/>
                </a:solidFill>
                <a:uFill>
                  <a:solidFill>
                    <a:srgbClr val="FFFFFF"/>
                  </a:solidFill>
                </a:uFill>
                <a:latin typeface="Times New Roman"/>
              </a:rPr>
              <a:t>Presentation of ULI examples of </a:t>
            </a:r>
            <a:r>
              <a:rPr lang="en-US" sz="2200" b="1" spc="-1" dirty="0">
                <a:solidFill>
                  <a:srgbClr val="000000"/>
                </a:solidFill>
                <a:uFill>
                  <a:solidFill>
                    <a:srgbClr val="FFFFFF"/>
                  </a:solidFill>
                </a:uFill>
                <a:latin typeface="Times New Roman"/>
              </a:rPr>
              <a:t>profiles and sub-</a:t>
            </a:r>
            <a:r>
              <a:rPr lang="en-US" sz="2200" b="1" spc="-1" dirty="0" smtClean="0">
                <a:solidFill>
                  <a:srgbClr val="000000"/>
                </a:solidFill>
                <a:uFill>
                  <a:solidFill>
                    <a:srgbClr val="FFFFFF"/>
                  </a:solidFill>
                </a:uFill>
                <a:latin typeface="Times New Roman"/>
              </a:rPr>
              <a:t>profiles being used to </a:t>
            </a:r>
            <a:r>
              <a:rPr lang="en-US" sz="2200" b="1" spc="-1" dirty="0">
                <a:solidFill>
                  <a:srgbClr val="000000"/>
                </a:solidFill>
                <a:uFill>
                  <a:solidFill>
                    <a:srgbClr val="FFFFFF"/>
                  </a:solidFill>
                </a:uFill>
                <a:latin typeface="Times New Roman"/>
              </a:rPr>
              <a:t>send packet </a:t>
            </a:r>
            <a:r>
              <a:rPr lang="en-US" sz="2200" b="1" spc="-1" dirty="0" smtClean="0">
                <a:solidFill>
                  <a:srgbClr val="000000"/>
                </a:solidFill>
                <a:uFill>
                  <a:solidFill>
                    <a:srgbClr val="FFFFFF"/>
                  </a:solidFill>
                </a:uFill>
                <a:latin typeface="Times New Roman"/>
              </a:rPr>
              <a:t>out </a:t>
            </a:r>
          </a:p>
          <a:p>
            <a:pPr marL="800100" lvl="1" indent="-342900">
              <a:buClr>
                <a:srgbClr val="FF0000"/>
              </a:buClr>
              <a:buFont typeface="Wingdings" charset="2"/>
              <a:buChar char="q"/>
            </a:pPr>
            <a:r>
              <a:rPr lang="en-US" sz="2200" b="1" dirty="0"/>
              <a:t>Completed PDE </a:t>
            </a:r>
            <a:r>
              <a:rPr lang="en-US" sz="2200" b="1" dirty="0" smtClean="0"/>
              <a:t>primitives</a:t>
            </a:r>
            <a:endParaRPr lang="en-US" sz="2200" b="1" spc="-1" dirty="0" smtClean="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smtClean="0"/>
              <a:t>Updated </a:t>
            </a:r>
          </a:p>
          <a:p>
            <a:pPr marL="800100" lvl="1" indent="-342900">
              <a:buClr>
                <a:srgbClr val="FF0000"/>
              </a:buClr>
              <a:buFont typeface="Wingdings" charset="2"/>
              <a:buChar char="q"/>
            </a:pPr>
            <a:r>
              <a:rPr lang="en-US" sz="2200" b="1" dirty="0" smtClean="0"/>
              <a:t>802.15.12 Functional Decomposition Figure </a:t>
            </a:r>
          </a:p>
          <a:p>
            <a:pPr marL="800100" lvl="1" indent="-342900">
              <a:buClr>
                <a:srgbClr val="FF0000"/>
              </a:buClr>
              <a:buFont typeface="Wingdings" charset="2"/>
              <a:buChar char="q"/>
            </a:pPr>
            <a:r>
              <a:rPr lang="en-US" sz="2200" b="1" dirty="0" smtClean="0"/>
              <a:t>802.15.12 Conceptual Overview and </a:t>
            </a:r>
          </a:p>
          <a:p>
            <a:pPr marL="800100" lvl="1" indent="-342900">
              <a:buClr>
                <a:srgbClr val="FF0000"/>
              </a:buClr>
              <a:buFont typeface="Wingdings" charset="2"/>
              <a:buChar char="q"/>
            </a:pPr>
            <a:r>
              <a:rPr lang="en-US" sz="2200" b="1" dirty="0" smtClean="0"/>
              <a:t>802.15.12 Mandatory Elements Operation</a:t>
            </a:r>
          </a:p>
          <a:p>
            <a:pPr marL="342900" indent="-342900">
              <a:buClr>
                <a:srgbClr val="FF0000"/>
              </a:buClr>
              <a:buFont typeface="Wingdings" charset="2"/>
              <a:buChar char="q"/>
            </a:pPr>
            <a:r>
              <a:rPr lang="en-US" sz="2200" b="1" dirty="0" smtClean="0"/>
              <a:t>Discussion on high level overview of Yang modeling for MPM and Network Management</a:t>
            </a:r>
          </a:p>
          <a:p>
            <a:pPr marL="342900" indent="-342900">
              <a:buClr>
                <a:srgbClr val="FF0000"/>
              </a:buClr>
              <a:buFont typeface="Wingdings" charset="2"/>
              <a:buChar char="q"/>
            </a:pPr>
            <a:r>
              <a:rPr lang="en-US" sz="2200" b="1" dirty="0" smtClean="0"/>
              <a:t>Discussion </a:t>
            </a:r>
            <a:r>
              <a:rPr lang="en-US" sz="2200" b="1" dirty="0"/>
              <a:t>on </a:t>
            </a:r>
            <a:r>
              <a:rPr lang="en-US" sz="2200" b="1" dirty="0" smtClean="0"/>
              <a:t>Management Protocol Module </a:t>
            </a:r>
            <a:r>
              <a:rPr lang="en-US" sz="2200" b="1" dirty="0"/>
              <a:t>functions</a:t>
            </a:r>
          </a:p>
          <a:p>
            <a:pPr marL="800100" lvl="1" indent="-342900">
              <a:buClr>
                <a:srgbClr val="FF0000"/>
              </a:buClr>
              <a:buFont typeface="Wingdings" charset="2"/>
              <a:buChar char="q"/>
            </a:pPr>
            <a:r>
              <a:rPr lang="en-US" sz="2200" b="1" dirty="0" smtClean="0"/>
              <a:t>Ability to identify the function of each Profile</a:t>
            </a:r>
          </a:p>
          <a:p>
            <a:pPr marL="800100" lvl="1" indent="-342900">
              <a:buClr>
                <a:srgbClr val="FF0000"/>
              </a:buClr>
              <a:buFont typeface="Wingdings" charset="2"/>
              <a:buChar char="q"/>
            </a:pPr>
            <a:r>
              <a:rPr lang="en-US" sz="2200" b="1" dirty="0" smtClean="0"/>
              <a:t>Dependence upon Yang model</a:t>
            </a:r>
          </a:p>
          <a:p>
            <a:pPr marL="342900" indent="-342900">
              <a:buClr>
                <a:srgbClr val="FF0000"/>
              </a:buClr>
              <a:buFont typeface="Wingdings" charset="2"/>
              <a:buChar char="q"/>
            </a:pPr>
            <a:r>
              <a:rPr lang="en-US" sz="2200" b="1" dirty="0" smtClean="0"/>
              <a:t>Discussion on 802.15.4 receiver configuration concept</a:t>
            </a:r>
            <a:endParaRPr lang="en-US" sz="2200" b="1" dirty="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5334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828800"/>
            <a:ext cx="8458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7 May, PM2: Recessed</a:t>
            </a:r>
          </a:p>
          <a:p>
            <a:pPr marL="342900" indent="-342900">
              <a:buClr>
                <a:srgbClr val="FF0000"/>
              </a:buClr>
              <a:buFont typeface="Wingdings" charset="2"/>
              <a:buChar char="q"/>
            </a:pPr>
            <a:r>
              <a:rPr lang="en-US" sz="2400" b="1" dirty="0"/>
              <a:t>Tuesday 8 May, AM2:Opening report, Agenda, Status, Functional decomposition review (15-17-0113-07), changes to</a:t>
            </a:r>
            <a:r>
              <a:rPr lang="en-US" sz="2400" dirty="0"/>
              <a:t> </a:t>
            </a:r>
            <a:r>
              <a:rPr lang="en-US" sz="2400" b="1" dirty="0"/>
              <a:t>Functional Decomposition Figure</a:t>
            </a:r>
          </a:p>
          <a:p>
            <a:pPr marL="342900" indent="-342900">
              <a:buClr>
                <a:srgbClr val="FF0000"/>
              </a:buClr>
              <a:buFont typeface="Wingdings" charset="2"/>
              <a:buChar char="q"/>
            </a:pPr>
            <a:r>
              <a:rPr lang="en-US" sz="2400" b="1" dirty="0"/>
              <a:t>Tuesday 8 May, PM2: Detailed discussion on Profile configuration and operation (15-17-0050-01), and “Hello World” exercise</a:t>
            </a:r>
          </a:p>
          <a:p>
            <a:pPr marL="342900" indent="-342900">
              <a:buClr>
                <a:srgbClr val="FF0000"/>
              </a:buClr>
              <a:buFont typeface="Wingdings" charset="2"/>
              <a:buChar char="q"/>
            </a:pPr>
            <a:r>
              <a:rPr lang="en-US" sz="2400" b="1" dirty="0" smtClean="0"/>
              <a:t>Wednesday 9 May, </a:t>
            </a:r>
            <a:r>
              <a:rPr lang="en-US" sz="2400" b="1" dirty="0" smtClean="0"/>
              <a:t>PM2: </a:t>
            </a:r>
            <a:r>
              <a:rPr lang="en-US" sz="2400" b="1" dirty="0"/>
              <a:t>Primitive Discussion </a:t>
            </a:r>
            <a:r>
              <a:rPr lang="en-US" sz="2400" b="1" dirty="0" smtClean="0"/>
              <a:t>and Protocol </a:t>
            </a:r>
            <a:r>
              <a:rPr lang="en-US" sz="2400" b="1" dirty="0"/>
              <a:t>Stack Discussion </a:t>
            </a:r>
            <a:r>
              <a:rPr lang="en-US" sz="2400" b="1" dirty="0" smtClean="0"/>
              <a:t>(</a:t>
            </a:r>
            <a:r>
              <a:rPr lang="en-US" sz="2400" b="1" dirty="0"/>
              <a:t>e.g. 15-17-</a:t>
            </a:r>
            <a:r>
              <a:rPr lang="en-US" sz="2400" b="1" dirty="0" smtClean="0"/>
              <a:t>0656</a:t>
            </a:r>
            <a:r>
              <a:rPr lang="en-US" sz="2400" b="1" dirty="0" smtClean="0"/>
              <a:t>-10)</a:t>
            </a:r>
            <a:endParaRPr lang="en-US" sz="2400" dirty="0"/>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AM1: </a:t>
            </a:r>
            <a:r>
              <a:rPr lang="en-US" sz="2400" b="1" dirty="0"/>
              <a:t> </a:t>
            </a:r>
            <a:r>
              <a:rPr lang="en-US" sz="2400" b="1" dirty="0" smtClean="0"/>
              <a:t>Presentation on ULI use case by Seong-Soon, discussion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AM2: Closing report, future </a:t>
            </a:r>
            <a:r>
              <a:rPr lang="en-US" sz="2400" b="1" dirty="0" smtClean="0"/>
              <a:t>activities</a:t>
            </a:r>
            <a:endParaRPr lang="en-US" sz="2400" b="1" dirty="0" smtClean="0"/>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371600"/>
            <a:ext cx="8839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200" b="1" dirty="0" smtClean="0"/>
              <a:t>Monday </a:t>
            </a:r>
            <a:r>
              <a:rPr lang="en-US" sz="2200" b="1" dirty="0" smtClean="0"/>
              <a:t>7 May, </a:t>
            </a:r>
            <a:r>
              <a:rPr lang="en-US" sz="2200" b="1" dirty="0" smtClean="0"/>
              <a:t>PM2: </a:t>
            </a:r>
            <a:r>
              <a:rPr lang="en-US" sz="2200" b="1" dirty="0" smtClean="0"/>
              <a:t>Recessed</a:t>
            </a:r>
          </a:p>
          <a:p>
            <a:pPr marL="342900" indent="-342900">
              <a:buClr>
                <a:srgbClr val="FF0000"/>
              </a:buClr>
              <a:buFont typeface="Wingdings" charset="2"/>
              <a:buChar char="q"/>
            </a:pPr>
            <a:r>
              <a:rPr lang="en-US" sz="2200" b="1" dirty="0" smtClean="0"/>
              <a:t>Tuesday 8 May, </a:t>
            </a:r>
            <a:r>
              <a:rPr lang="en-US" sz="2200" b="1" dirty="0"/>
              <a:t>AM2</a:t>
            </a:r>
            <a:r>
              <a:rPr lang="en-US" sz="2200" b="1" dirty="0" smtClean="0"/>
              <a:t>: Opening </a:t>
            </a:r>
            <a:r>
              <a:rPr lang="en-US" sz="2200" b="1" dirty="0"/>
              <a:t>report, Agenda, Status, Functional decomposition review (15-17-0113-07), changes to</a:t>
            </a:r>
            <a:r>
              <a:rPr lang="en-US" sz="2200" dirty="0"/>
              <a:t> </a:t>
            </a:r>
            <a:r>
              <a:rPr lang="en-US" sz="2200" b="1" dirty="0"/>
              <a:t>Functional Decomposition </a:t>
            </a:r>
            <a:r>
              <a:rPr lang="en-US" sz="2200" b="1" dirty="0" smtClean="0"/>
              <a:t>Figure</a:t>
            </a:r>
            <a:endParaRPr lang="en-US" sz="2200" b="1" dirty="0" smtClean="0"/>
          </a:p>
          <a:p>
            <a:pPr marL="342900" indent="-342900">
              <a:buClr>
                <a:srgbClr val="FF0000"/>
              </a:buClr>
              <a:buFont typeface="Wingdings" charset="2"/>
              <a:buChar char="q"/>
            </a:pPr>
            <a:r>
              <a:rPr lang="en-US" sz="2200" b="1" dirty="0"/>
              <a:t>Tuesday 8 May, PM2</a:t>
            </a:r>
            <a:r>
              <a:rPr lang="en-US" sz="2200" b="1" dirty="0" smtClean="0"/>
              <a:t>: Detailed </a:t>
            </a:r>
            <a:r>
              <a:rPr lang="en-US" sz="2200" b="1" dirty="0"/>
              <a:t>discussion on Profile configuration and </a:t>
            </a:r>
            <a:r>
              <a:rPr lang="en-US" sz="2200" b="1" dirty="0" smtClean="0"/>
              <a:t>operation (15-17-0050-01), </a:t>
            </a:r>
            <a:r>
              <a:rPr lang="en-US" sz="2200" b="1" dirty="0"/>
              <a:t>and “Hello World” exercise</a:t>
            </a:r>
          </a:p>
          <a:p>
            <a:pPr marL="342900" indent="-342900">
              <a:buClr>
                <a:srgbClr val="FF0000"/>
              </a:buClr>
              <a:buFont typeface="Wingdings" charset="2"/>
              <a:buChar char="q"/>
            </a:pPr>
            <a:r>
              <a:rPr lang="en-US" sz="2200" b="1" dirty="0" smtClean="0"/>
              <a:t>Wednesday 9 May, </a:t>
            </a:r>
            <a:r>
              <a:rPr lang="en-US" sz="2200" b="1" dirty="0" smtClean="0"/>
              <a:t>PM2: </a:t>
            </a:r>
            <a:r>
              <a:rPr lang="en-US" sz="2200" b="1" dirty="0"/>
              <a:t>Primitive Discussion </a:t>
            </a:r>
            <a:r>
              <a:rPr lang="en-US" sz="2200" b="1" dirty="0" smtClean="0"/>
              <a:t>and Protocol </a:t>
            </a:r>
            <a:r>
              <a:rPr lang="en-US" sz="2200" b="1" dirty="0"/>
              <a:t>Stack Discussion </a:t>
            </a:r>
            <a:r>
              <a:rPr lang="en-US" sz="2200" b="1" dirty="0" smtClean="0"/>
              <a:t>(</a:t>
            </a:r>
            <a:r>
              <a:rPr lang="en-US" sz="2200" b="1" dirty="0"/>
              <a:t>e.g. 15-17-</a:t>
            </a:r>
            <a:r>
              <a:rPr lang="en-US" sz="2200" b="1" dirty="0" smtClean="0"/>
              <a:t>0656</a:t>
            </a:r>
            <a:r>
              <a:rPr lang="en-US" sz="2200" b="1" dirty="0" smtClean="0"/>
              <a:t>-10)</a:t>
            </a:r>
            <a:endParaRPr lang="en-US" sz="2200" dirty="0"/>
          </a:p>
          <a:p>
            <a:pPr marL="342900" indent="-342900">
              <a:buClr>
                <a:srgbClr val="FF0000"/>
              </a:buClr>
              <a:buFont typeface="Wingdings" charset="2"/>
              <a:buChar char="q"/>
            </a:pPr>
            <a:r>
              <a:rPr lang="en-US" sz="2200" b="1" dirty="0"/>
              <a:t>Thursday 10 May, AM1:  Presentation on ULI use case by Seong-Soon, discussion on L2R, and RLS behaviors (e.g. 15-17-0539-00, 15-17-0534-00)</a:t>
            </a:r>
            <a:r>
              <a:rPr lang="en-US" sz="2200" dirty="0"/>
              <a:t> </a:t>
            </a:r>
          </a:p>
          <a:p>
            <a:pPr marL="342900" indent="-342900">
              <a:buClr>
                <a:srgbClr val="FF0000"/>
              </a:buClr>
              <a:buFont typeface="Wingdings" charset="2"/>
              <a:buChar char="q"/>
            </a:pPr>
            <a:r>
              <a:rPr lang="en-US" sz="2200" b="1" dirty="0" smtClean="0"/>
              <a:t>Thursday 10 May, </a:t>
            </a:r>
            <a:r>
              <a:rPr lang="en-US" sz="2200" b="1" dirty="0" smtClean="0"/>
              <a:t>AM2: Closing report, future </a:t>
            </a:r>
            <a:r>
              <a:rPr lang="en-US" sz="2200" b="1" dirty="0" smtClean="0"/>
              <a:t>activities</a:t>
            </a:r>
            <a:endParaRPr lang="en-US" sz="2200" b="1" i="1" dirty="0"/>
          </a:p>
          <a:p>
            <a:pPr>
              <a:buClr>
                <a:srgbClr val="FF0000"/>
              </a:buClr>
            </a:pPr>
            <a:endParaRPr lang="en-US" sz="2200" b="1" i="1" dirty="0" smtClean="0"/>
          </a:p>
          <a:p>
            <a:pPr>
              <a:buClr>
                <a:srgbClr val="FF0000"/>
              </a:buClr>
            </a:pPr>
            <a:r>
              <a:rPr lang="en-US" sz="2200" b="1" i="1" dirty="0" smtClean="0"/>
              <a:t>Upon </a:t>
            </a:r>
            <a:r>
              <a:rPr lang="en-US" sz="2200" b="1" i="1" dirty="0" smtClean="0"/>
              <a:t>neither discussion nor objection the motion to approve the agenda carries</a:t>
            </a:r>
            <a:r>
              <a:rPr lang="en-US" sz="22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a:t>
            </a:r>
            <a:r>
              <a:rPr lang="en-US" b="1" dirty="0" smtClean="0">
                <a:solidFill>
                  <a:srgbClr val="000000"/>
                </a:solidFill>
                <a:ea typeface="Lucida Grande"/>
                <a:cs typeface="Lucida Grande"/>
              </a:rPr>
              <a:t>Mar 2018</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600200"/>
            <a:ext cx="8382000" cy="4524315"/>
          </a:xfrm>
          <a:prstGeom prst="rect">
            <a:avLst/>
          </a:prstGeom>
          <a:noFill/>
        </p:spPr>
        <p:txBody>
          <a:bodyPr wrap="square" rtlCol="0">
            <a:spAutoFit/>
          </a:bodyPr>
          <a:lstStyle/>
          <a:p>
            <a:pPr marL="344488" lvl="1" indent="-342900">
              <a:buClr>
                <a:srgbClr val="FF0000"/>
              </a:buClr>
              <a:buFont typeface="Wingdings" charset="2"/>
              <a:buChar char="q"/>
            </a:pPr>
            <a:r>
              <a:rPr lang="en-US" sz="2400" b="1" dirty="0"/>
              <a:t>Reviewed functional decomposition review (15-17-0113-08)</a:t>
            </a:r>
            <a:r>
              <a:rPr lang="en-US" sz="2400" dirty="0"/>
              <a:t> </a:t>
            </a:r>
          </a:p>
          <a:p>
            <a:pPr marL="342900" indent="-342900">
              <a:buClr>
                <a:srgbClr val="FF0000"/>
              </a:buClr>
              <a:buFont typeface="Wingdings" charset="2"/>
              <a:buChar char="q"/>
            </a:pPr>
            <a:r>
              <a:rPr lang="en-US" sz="2400" b="1" dirty="0"/>
              <a:t>Discussion on Protocol Stack Flow 15-17-0656-10)</a:t>
            </a:r>
          </a:p>
          <a:p>
            <a:pPr marL="800100" lvl="1" indent="-342900">
              <a:buClr>
                <a:srgbClr val="FF0000"/>
              </a:buClr>
              <a:buFont typeface="Wingdings" charset="2"/>
              <a:buChar char="q"/>
            </a:pPr>
            <a:r>
              <a:rPr lang="en-US" sz="2400" b="1" dirty="0"/>
              <a:t>Consensus on PDE and MMI requirements</a:t>
            </a:r>
          </a:p>
          <a:p>
            <a:pPr marL="342900" indent="-342900">
              <a:buClr>
                <a:srgbClr val="FF0000"/>
              </a:buClr>
              <a:buFont typeface="Wingdings" charset="2"/>
              <a:buChar char="q"/>
            </a:pPr>
            <a:r>
              <a:rPr lang="en-US" sz="2400" b="1" dirty="0"/>
              <a:t>Discussion on Primitives </a:t>
            </a:r>
          </a:p>
          <a:p>
            <a:pPr marL="800100" lvl="1" indent="-342900">
              <a:buClr>
                <a:srgbClr val="FF0000"/>
              </a:buClr>
              <a:buFont typeface="Wingdings" charset="2"/>
              <a:buChar char="q"/>
            </a:pPr>
            <a:r>
              <a:rPr lang="en-US" sz="2400" b="1" dirty="0"/>
              <a:t>Reviewed PDE data request and indication primitives</a:t>
            </a:r>
          </a:p>
          <a:p>
            <a:pPr marL="800100" lvl="1" indent="-342900">
              <a:buClr>
                <a:srgbClr val="FF0000"/>
              </a:buClr>
              <a:buFont typeface="Wingdings" charset="2"/>
              <a:buChar char="q"/>
            </a:pPr>
            <a:r>
              <a:rPr lang="en-US" sz="2400" b="1" dirty="0"/>
              <a:t>Extensive discussion on use of “Profiles” to simplify the upper layer interface</a:t>
            </a:r>
          </a:p>
          <a:p>
            <a:pPr marL="1257300" lvl="2" indent="-342900">
              <a:buClr>
                <a:srgbClr val="FF0000"/>
              </a:buClr>
              <a:buFont typeface="Wingdings" charset="2"/>
              <a:buChar char="q"/>
            </a:pPr>
            <a:r>
              <a:rPr lang="en-US" sz="2400" b="1" dirty="0"/>
              <a:t>Agreed upon partitioning profiles into sub-profiles</a:t>
            </a:r>
          </a:p>
          <a:p>
            <a:pPr marL="1257300" lvl="2" indent="-342900">
              <a:buClr>
                <a:srgbClr val="FF0000"/>
              </a:buClr>
              <a:buFont typeface="Wingdings" charset="2"/>
              <a:buChar char="q"/>
            </a:pPr>
            <a:r>
              <a:rPr lang="en-US" sz="2400" b="1" dirty="0"/>
              <a:t>Agreed to a “Hello World” exercise to compare proposals and expose issues</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a:t>
            </a:r>
          </a:p>
          <a:p>
            <a:pPr marL="800100" lvl="1" indent="-342900">
              <a:buClr>
                <a:srgbClr val="FF0000"/>
              </a:buClr>
              <a:buFont typeface="Wingdings" charset="2"/>
              <a:buChar char="q"/>
            </a:pPr>
            <a:r>
              <a:rPr lang="en-US" sz="2400" b="1" dirty="0"/>
              <a:t>Agreed that legacy applications will be supported</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122199</TotalTime>
  <Words>1554</Words>
  <Application>Microsoft Macintosh PowerPoint</Application>
  <PresentationFormat>On-screen Show (4:3)</PresentationFormat>
  <Paragraphs>254</Paragraphs>
  <Slides>13</Slides>
  <Notes>10</Notes>
  <HiddenSlides>9</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TG12 Meeting Agenda/Goals</vt:lpstr>
      <vt:lpstr>TG 12 Status Update, as of Mar 2018</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Warsaw</dc:title>
  <dc:subject>IEEE 802.15 &lt;TG12&gt;</dc:subject>
  <dc:creator>Pat Kinney</dc:creator>
  <cp:keywords/>
  <dc:description>&lt;15-18-0201-02-0012&gt;</dc:description>
  <cp:lastModifiedBy>Pat Kinney</cp:lastModifiedBy>
  <cp:revision>1050</cp:revision>
  <cp:lastPrinted>2015-07-14T16:02:16Z</cp:lastPrinted>
  <dcterms:created xsi:type="dcterms:W3CDTF">2009-07-12T16:25:16Z</dcterms:created>
  <dcterms:modified xsi:type="dcterms:W3CDTF">2018-05-10T13:56:52Z</dcterms:modified>
  <cp:category/>
</cp:coreProperties>
</file>