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87" r:id="rId2"/>
    <p:sldId id="311" r:id="rId3"/>
    <p:sldId id="312" r:id="rId4"/>
    <p:sldId id="313" r:id="rId5"/>
    <p:sldId id="314" r:id="rId6"/>
    <p:sldId id="323" r:id="rId7"/>
    <p:sldId id="264" r:id="rId8"/>
    <p:sldId id="344" r:id="rId9"/>
    <p:sldId id="342" r:id="rId10"/>
    <p:sldId id="343" r:id="rId11"/>
    <p:sldId id="322" r:id="rId12"/>
    <p:sldId id="315" r:id="rId13"/>
    <p:sldId id="319"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11"/>
            <p14:sldId id="312"/>
            <p14:sldId id="313"/>
            <p14:sldId id="314"/>
            <p14:sldId id="323"/>
            <p14:sldId id="264"/>
            <p14:sldId id="344"/>
            <p14:sldId id="342"/>
            <p14:sldId id="343"/>
          </p14:sldIdLst>
        </p14:section>
        <p14:section name="Meeting Section" id="{423C3B5B-A901-8240-AD93-EF2BDAB31CDF}">
          <p14:sldIdLst/>
        </p14:section>
        <p14:section name="Joint Meeting w/4s" id="{A4FA45F8-2BA0-A549-9741-6314C8DEA3CE}">
          <p14:sldIdLst/>
        </p14:section>
        <p14:section name="Back up slides" id="{745B0C6E-9DCA-A44A-B310-3606DBDE587C}">
          <p14:sldIdLst/>
        </p14:section>
        <p14:section name="Closing Report" id="{D1985612-97DB-154D-A772-78B42F343021}">
          <p14:sldIdLst>
            <p14:sldId id="322"/>
            <p14:sldId id="315"/>
            <p14:sldId id="31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2439" autoAdjust="0"/>
    <p:restoredTop sz="99307" autoAdjust="0"/>
  </p:normalViewPr>
  <p:slideViewPr>
    <p:cSldViewPr>
      <p:cViewPr>
        <p:scale>
          <a:sx n="103" d="100"/>
          <a:sy n="103" d="100"/>
        </p:scale>
        <p:origin x="-2424" y="-2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latin typeface="Times New Roman" charset="0"/>
                <a:ea typeface="ＭＳ Ｐゴシック" charset="0"/>
                <a:cs typeface="ＭＳ Ｐゴシック" charset="0"/>
              </a:rPr>
              <a:t>Sincere thanks</a:t>
            </a:r>
            <a:r>
              <a:rPr lang="en-GB" baseline="0" dirty="0" smtClean="0">
                <a:latin typeface="Times New Roman" charset="0"/>
                <a:ea typeface="ＭＳ Ｐゴシック" charset="0"/>
                <a:cs typeface="ＭＳ Ｐゴシック" charset="0"/>
              </a:rPr>
              <a:t> to Charley and Yokota-san: </a:t>
            </a:r>
            <a:r>
              <a:rPr lang="en-GB" dirty="0" smtClean="0">
                <a:latin typeface="Times New Roman" charset="0"/>
                <a:ea typeface="ＭＳ Ｐゴシック" charset="0"/>
                <a:cs typeface="ＭＳ Ｐゴシック" charset="0"/>
              </a:rPr>
              <a:t>ah-</a:t>
            </a:r>
            <a:r>
              <a:rPr lang="en-GB" dirty="0" err="1" smtClean="0">
                <a:latin typeface="Times New Roman" charset="0"/>
                <a:ea typeface="ＭＳ Ｐゴシック" charset="0"/>
                <a:cs typeface="ＭＳ Ｐゴシック" charset="0"/>
              </a:rPr>
              <a:t>ree</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gah-toh-oo</a:t>
            </a:r>
            <a:r>
              <a:rPr lang="en-GB" dirty="0" smtClean="0">
                <a:latin typeface="Times New Roman" charset="0"/>
                <a:ea typeface="ＭＳ Ｐゴシック" charset="0"/>
                <a:cs typeface="ＭＳ Ｐゴシック" charset="0"/>
              </a:rPr>
              <a:t> go-</a:t>
            </a:r>
            <a:r>
              <a:rPr lang="en-GB" dirty="0" err="1" smtClean="0">
                <a:latin typeface="Times New Roman" charset="0"/>
                <a:ea typeface="ＭＳ Ｐゴシック" charset="0"/>
                <a:cs typeface="ＭＳ Ｐゴシック" charset="0"/>
              </a:rPr>
              <a:t>za</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ee</a:t>
            </a:r>
            <a:r>
              <a:rPr lang="en-GB" dirty="0" smtClean="0">
                <a:latin typeface="Times New Roman" charset="0"/>
                <a:ea typeface="ＭＳ Ｐゴシック" charset="0"/>
                <a:cs typeface="ＭＳ Ｐゴシック" charset="0"/>
              </a:rPr>
              <a:t>-ma-</a:t>
            </a:r>
            <a:r>
              <a:rPr lang="en-GB" dirty="0" err="1" smtClean="0">
                <a:latin typeface="Times New Roman" charset="0"/>
                <a:ea typeface="ＭＳ Ｐゴシック" charset="0"/>
                <a:cs typeface="ＭＳ Ｐゴシック" charset="0"/>
              </a:rPr>
              <a:t>shi</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latin typeface="Times New Roman" charset="0"/>
                <a:ea typeface="ＭＳ Ｐゴシック" charset="0"/>
                <a:cs typeface="ＭＳ Ｐゴシック" charset="0"/>
              </a:rPr>
              <a:t>Sincere thanks</a:t>
            </a:r>
            <a:r>
              <a:rPr lang="en-GB" baseline="0" dirty="0" smtClean="0">
                <a:latin typeface="Times New Roman" charset="0"/>
                <a:ea typeface="ＭＳ Ｐゴシック" charset="0"/>
                <a:cs typeface="ＭＳ Ｐゴシック" charset="0"/>
              </a:rPr>
              <a:t> to Charley and Yokota-san: </a:t>
            </a:r>
            <a:r>
              <a:rPr lang="en-GB" dirty="0" smtClean="0">
                <a:latin typeface="Times New Roman" charset="0"/>
                <a:ea typeface="ＭＳ Ｐゴシック" charset="0"/>
                <a:cs typeface="ＭＳ Ｐゴシック" charset="0"/>
              </a:rPr>
              <a:t>ah-</a:t>
            </a:r>
            <a:r>
              <a:rPr lang="en-GB" dirty="0" err="1" smtClean="0">
                <a:latin typeface="Times New Roman" charset="0"/>
                <a:ea typeface="ＭＳ Ｐゴシック" charset="0"/>
                <a:cs typeface="ＭＳ Ｐゴシック" charset="0"/>
              </a:rPr>
              <a:t>ree</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gah-toh-oo</a:t>
            </a:r>
            <a:r>
              <a:rPr lang="en-GB" dirty="0" smtClean="0">
                <a:latin typeface="Times New Roman" charset="0"/>
                <a:ea typeface="ＭＳ Ｐゴシック" charset="0"/>
                <a:cs typeface="ＭＳ Ｐゴシック" charset="0"/>
              </a:rPr>
              <a:t> go-</a:t>
            </a:r>
            <a:r>
              <a:rPr lang="en-GB" dirty="0" err="1" smtClean="0">
                <a:latin typeface="Times New Roman" charset="0"/>
                <a:ea typeface="ＭＳ Ｐゴシック" charset="0"/>
                <a:cs typeface="ＭＳ Ｐゴシック" charset="0"/>
              </a:rPr>
              <a:t>za</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ee</a:t>
            </a:r>
            <a:r>
              <a:rPr lang="en-GB" dirty="0" smtClean="0">
                <a:latin typeface="Times New Roman" charset="0"/>
                <a:ea typeface="ＭＳ Ｐゴシック" charset="0"/>
                <a:cs typeface="ＭＳ Ｐゴシック" charset="0"/>
              </a:rPr>
              <a:t>-ma-</a:t>
            </a:r>
            <a:r>
              <a:rPr lang="en-GB" dirty="0" err="1" smtClean="0">
                <a:latin typeface="Times New Roman" charset="0"/>
                <a:ea typeface="ＭＳ Ｐゴシック" charset="0"/>
                <a:cs typeface="ＭＳ Ｐゴシック" charset="0"/>
              </a:rPr>
              <a:t>shi</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&lt;May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18-</a:t>
            </a:r>
            <a:r>
              <a:rPr lang="en-US" b="1" dirty="0" smtClean="0"/>
              <a:t>0201-01-</a:t>
            </a:r>
            <a:r>
              <a:rPr lang="en-US" b="1" dirty="0" smtClean="0"/>
              <a:t>0012</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May </a:t>
            </a:r>
            <a:r>
              <a:rPr lang="en-US" sz="1600" dirty="0" smtClean="0">
                <a:solidFill>
                  <a:srgbClr val="FF0000"/>
                </a:solidFill>
                <a:latin typeface="Times New Roman" pitchFamily="18" charset="0"/>
                <a:ea typeface="ＭＳ Ｐゴシック" pitchFamily="-65" charset="-128"/>
                <a:cs typeface="+mn-cs"/>
              </a:rPr>
              <a:t>2018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7</a:t>
            </a:r>
            <a:r>
              <a:rPr lang="en-US" sz="1600" dirty="0" smtClean="0">
                <a:solidFill>
                  <a:srgbClr val="FF0000"/>
                </a:solidFill>
                <a:latin typeface="Times New Roman" pitchFamily="18" charset="0"/>
                <a:ea typeface="ＭＳ Ｐゴシック" pitchFamily="-65" charset="-128"/>
                <a:cs typeface="+mn-cs"/>
              </a:rPr>
              <a:t> May </a:t>
            </a:r>
            <a:r>
              <a:rPr lang="en-US" sz="1600" dirty="0" smtClean="0">
                <a:solidFill>
                  <a:srgbClr val="FF0000"/>
                </a:solidFill>
                <a:latin typeface="Times New Roman" pitchFamily="18" charset="0"/>
                <a:ea typeface="ＭＳ Ｐゴシック" pitchFamily="-65" charset="-128"/>
                <a:cs typeface="+mn-cs"/>
              </a:rPr>
              <a:t>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May </a:t>
            </a:r>
            <a:r>
              <a:rPr lang="en-US" sz="1600" dirty="0" smtClean="0">
                <a:latin typeface="Times New Roman" pitchFamily="18" charset="0"/>
                <a:ea typeface="ＭＳ Ｐゴシック" pitchFamily="-65" charset="-128"/>
                <a:cs typeface="+mn-cs"/>
              </a:rPr>
              <a:t>2018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May </a:t>
            </a:r>
            <a:r>
              <a:rPr lang="en-US" sz="1600" dirty="0" smtClean="0">
                <a:latin typeface="Times New Roman" pitchFamily="18" charset="0"/>
                <a:ea typeface="ＭＳ Ｐゴシック" pitchFamily="-65" charset="-128"/>
                <a:cs typeface="+mn-cs"/>
              </a:rPr>
              <a:t>2018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2018&gt;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1676400" y="228600"/>
            <a:ext cx="4800600" cy="990600"/>
          </a:xfrm>
        </p:spPr>
        <p:txBody>
          <a:bodyPr/>
          <a:lstStyle/>
          <a:p>
            <a:r>
              <a:rPr lang="en-US" b="1" dirty="0" smtClean="0">
                <a:solidFill>
                  <a:srgbClr val="000000"/>
                </a:solidFill>
                <a:ea typeface="Lucida Grande"/>
                <a:cs typeface="Lucida Grande"/>
              </a:rPr>
              <a:t>Hello World Exercise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1143000"/>
            <a:ext cx="8534400" cy="5078313"/>
          </a:xfrm>
          <a:prstGeom prst="rect">
            <a:avLst/>
          </a:prstGeom>
          <a:noFill/>
        </p:spPr>
        <p:txBody>
          <a:bodyPr wrap="square" rtlCol="0">
            <a:spAutoFit/>
          </a:bodyPr>
          <a:lstStyle/>
          <a:p>
            <a:pPr marL="342900" indent="-342900">
              <a:buClr>
                <a:srgbClr val="FF0000"/>
              </a:buClr>
              <a:buFont typeface="Wingdings" charset="2"/>
              <a:buChar char="q"/>
            </a:pPr>
            <a:r>
              <a:rPr lang="en-US" sz="2800" b="1" dirty="0" smtClean="0"/>
              <a:t>Purpose: </a:t>
            </a:r>
          </a:p>
          <a:p>
            <a:pPr marL="800100" lvl="1" indent="-342900">
              <a:buClr>
                <a:srgbClr val="FF0000"/>
              </a:buClr>
              <a:buFont typeface="Wingdings" charset="2"/>
              <a:buChar char="q"/>
            </a:pPr>
            <a:r>
              <a:rPr lang="en-US" sz="2400" b="1" dirty="0"/>
              <a:t>C</a:t>
            </a:r>
            <a:r>
              <a:rPr lang="en-US" sz="2400" b="1" dirty="0" smtClean="0"/>
              <a:t>ompare proposals on various methods to implement profiles to simplify ULI upper level I/F</a:t>
            </a:r>
          </a:p>
          <a:p>
            <a:pPr marL="800100" lvl="1" indent="-342900">
              <a:buClr>
                <a:srgbClr val="FF0000"/>
              </a:buClr>
              <a:buFont typeface="Wingdings" charset="2"/>
              <a:buChar char="q"/>
            </a:pPr>
            <a:r>
              <a:rPr lang="en-US" sz="2400" b="1" dirty="0" smtClean="0"/>
              <a:t>Expose unforeseen issues </a:t>
            </a:r>
            <a:endParaRPr lang="en-US" sz="2400" dirty="0"/>
          </a:p>
          <a:p>
            <a:pPr marL="342900" indent="-342900">
              <a:buClr>
                <a:srgbClr val="FF0000"/>
              </a:buClr>
              <a:buFont typeface="Wingdings" charset="2"/>
              <a:buChar char="q"/>
            </a:pPr>
            <a:r>
              <a:rPr lang="en-US" sz="2800" b="1" dirty="0" smtClean="0"/>
              <a:t>Method:</a:t>
            </a:r>
          </a:p>
          <a:p>
            <a:pPr marL="800100" lvl="1" indent="-342900">
              <a:buClr>
                <a:srgbClr val="FF0000"/>
              </a:buClr>
              <a:buFont typeface="Wingdings" charset="2"/>
              <a:buChar char="q"/>
            </a:pPr>
            <a:r>
              <a:rPr lang="en-US" sz="2400" b="1" dirty="0" smtClean="0"/>
              <a:t>Define radio operation scenarios w/</a:t>
            </a:r>
            <a:r>
              <a:rPr lang="en-US" sz="2400" b="1" dirty="0" err="1" smtClean="0"/>
              <a:t>config</a:t>
            </a:r>
            <a:r>
              <a:rPr lang="en-US" sz="2400" b="1" dirty="0" smtClean="0"/>
              <a:t> parameters:</a:t>
            </a:r>
          </a:p>
          <a:p>
            <a:pPr marL="1257300" lvl="2" indent="-342900">
              <a:buClr>
                <a:srgbClr val="FF0000"/>
              </a:buClr>
              <a:buFont typeface="Wingdings" charset="2"/>
              <a:buChar char="q"/>
            </a:pPr>
            <a:r>
              <a:rPr lang="en-US" sz="2400" b="1" dirty="0" smtClean="0"/>
              <a:t>Wi-SUN scenario</a:t>
            </a:r>
          </a:p>
          <a:p>
            <a:pPr marL="1257300" lvl="2" indent="-342900">
              <a:buClr>
                <a:srgbClr val="FF0000"/>
              </a:buClr>
              <a:buFont typeface="Wingdings" charset="2"/>
              <a:buChar char="q"/>
            </a:pPr>
            <a:r>
              <a:rPr lang="en-US" sz="2400" b="1" dirty="0" smtClean="0"/>
              <a:t>6tisch scenario</a:t>
            </a:r>
          </a:p>
          <a:p>
            <a:pPr marL="800100" lvl="1" indent="-342900">
              <a:buClr>
                <a:srgbClr val="FF0000"/>
              </a:buClr>
              <a:buFont typeface="Wingdings" charset="2"/>
              <a:buChar char="q"/>
            </a:pPr>
            <a:r>
              <a:rPr lang="en-US" sz="2400" b="1" dirty="0" smtClean="0"/>
              <a:t>P Kinney to send out via TG12 reflector</a:t>
            </a:r>
          </a:p>
          <a:p>
            <a:pPr marL="342900" indent="-342900">
              <a:buClr>
                <a:srgbClr val="FF0000"/>
              </a:buClr>
              <a:buFont typeface="Wingdings" charset="2"/>
              <a:buChar char="q"/>
            </a:pPr>
            <a:r>
              <a:rPr lang="en-US" sz="2800" b="1" dirty="0" smtClean="0"/>
              <a:t>Proposals:</a:t>
            </a:r>
          </a:p>
          <a:p>
            <a:pPr marL="800100" lvl="1" indent="-342900">
              <a:buClr>
                <a:srgbClr val="FF0000"/>
              </a:buClr>
              <a:buFont typeface="Wingdings" charset="2"/>
              <a:buChar char="q"/>
            </a:pPr>
            <a:r>
              <a:rPr lang="en-US" sz="2400" b="1" dirty="0" smtClean="0"/>
              <a:t>Describe methodology</a:t>
            </a:r>
          </a:p>
          <a:p>
            <a:pPr marL="800100" lvl="1" indent="-342900">
              <a:buClr>
                <a:srgbClr val="FF0000"/>
              </a:buClr>
              <a:buFont typeface="Wingdings" charset="2"/>
              <a:buChar char="q"/>
            </a:pPr>
            <a:r>
              <a:rPr lang="en-US" sz="2400" b="1" dirty="0" smtClean="0"/>
              <a:t>Set MAC/PHY up</a:t>
            </a:r>
          </a:p>
          <a:p>
            <a:pPr marL="800100" lvl="1" indent="-342900">
              <a:buClr>
                <a:srgbClr val="FF0000"/>
              </a:buClr>
              <a:buFont typeface="Wingdings" charset="2"/>
              <a:buChar char="q"/>
            </a:pPr>
            <a:r>
              <a:rPr lang="en-US" sz="2400" b="1" dirty="0"/>
              <a:t>S</a:t>
            </a:r>
            <a:r>
              <a:rPr lang="en-US" sz="2400" b="1" dirty="0" smtClean="0"/>
              <a:t>how step by step actions to send and receive packets</a:t>
            </a:r>
          </a:p>
        </p:txBody>
      </p:sp>
    </p:spTree>
    <p:extLst>
      <p:ext uri="{BB962C8B-B14F-4D97-AF65-F5344CB8AC3E}">
        <p14:creationId xmlns:p14="http://schemas.microsoft.com/office/powerpoint/2010/main" val="2946381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smtClean="0"/>
              <a:t>Functional Module Technical Details</a:t>
            </a:r>
          </a:p>
          <a:p>
            <a:pPr marL="285750" indent="-285750">
              <a:buFont typeface="Arial"/>
              <a:buChar char="•"/>
            </a:pPr>
            <a:r>
              <a:rPr lang="en-US" sz="1800" b="1" dirty="0" smtClean="0"/>
              <a:t>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a:t>
            </a:r>
          </a:p>
          <a:p>
            <a:pPr marL="285750" indent="-285750">
              <a:buFont typeface="Arial"/>
              <a:buChar char="•"/>
            </a:pPr>
            <a:r>
              <a:rPr lang="en-US" sz="1800" b="1" dirty="0" err="1" smtClean="0"/>
              <a:t>PassThru</a:t>
            </a:r>
            <a:r>
              <a:rPr lang="en-US" sz="1800" b="1" dirty="0"/>
              <a:t>		C </a:t>
            </a:r>
            <a:r>
              <a:rPr lang="en-US" sz="1800" b="1" dirty="0" smtClean="0"/>
              <a:t>Perkins</a:t>
            </a:r>
          </a:p>
          <a:p>
            <a:pPr marL="285750" indent="-285750">
              <a:buFont typeface="Arial"/>
              <a:buChar char="•"/>
            </a:pPr>
            <a:r>
              <a:rPr lang="en-US" sz="1800" b="1" dirty="0" smtClean="0"/>
              <a:t>6LoWPAN		</a:t>
            </a:r>
          </a:p>
          <a:p>
            <a:pPr marL="285750" indent="-285750">
              <a:buFont typeface="Arial"/>
              <a:buChar char="•"/>
            </a:pPr>
            <a:r>
              <a:rPr lang="en-US" sz="1800" b="1" dirty="0" smtClean="0"/>
              <a:t>KMP			</a:t>
            </a:r>
          </a:p>
          <a:p>
            <a:pPr marL="285750" indent="-285750">
              <a:buFont typeface="Arial"/>
              <a:buChar char="•"/>
            </a:pPr>
            <a:r>
              <a:rPr lang="en-US" sz="1800" b="1" dirty="0" smtClean="0"/>
              <a:t>802.1X		Kinney/Moskowitz		</a:t>
            </a:r>
          </a:p>
          <a:p>
            <a:pPr marL="285750" indent="-285750">
              <a:buFont typeface="Arial"/>
              <a:buChar char="•"/>
            </a:pPr>
            <a:r>
              <a:rPr lang="en-US" sz="1800" b="1" dirty="0" smtClean="0"/>
              <a:t>L2R			Sato		</a:t>
            </a:r>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632005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3048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686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4488" lvl="1" indent="-342900">
              <a:buClr>
                <a:srgbClr val="FF0000"/>
              </a:buClr>
              <a:buFont typeface="Wingdings" charset="2"/>
              <a:buChar char="q"/>
            </a:pPr>
            <a:endParaRPr lang="en-US" sz="2400" b="1" dirty="0" smtClean="0"/>
          </a:p>
        </p:txBody>
      </p:sp>
    </p:spTree>
    <p:extLst>
      <p:ext uri="{BB962C8B-B14F-4D97-AF65-F5344CB8AC3E}">
        <p14:creationId xmlns:p14="http://schemas.microsoft.com/office/powerpoint/2010/main" val="10307036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1573118476"/>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2019</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2017</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2017</a:t>
                      </a:r>
                    </a:p>
                  </a:txBody>
                  <a:tcPr/>
                </a:tc>
                <a:tc>
                  <a:txBody>
                    <a:bodyPr/>
                    <a:lstStyle/>
                    <a:p>
                      <a:r>
                        <a:rPr lang="en-US" dirty="0" smtClean="0"/>
                        <a:t>July, 2018</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2019</a:t>
                      </a:r>
                    </a:p>
                  </a:txBody>
                  <a:tcPr/>
                </a:tc>
              </a:tr>
              <a:tr h="398549">
                <a:tc>
                  <a:txBody>
                    <a:bodyPr/>
                    <a:lstStyle/>
                    <a:p>
                      <a:r>
                        <a:rPr lang="en-US" dirty="0" smtClean="0"/>
                        <a:t>TG Comment Collection</a:t>
                      </a:r>
                      <a:endParaRPr lang="en-US" dirty="0"/>
                    </a:p>
                  </a:txBody>
                  <a:tcPr/>
                </a:tc>
                <a:tc>
                  <a:txBody>
                    <a:bodyPr/>
                    <a:lstStyle/>
                    <a:p>
                      <a:r>
                        <a:rPr lang="en-US" dirty="0" smtClean="0"/>
                        <a:t>Sept, 2019</a:t>
                      </a:r>
                      <a:endParaRPr lang="en-US" dirty="0"/>
                    </a:p>
                  </a:txBody>
                  <a:tcPr/>
                </a:tc>
                <a:tc>
                  <a:txBody>
                    <a:bodyPr/>
                    <a:lstStyle/>
                    <a:p>
                      <a:r>
                        <a:rPr lang="en-US" dirty="0" smtClean="0"/>
                        <a:t>Nov, 2019</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Nov,</a:t>
                      </a:r>
                      <a:r>
                        <a:rPr lang="en-US" baseline="0" dirty="0" smtClean="0"/>
                        <a:t> 2019</a:t>
                      </a:r>
                      <a:endParaRPr lang="en-US" dirty="0"/>
                    </a:p>
                  </a:txBody>
                  <a:tcPr/>
                </a:tc>
                <a:tc>
                  <a:txBody>
                    <a:bodyPr/>
                    <a:lstStyle/>
                    <a:p>
                      <a:r>
                        <a:rPr lang="en-US" dirty="0" smtClean="0"/>
                        <a:t>Nov,</a:t>
                      </a:r>
                      <a:r>
                        <a:rPr lang="en-US" baseline="0" dirty="0" smtClean="0"/>
                        <a:t> 2020</a:t>
                      </a:r>
                      <a:endParaRPr lang="en-US" dirty="0"/>
                    </a:p>
                  </a:txBody>
                  <a:tcPr/>
                </a:tc>
              </a:tr>
              <a:tr h="398549">
                <a:tc>
                  <a:txBody>
                    <a:bodyPr/>
                    <a:lstStyle/>
                    <a:p>
                      <a:r>
                        <a:rPr lang="en-US" dirty="0" smtClean="0"/>
                        <a:t>Sponsor Ballot</a:t>
                      </a:r>
                      <a:endParaRPr lang="en-US" dirty="0"/>
                    </a:p>
                  </a:txBody>
                  <a:tcPr/>
                </a:tc>
                <a:tc>
                  <a:txBody>
                    <a:bodyPr/>
                    <a:lstStyle/>
                    <a:p>
                      <a:r>
                        <a:rPr lang="en-US" dirty="0" smtClean="0"/>
                        <a:t>Jan, 2021</a:t>
                      </a:r>
                      <a:endParaRPr lang="en-US" dirty="0"/>
                    </a:p>
                  </a:txBody>
                  <a:tcPr/>
                </a:tc>
                <a:tc>
                  <a:txBody>
                    <a:bodyPr/>
                    <a:lstStyle/>
                    <a:p>
                      <a:r>
                        <a:rPr lang="en-US" dirty="0" smtClean="0"/>
                        <a:t>July, 2021</a:t>
                      </a:r>
                      <a:endParaRPr lang="en-US" dirty="0"/>
                    </a:p>
                  </a:txBody>
                  <a:tcPr/>
                </a:tc>
              </a:tr>
              <a:tr h="398549">
                <a:tc>
                  <a:txBody>
                    <a:bodyPr/>
                    <a:lstStyle/>
                    <a:p>
                      <a:r>
                        <a:rPr lang="en-US" dirty="0" smtClean="0"/>
                        <a:t>NesCom</a:t>
                      </a:r>
                      <a:endParaRPr lang="en-US" dirty="0"/>
                    </a:p>
                  </a:txBody>
                  <a:tcPr/>
                </a:tc>
                <a:tc>
                  <a:txBody>
                    <a:bodyPr/>
                    <a:lstStyle/>
                    <a:p>
                      <a:r>
                        <a:rPr lang="en-US" dirty="0" smtClean="0"/>
                        <a:t>July, 2021</a:t>
                      </a:r>
                      <a:endParaRPr lang="en-US" dirty="0"/>
                    </a:p>
                  </a:txBody>
                  <a:tcPr/>
                </a:tc>
                <a:tc>
                  <a:txBody>
                    <a:bodyPr/>
                    <a:lstStyle/>
                    <a:p>
                      <a:r>
                        <a:rPr lang="en-US" dirty="0" smtClean="0"/>
                        <a:t>Sep, 2021</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Sep, 2021</a:t>
                      </a:r>
                      <a:endParaRPr lang="en-US" dirty="0"/>
                    </a:p>
                  </a:txBody>
                  <a:tcPr/>
                </a:tc>
                <a:tc>
                  <a:txBody>
                    <a:bodyPr/>
                    <a:lstStyle/>
                    <a:p>
                      <a:r>
                        <a:rPr lang="en-US" smtClean="0"/>
                        <a:t>Dec, 2021</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&lt;May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&lt;May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&lt;May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&lt;May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04800" y="533400"/>
            <a:ext cx="8305800" cy="762000"/>
          </a:xfrm>
        </p:spPr>
        <p:txBody>
          <a:bodyPr/>
          <a:lstStyle/>
          <a:p>
            <a:r>
              <a:rPr lang="en-US" b="1" dirty="0" smtClean="0">
                <a:latin typeface="Times New Roman" charset="0"/>
                <a:ea typeface="ＭＳ Ｐゴシック" charset="0"/>
                <a:cs typeface="ＭＳ Ｐゴシック" charset="0"/>
              </a:rPr>
              <a:t>TG12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81000" y="1828800"/>
            <a:ext cx="8458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a:t>Monday 7 May, PM2: Recessed</a:t>
            </a:r>
          </a:p>
          <a:p>
            <a:pPr marL="342900" indent="-342900">
              <a:buClr>
                <a:srgbClr val="FF0000"/>
              </a:buClr>
              <a:buFont typeface="Wingdings" charset="2"/>
              <a:buChar char="q"/>
            </a:pPr>
            <a:r>
              <a:rPr lang="en-US" sz="2400" b="1" dirty="0"/>
              <a:t>Tuesday 8 May, AM2:Opening report, Agenda, Status, Functional decomposition review (15-17-0113-07), changes to</a:t>
            </a:r>
            <a:r>
              <a:rPr lang="en-US" sz="2400" dirty="0"/>
              <a:t> </a:t>
            </a:r>
            <a:r>
              <a:rPr lang="en-US" sz="2400" b="1" dirty="0"/>
              <a:t>Functional Decomposition Figure</a:t>
            </a:r>
          </a:p>
          <a:p>
            <a:pPr marL="342900" indent="-342900">
              <a:buClr>
                <a:srgbClr val="FF0000"/>
              </a:buClr>
              <a:buFont typeface="Wingdings" charset="2"/>
              <a:buChar char="q"/>
            </a:pPr>
            <a:r>
              <a:rPr lang="en-US" sz="2400" b="1" dirty="0"/>
              <a:t>Tuesday 8 May, PM2: Detailed discussion on Profile configuration and operation (15-17-0050-01), and “Hello World” exercise</a:t>
            </a:r>
          </a:p>
          <a:p>
            <a:pPr marL="342900" indent="-342900">
              <a:buClr>
                <a:srgbClr val="FF0000"/>
              </a:buClr>
              <a:buFont typeface="Wingdings" charset="2"/>
              <a:buChar char="q"/>
            </a:pPr>
            <a:r>
              <a:rPr lang="en-US" sz="2400" b="1" dirty="0" smtClean="0"/>
              <a:t>Wednesday 9 May, </a:t>
            </a:r>
            <a:r>
              <a:rPr lang="en-US" sz="2400" b="1" dirty="0" smtClean="0"/>
              <a:t>PM2: </a:t>
            </a:r>
            <a:r>
              <a:rPr lang="en-US" sz="2400" b="1" dirty="0"/>
              <a:t>Primitive Discussion </a:t>
            </a:r>
            <a:r>
              <a:rPr lang="en-US" sz="2400" b="1" dirty="0" smtClean="0"/>
              <a:t>and Protocol </a:t>
            </a:r>
            <a:r>
              <a:rPr lang="en-US" sz="2400" b="1" dirty="0"/>
              <a:t>Stack Discussion </a:t>
            </a:r>
            <a:r>
              <a:rPr lang="en-US" sz="2400" b="1" dirty="0" smtClean="0"/>
              <a:t>(</a:t>
            </a:r>
            <a:r>
              <a:rPr lang="en-US" sz="2400" b="1" dirty="0"/>
              <a:t>e.g. 15-17-</a:t>
            </a:r>
            <a:r>
              <a:rPr lang="en-US" sz="2400" b="1" dirty="0" smtClean="0"/>
              <a:t>0656</a:t>
            </a:r>
            <a:r>
              <a:rPr lang="en-US" sz="2400" b="1" dirty="0" smtClean="0"/>
              <a:t>-10)</a:t>
            </a:r>
            <a:endParaRPr lang="en-US" sz="2400" dirty="0"/>
          </a:p>
          <a:p>
            <a:pPr marL="342900" indent="-342900">
              <a:buClr>
                <a:srgbClr val="FF0000"/>
              </a:buClr>
              <a:buFont typeface="Wingdings" charset="2"/>
              <a:buChar char="q"/>
            </a:pPr>
            <a:r>
              <a:rPr lang="en-US" sz="2400" b="1" dirty="0" smtClean="0"/>
              <a:t>Thursday </a:t>
            </a:r>
            <a:r>
              <a:rPr lang="en-US" sz="2400" b="1" dirty="0" smtClean="0"/>
              <a:t>10 May, </a:t>
            </a:r>
            <a:r>
              <a:rPr lang="en-US" sz="2400" b="1" dirty="0" smtClean="0"/>
              <a:t>AM1: </a:t>
            </a:r>
            <a:r>
              <a:rPr lang="en-US" sz="2400" b="1" dirty="0"/>
              <a:t> D</a:t>
            </a:r>
            <a:r>
              <a:rPr lang="en-US" sz="2400" b="1" dirty="0" smtClean="0"/>
              <a:t>iscussion </a:t>
            </a:r>
            <a:r>
              <a:rPr lang="en-US" sz="2400" b="1" dirty="0"/>
              <a:t>on </a:t>
            </a:r>
            <a:r>
              <a:rPr lang="en-US" sz="2400" b="1" dirty="0" smtClean="0"/>
              <a:t>L2R, and RLS behaviors</a:t>
            </a:r>
            <a:r>
              <a:rPr lang="en-US" sz="2400" b="1" dirty="0"/>
              <a:t> </a:t>
            </a:r>
            <a:r>
              <a:rPr lang="en-US" sz="2400" b="1" dirty="0" smtClean="0"/>
              <a:t>(e.g. 15-17-0539-00, 15</a:t>
            </a:r>
            <a:r>
              <a:rPr lang="en-US" sz="2400" b="1" dirty="0"/>
              <a:t>-17-0534-00)</a:t>
            </a:r>
            <a:r>
              <a:rPr lang="en-US" sz="2400" dirty="0"/>
              <a:t> </a:t>
            </a:r>
          </a:p>
          <a:p>
            <a:pPr marL="342900" indent="-342900">
              <a:buClr>
                <a:srgbClr val="FF0000"/>
              </a:buClr>
              <a:buFont typeface="Wingdings" charset="2"/>
              <a:buChar char="q"/>
            </a:pPr>
            <a:r>
              <a:rPr lang="en-US" sz="2400" b="1" dirty="0" smtClean="0"/>
              <a:t>Thursday </a:t>
            </a:r>
            <a:r>
              <a:rPr lang="en-US" sz="2400" b="1" dirty="0" smtClean="0"/>
              <a:t>10 May, </a:t>
            </a:r>
            <a:r>
              <a:rPr lang="en-US" sz="2400" b="1" dirty="0" smtClean="0"/>
              <a:t>AM2: Closing report, future </a:t>
            </a:r>
            <a:r>
              <a:rPr lang="en-US" sz="2400" b="1" dirty="0" smtClean="0"/>
              <a:t>activities</a:t>
            </a:r>
            <a:endParaRPr lang="en-US" sz="2400" b="1" dirty="0" smtClean="0"/>
          </a:p>
        </p:txBody>
      </p:sp>
      <p:sp>
        <p:nvSpPr>
          <p:cNvPr id="2" name="TextBox 1"/>
          <p:cNvSpPr txBox="1"/>
          <p:nvPr/>
        </p:nvSpPr>
        <p:spPr>
          <a:xfrm>
            <a:off x="-941495" y="1675153"/>
            <a:ext cx="184666" cy="276999"/>
          </a:xfrm>
          <a:prstGeom prst="rect">
            <a:avLst/>
          </a:prstGeom>
          <a:noFill/>
        </p:spPr>
        <p:txBody>
          <a:bodyPr wrap="none" rtlCol="0">
            <a:spAutoFit/>
          </a:bodyPr>
          <a:lstStyle/>
          <a:p>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04800" y="381000"/>
            <a:ext cx="8305800" cy="762000"/>
          </a:xfrm>
        </p:spPr>
        <p:txBody>
          <a:bodyPr/>
          <a:lstStyle/>
          <a:p>
            <a:r>
              <a:rPr lang="en-US" b="1" dirty="0" smtClean="0">
                <a:latin typeface="Times New Roman" charset="0"/>
                <a:ea typeface="ＭＳ Ｐゴシック" charset="0"/>
                <a:cs typeface="ＭＳ Ｐゴシック" charset="0"/>
              </a:rPr>
              <a:t>TG12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219200"/>
            <a:ext cx="85344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a:t>
            </a:r>
            <a:r>
              <a:rPr lang="en-US" sz="2400" b="1" dirty="0" smtClean="0"/>
              <a:t>7 May, </a:t>
            </a:r>
            <a:r>
              <a:rPr lang="en-US" sz="2400" b="1" dirty="0" smtClean="0"/>
              <a:t>PM2: </a:t>
            </a:r>
            <a:r>
              <a:rPr lang="en-US" sz="2400" b="1" dirty="0" smtClean="0"/>
              <a:t>Recessed</a:t>
            </a:r>
          </a:p>
          <a:p>
            <a:pPr marL="342900" indent="-342900">
              <a:buClr>
                <a:srgbClr val="FF0000"/>
              </a:buClr>
              <a:buFont typeface="Wingdings" charset="2"/>
              <a:buChar char="q"/>
            </a:pPr>
            <a:r>
              <a:rPr lang="en-US" sz="2400" b="1" dirty="0" smtClean="0"/>
              <a:t>Tuesday 8 May, </a:t>
            </a:r>
            <a:r>
              <a:rPr lang="en-US" sz="2400" b="1" dirty="0"/>
              <a:t>AM2</a:t>
            </a:r>
            <a:r>
              <a:rPr lang="en-US" sz="2400" b="1" dirty="0" smtClean="0"/>
              <a:t>: Opening </a:t>
            </a:r>
            <a:r>
              <a:rPr lang="en-US" sz="2400" b="1" dirty="0"/>
              <a:t>report, Agenda, Status, Functional decomposition review (15-17-0113-07), changes to</a:t>
            </a:r>
            <a:r>
              <a:rPr lang="en-US" sz="2400" dirty="0"/>
              <a:t> </a:t>
            </a:r>
            <a:r>
              <a:rPr lang="en-US" sz="2400" b="1" dirty="0"/>
              <a:t>Functional Decomposition </a:t>
            </a:r>
            <a:r>
              <a:rPr lang="en-US" sz="2400" b="1" dirty="0" smtClean="0"/>
              <a:t>Figure</a:t>
            </a:r>
            <a:endParaRPr lang="en-US" sz="2400" b="1" dirty="0" smtClean="0"/>
          </a:p>
          <a:p>
            <a:pPr marL="342900" indent="-342900">
              <a:buClr>
                <a:srgbClr val="FF0000"/>
              </a:buClr>
              <a:buFont typeface="Wingdings" charset="2"/>
              <a:buChar char="q"/>
            </a:pPr>
            <a:r>
              <a:rPr lang="en-US" sz="2400" b="1" dirty="0"/>
              <a:t>Tuesday 8 May, PM2</a:t>
            </a:r>
            <a:r>
              <a:rPr lang="en-US" sz="2400" b="1" dirty="0" smtClean="0"/>
              <a:t>: Detailed </a:t>
            </a:r>
            <a:r>
              <a:rPr lang="en-US" sz="2400" b="1" dirty="0"/>
              <a:t>discussion on Profile configuration and </a:t>
            </a:r>
            <a:r>
              <a:rPr lang="en-US" sz="2400" b="1" dirty="0" smtClean="0"/>
              <a:t>operation (15-17-0050-01), </a:t>
            </a:r>
            <a:r>
              <a:rPr lang="en-US" sz="2400" b="1" dirty="0"/>
              <a:t>and “Hello World” exercise</a:t>
            </a:r>
          </a:p>
          <a:p>
            <a:pPr marL="342900" indent="-342900">
              <a:buClr>
                <a:srgbClr val="FF0000"/>
              </a:buClr>
              <a:buFont typeface="Wingdings" charset="2"/>
              <a:buChar char="q"/>
            </a:pPr>
            <a:r>
              <a:rPr lang="en-US" sz="2400" b="1" dirty="0" smtClean="0"/>
              <a:t>Wednesday 9 May, </a:t>
            </a:r>
            <a:r>
              <a:rPr lang="en-US" sz="2400" b="1" dirty="0" smtClean="0"/>
              <a:t>PM2: </a:t>
            </a:r>
            <a:r>
              <a:rPr lang="en-US" sz="2400" b="1" dirty="0"/>
              <a:t>Primitive Discussion </a:t>
            </a:r>
            <a:r>
              <a:rPr lang="en-US" sz="2400" b="1" dirty="0" smtClean="0"/>
              <a:t>and Protocol </a:t>
            </a:r>
            <a:r>
              <a:rPr lang="en-US" sz="2400" b="1" dirty="0"/>
              <a:t>Stack Discussion </a:t>
            </a:r>
            <a:r>
              <a:rPr lang="en-US" sz="2400" b="1" dirty="0" smtClean="0"/>
              <a:t>(</a:t>
            </a:r>
            <a:r>
              <a:rPr lang="en-US" sz="2400" b="1" dirty="0"/>
              <a:t>e.g. 15-17-</a:t>
            </a:r>
            <a:r>
              <a:rPr lang="en-US" sz="2400" b="1" dirty="0" smtClean="0"/>
              <a:t>0656</a:t>
            </a:r>
            <a:r>
              <a:rPr lang="en-US" sz="2400" b="1" dirty="0" smtClean="0"/>
              <a:t>-10)</a:t>
            </a:r>
            <a:endParaRPr lang="en-US" sz="2400" dirty="0"/>
          </a:p>
          <a:p>
            <a:pPr marL="342900" indent="-342900">
              <a:buClr>
                <a:srgbClr val="FF0000"/>
              </a:buClr>
              <a:buFont typeface="Wingdings" charset="2"/>
              <a:buChar char="q"/>
            </a:pPr>
            <a:r>
              <a:rPr lang="en-US" sz="2400" b="1" dirty="0" smtClean="0"/>
              <a:t>Thursday </a:t>
            </a:r>
            <a:r>
              <a:rPr lang="en-US" sz="2400" b="1" dirty="0" smtClean="0"/>
              <a:t>10 May, </a:t>
            </a:r>
            <a:r>
              <a:rPr lang="en-US" sz="2400" b="1" dirty="0" smtClean="0"/>
              <a:t>AM1: </a:t>
            </a:r>
            <a:r>
              <a:rPr lang="en-US" sz="2400" b="1" dirty="0"/>
              <a:t> D</a:t>
            </a:r>
            <a:r>
              <a:rPr lang="en-US" sz="2400" b="1" dirty="0" smtClean="0"/>
              <a:t>iscussion </a:t>
            </a:r>
            <a:r>
              <a:rPr lang="en-US" sz="2400" b="1" dirty="0"/>
              <a:t>on </a:t>
            </a:r>
            <a:r>
              <a:rPr lang="en-US" sz="2400" b="1" dirty="0" smtClean="0"/>
              <a:t>L2R, and RLS behaviors</a:t>
            </a:r>
            <a:r>
              <a:rPr lang="en-US" sz="2400" b="1" dirty="0"/>
              <a:t> </a:t>
            </a:r>
            <a:r>
              <a:rPr lang="en-US" sz="2400" b="1" dirty="0" smtClean="0"/>
              <a:t>(e.g. 15-17-0539-00, 15</a:t>
            </a:r>
            <a:r>
              <a:rPr lang="en-US" sz="2400" b="1" dirty="0"/>
              <a:t>-17-0534-00)</a:t>
            </a:r>
            <a:r>
              <a:rPr lang="en-US" sz="2400" dirty="0"/>
              <a:t> </a:t>
            </a:r>
          </a:p>
          <a:p>
            <a:pPr marL="342900" indent="-342900">
              <a:buClr>
                <a:srgbClr val="FF0000"/>
              </a:buClr>
              <a:buFont typeface="Wingdings" charset="2"/>
              <a:buChar char="q"/>
            </a:pPr>
            <a:r>
              <a:rPr lang="en-US" sz="2400" b="1" dirty="0" smtClean="0"/>
              <a:t>Thursday </a:t>
            </a:r>
            <a:r>
              <a:rPr lang="en-US" sz="2400" b="1" dirty="0" smtClean="0"/>
              <a:t>10 May, </a:t>
            </a:r>
            <a:r>
              <a:rPr lang="en-US" sz="2400" b="1" dirty="0" smtClean="0"/>
              <a:t>AM2: Closing report, future </a:t>
            </a:r>
            <a:r>
              <a:rPr lang="en-US" sz="2400" b="1" dirty="0" smtClean="0"/>
              <a:t>activities</a:t>
            </a:r>
            <a:endParaRPr lang="en-US" sz="2400" b="1" i="1" dirty="0"/>
          </a:p>
          <a:p>
            <a:pPr>
              <a:buClr>
                <a:srgbClr val="FF0000"/>
              </a:buClr>
            </a:pPr>
            <a:r>
              <a:rPr lang="en-US" sz="2400" b="1" i="1" dirty="0" smtClean="0"/>
              <a:t>Upon neither discussion nor objection the motion to approve the agenda carries</a:t>
            </a:r>
            <a:r>
              <a:rPr lang="en-US" sz="2400" b="1" dirty="0" smtClean="0"/>
              <a:t>.</a:t>
            </a:r>
          </a:p>
        </p:txBody>
      </p:sp>
      <p:sp>
        <p:nvSpPr>
          <p:cNvPr id="2" name="TextBox 1"/>
          <p:cNvSpPr txBox="1"/>
          <p:nvPr/>
        </p:nvSpPr>
        <p:spPr>
          <a:xfrm>
            <a:off x="-941495" y="1675153"/>
            <a:ext cx="184666"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040430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1676400" y="381000"/>
            <a:ext cx="4800600" cy="990600"/>
          </a:xfrm>
        </p:spPr>
        <p:txBody>
          <a:bodyPr/>
          <a:lstStyle/>
          <a:p>
            <a:r>
              <a:rPr lang="en-US" b="1" dirty="0" smtClean="0">
                <a:solidFill>
                  <a:srgbClr val="000000"/>
                </a:solidFill>
                <a:ea typeface="Lucida Grande"/>
                <a:cs typeface="Lucida Grande"/>
              </a:rPr>
              <a:t>TG 12 Status Update, as of </a:t>
            </a:r>
            <a:r>
              <a:rPr lang="en-US" b="1" dirty="0" smtClean="0">
                <a:solidFill>
                  <a:srgbClr val="000000"/>
                </a:solidFill>
                <a:ea typeface="Lucida Grande"/>
                <a:cs typeface="Lucida Grande"/>
              </a:rPr>
              <a:t>Mar 2018</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1600200"/>
            <a:ext cx="8382000" cy="4524315"/>
          </a:xfrm>
          <a:prstGeom prst="rect">
            <a:avLst/>
          </a:prstGeom>
          <a:noFill/>
        </p:spPr>
        <p:txBody>
          <a:bodyPr wrap="square" rtlCol="0">
            <a:spAutoFit/>
          </a:bodyPr>
          <a:lstStyle/>
          <a:p>
            <a:pPr marL="344488" lvl="1" indent="-342900">
              <a:buClr>
                <a:srgbClr val="FF0000"/>
              </a:buClr>
              <a:buFont typeface="Wingdings" charset="2"/>
              <a:buChar char="q"/>
            </a:pPr>
            <a:r>
              <a:rPr lang="en-US" sz="2400" b="1" dirty="0"/>
              <a:t>Reviewed functional decomposition review (15-17-0113-08)</a:t>
            </a:r>
            <a:r>
              <a:rPr lang="en-US" sz="2400" dirty="0"/>
              <a:t> </a:t>
            </a:r>
          </a:p>
          <a:p>
            <a:pPr marL="342900" indent="-342900">
              <a:buClr>
                <a:srgbClr val="FF0000"/>
              </a:buClr>
              <a:buFont typeface="Wingdings" charset="2"/>
              <a:buChar char="q"/>
            </a:pPr>
            <a:r>
              <a:rPr lang="en-US" sz="2400" b="1" dirty="0"/>
              <a:t>Discussion on Protocol Stack Flow 15-17-0656-10)</a:t>
            </a:r>
          </a:p>
          <a:p>
            <a:pPr marL="800100" lvl="1" indent="-342900">
              <a:buClr>
                <a:srgbClr val="FF0000"/>
              </a:buClr>
              <a:buFont typeface="Wingdings" charset="2"/>
              <a:buChar char="q"/>
            </a:pPr>
            <a:r>
              <a:rPr lang="en-US" sz="2400" b="1" dirty="0"/>
              <a:t>Consensus on PDE and MMI requirements</a:t>
            </a:r>
          </a:p>
          <a:p>
            <a:pPr marL="342900" indent="-342900">
              <a:buClr>
                <a:srgbClr val="FF0000"/>
              </a:buClr>
              <a:buFont typeface="Wingdings" charset="2"/>
              <a:buChar char="q"/>
            </a:pPr>
            <a:r>
              <a:rPr lang="en-US" sz="2400" b="1" dirty="0"/>
              <a:t>Discussion on Primitives </a:t>
            </a:r>
          </a:p>
          <a:p>
            <a:pPr marL="800100" lvl="1" indent="-342900">
              <a:buClr>
                <a:srgbClr val="FF0000"/>
              </a:buClr>
              <a:buFont typeface="Wingdings" charset="2"/>
              <a:buChar char="q"/>
            </a:pPr>
            <a:r>
              <a:rPr lang="en-US" sz="2400" b="1" dirty="0"/>
              <a:t>Reviewed PDE data request and indication primitives</a:t>
            </a:r>
          </a:p>
          <a:p>
            <a:pPr marL="800100" lvl="1" indent="-342900">
              <a:buClr>
                <a:srgbClr val="FF0000"/>
              </a:buClr>
              <a:buFont typeface="Wingdings" charset="2"/>
              <a:buChar char="q"/>
            </a:pPr>
            <a:r>
              <a:rPr lang="en-US" sz="2400" b="1" dirty="0"/>
              <a:t>Extensive discussion on use of “Profiles” to simplify the upper layer interface</a:t>
            </a:r>
          </a:p>
          <a:p>
            <a:pPr marL="1257300" lvl="2" indent="-342900">
              <a:buClr>
                <a:srgbClr val="FF0000"/>
              </a:buClr>
              <a:buFont typeface="Wingdings" charset="2"/>
              <a:buChar char="q"/>
            </a:pPr>
            <a:r>
              <a:rPr lang="en-US" sz="2400" b="1" dirty="0"/>
              <a:t>Agreed upon partitioning profiles into sub-profiles</a:t>
            </a:r>
          </a:p>
          <a:p>
            <a:pPr marL="1257300" lvl="2" indent="-342900">
              <a:buClr>
                <a:srgbClr val="FF0000"/>
              </a:buClr>
              <a:buFont typeface="Wingdings" charset="2"/>
              <a:buChar char="q"/>
            </a:pPr>
            <a:r>
              <a:rPr lang="en-US" sz="2400" b="1" dirty="0"/>
              <a:t>Agreed to a “Hello World” exercise to compare proposals and expose issues</a:t>
            </a:r>
          </a:p>
          <a:p>
            <a:pPr marL="342900" indent="-342900">
              <a:buClr>
                <a:srgbClr val="FF0000"/>
              </a:buClr>
              <a:buFont typeface="Wingdings" charset="2"/>
              <a:buChar char="q"/>
            </a:pPr>
            <a:r>
              <a:rPr lang="en-US" sz="2400" b="1" dirty="0"/>
              <a:t>Discussion on </a:t>
            </a:r>
            <a:r>
              <a:rPr lang="en-US" sz="2400" b="1" dirty="0" err="1"/>
              <a:t>PassThru</a:t>
            </a:r>
            <a:r>
              <a:rPr lang="en-US" sz="2400" b="1" dirty="0"/>
              <a:t> functions</a:t>
            </a:r>
          </a:p>
          <a:p>
            <a:pPr marL="800100" lvl="1" indent="-342900">
              <a:buClr>
                <a:srgbClr val="FF0000"/>
              </a:buClr>
              <a:buFont typeface="Wingdings" charset="2"/>
              <a:buChar char="q"/>
            </a:pPr>
            <a:r>
              <a:rPr lang="en-US" sz="2400" b="1" dirty="0"/>
              <a:t>Agreed that legacy applications will be supported</a:t>
            </a:r>
          </a:p>
        </p:txBody>
      </p:sp>
    </p:spTree>
    <p:extLst>
      <p:ext uri="{BB962C8B-B14F-4D97-AF65-F5344CB8AC3E}">
        <p14:creationId xmlns:p14="http://schemas.microsoft.com/office/powerpoint/2010/main" val="1230316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118982</TotalTime>
  <Words>1460</Words>
  <Application>Microsoft Macintosh PowerPoint</Application>
  <PresentationFormat>On-screen Show (4:3)</PresentationFormat>
  <Paragraphs>243</Paragraphs>
  <Slides>13</Slides>
  <Notes>10</Notes>
  <HiddenSlides>9</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PowerPoint Presentation</vt:lpstr>
      <vt:lpstr>Instructions for the WG Chair</vt:lpstr>
      <vt:lpstr>Participants, Patents, and Duty to Inform</vt:lpstr>
      <vt:lpstr>Patent Related Links</vt:lpstr>
      <vt:lpstr>Call for Potentially Essential Patents</vt:lpstr>
      <vt:lpstr>TG12 Officers</vt:lpstr>
      <vt:lpstr>TG12 Meeting Agenda/Goals</vt:lpstr>
      <vt:lpstr>TG12 Meeting Agenda/Goals</vt:lpstr>
      <vt:lpstr>TG 12 Status Update, as of Mar 2018</vt:lpstr>
      <vt:lpstr>Hello World Exercise</vt:lpstr>
      <vt:lpstr>Future Efforts</vt:lpstr>
      <vt:lpstr>Meeting Accomplishments </vt:lpstr>
      <vt:lpstr>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Warsaw</dc:title>
  <dc:subject>IEEE 802.15 &lt;TG12&gt;</dc:subject>
  <dc:creator>Pat Kinney</dc:creator>
  <cp:keywords/>
  <dc:description>&lt;15-18-0201-01-0012&gt;</dc:description>
  <cp:lastModifiedBy>Pat Kinney</cp:lastModifiedBy>
  <cp:revision>1040</cp:revision>
  <cp:lastPrinted>2015-07-14T16:02:16Z</cp:lastPrinted>
  <dcterms:created xsi:type="dcterms:W3CDTF">2009-07-12T16:25:16Z</dcterms:created>
  <dcterms:modified xsi:type="dcterms:W3CDTF">2018-05-08T08:19:52Z</dcterms:modified>
  <cp:category/>
</cp:coreProperties>
</file>