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11" r:id="rId3"/>
    <p:sldId id="312" r:id="rId4"/>
    <p:sldId id="313" r:id="rId5"/>
    <p:sldId id="314" r:id="rId6"/>
    <p:sldId id="323" r:id="rId7"/>
    <p:sldId id="264" r:id="rId8"/>
    <p:sldId id="342" r:id="rId9"/>
    <p:sldId id="322" r:id="rId10"/>
    <p:sldId id="315" r:id="rId11"/>
    <p:sldId id="31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2"/>
          </p14:sldIdLst>
        </p14:section>
        <p14:section name="Meeting Section" id="{423C3B5B-A901-8240-AD93-EF2BDAB31CDF}">
          <p14:sldIdLst/>
        </p14:section>
        <p14:section name="Joint Meeting w/4s" id="{A4FA45F8-2BA0-A549-9741-6314C8DEA3CE}">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16" d="100"/>
          <a:sy n="116" d="100"/>
        </p:scale>
        <p:origin x="-2056"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18-0012-01-0012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2018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19200"/>
            <a:ext cx="8686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06400" lvl="1" indent="-342900">
              <a:buClr>
                <a:srgbClr val="FF0000"/>
              </a:buClr>
              <a:buFont typeface="Wingdings" charset="2"/>
              <a:buChar char="q"/>
            </a:pPr>
            <a:r>
              <a:rPr lang="en-US" sz="2800" b="1" dirty="0" smtClean="0"/>
              <a:t>Reviewed functional </a:t>
            </a:r>
            <a:r>
              <a:rPr lang="en-US" sz="2800" b="1" dirty="0"/>
              <a:t>decomposition review (15-17-0113-</a:t>
            </a:r>
            <a:r>
              <a:rPr lang="en-US" sz="2800" b="1" dirty="0" smtClean="0"/>
              <a:t>07)</a:t>
            </a:r>
            <a:r>
              <a:rPr lang="en-US" sz="2800" dirty="0" smtClean="0"/>
              <a:t> </a:t>
            </a:r>
            <a:endParaRPr lang="en-US" sz="2800" dirty="0"/>
          </a:p>
          <a:p>
            <a:pPr marL="342900" indent="-342900">
              <a:buClr>
                <a:srgbClr val="FF0000"/>
              </a:buClr>
              <a:buFont typeface="Wingdings" charset="2"/>
              <a:buChar char="q"/>
            </a:pPr>
            <a:r>
              <a:rPr lang="en-US" sz="2800" b="1" dirty="0" smtClean="0"/>
              <a:t>Discussion on </a:t>
            </a:r>
            <a:r>
              <a:rPr lang="en-US" sz="2800" b="1" dirty="0"/>
              <a:t>Protocol </a:t>
            </a:r>
            <a:r>
              <a:rPr lang="en-US" sz="2800" b="1" dirty="0" smtClean="0"/>
              <a:t>Stack Flow </a:t>
            </a:r>
          </a:p>
          <a:p>
            <a:pPr marL="800100" lvl="1" indent="-342900">
              <a:buClr>
                <a:srgbClr val="FF0000"/>
              </a:buClr>
              <a:buFont typeface="Wingdings" charset="2"/>
              <a:buChar char="q"/>
            </a:pPr>
            <a:r>
              <a:rPr lang="en-US" sz="2800" b="1" dirty="0" smtClean="0"/>
              <a:t>Consensus on PDE and MMI requirements</a:t>
            </a:r>
          </a:p>
          <a:p>
            <a:pPr marL="342900" indent="-342900">
              <a:buClr>
                <a:srgbClr val="FF0000"/>
              </a:buClr>
              <a:buFont typeface="Wingdings" charset="2"/>
              <a:buChar char="q"/>
            </a:pPr>
            <a:r>
              <a:rPr lang="en-US" sz="2800" b="1" dirty="0" smtClean="0"/>
              <a:t>Discussion </a:t>
            </a:r>
            <a:r>
              <a:rPr lang="en-US" sz="2800" b="1" dirty="0"/>
              <a:t>on </a:t>
            </a:r>
            <a:r>
              <a:rPr lang="en-US" sz="2800" b="1" dirty="0" smtClean="0"/>
              <a:t>mandatory element functions</a:t>
            </a:r>
          </a:p>
          <a:p>
            <a:pPr marL="800100" lvl="1" indent="-342900">
              <a:buClr>
                <a:srgbClr val="FF0000"/>
              </a:buClr>
              <a:buFont typeface="Wingdings" charset="2"/>
              <a:buChar char="q"/>
            </a:pPr>
            <a:r>
              <a:rPr lang="en-US" sz="2800" b="1" dirty="0" smtClean="0"/>
              <a:t>Consensus on PDE, MMI, and </a:t>
            </a:r>
            <a:r>
              <a:rPr lang="en-US" sz="2800" b="1" dirty="0" err="1" smtClean="0"/>
              <a:t>PassThru</a:t>
            </a:r>
            <a:r>
              <a:rPr lang="en-US" sz="2800" b="1" dirty="0"/>
              <a:t> </a:t>
            </a:r>
            <a:r>
              <a:rPr lang="en-US" sz="2800" b="1" dirty="0" smtClean="0"/>
              <a:t>Module requirements</a:t>
            </a:r>
          </a:p>
          <a:p>
            <a:pPr marL="800100" lvl="1" indent="-342900">
              <a:buClr>
                <a:srgbClr val="FF0000"/>
              </a:buClr>
              <a:buFont typeface="Wingdings" charset="2"/>
              <a:buChar char="q"/>
            </a:pPr>
            <a:r>
              <a:rPr lang="en-US" sz="2800" b="1" dirty="0" smtClean="0"/>
              <a:t>Growing consensus on Protocol Module functions</a:t>
            </a:r>
          </a:p>
          <a:p>
            <a:pPr marL="342900" indent="-342900">
              <a:buClr>
                <a:srgbClr val="FF0000"/>
              </a:buClr>
              <a:buFont typeface="Wingdings" charset="2"/>
              <a:buChar char="q"/>
            </a:pPr>
            <a:r>
              <a:rPr lang="en-US" sz="2800" b="1" dirty="0"/>
              <a:t>Discussion on mandatory element primitives </a:t>
            </a:r>
          </a:p>
          <a:p>
            <a:pPr marL="800100" lvl="1" indent="-342900">
              <a:buClr>
                <a:srgbClr val="FF0000"/>
              </a:buClr>
              <a:buFont typeface="Wingdings" charset="2"/>
              <a:buChar char="q"/>
            </a:pPr>
            <a:r>
              <a:rPr lang="en-US" sz="2800" b="1"/>
              <a:t>First pass at PDE and MMI primitives </a:t>
            </a:r>
            <a:r>
              <a:rPr lang="en-US" sz="2800" b="1" smtClean="0"/>
              <a:t>complete</a:t>
            </a:r>
            <a:endParaRPr lang="en-US" sz="2800" b="1"/>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July,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2019</a:t>
                      </a:r>
                    </a:p>
                  </a:txBody>
                  <a:tcPr/>
                </a:tc>
              </a:tr>
              <a:tr h="398549">
                <a:tc>
                  <a:txBody>
                    <a:bodyPr/>
                    <a:lstStyle/>
                    <a:p>
                      <a:r>
                        <a:rPr lang="en-US" dirty="0" smtClean="0"/>
                        <a:t>TG Comment Collection</a:t>
                      </a:r>
                      <a:endParaRPr lang="en-US" dirty="0"/>
                    </a:p>
                  </a:txBody>
                  <a:tcPr/>
                </a:tc>
                <a:tc>
                  <a:txBody>
                    <a:bodyPr/>
                    <a:lstStyle/>
                    <a:p>
                      <a:r>
                        <a:rPr lang="en-US" dirty="0" smtClean="0"/>
                        <a:t>Sept, 2019</a:t>
                      </a:r>
                      <a:endParaRPr lang="en-US" dirty="0"/>
                    </a:p>
                  </a:txBody>
                  <a:tcPr/>
                </a:tc>
                <a:tc>
                  <a:txBody>
                    <a:bodyPr/>
                    <a:lstStyle/>
                    <a:p>
                      <a:r>
                        <a:rPr lang="en-US" dirty="0" smtClean="0"/>
                        <a:t>Nov,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077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15 Jan, AM2: </a:t>
            </a:r>
            <a:r>
              <a:rPr lang="en-US" sz="2400" b="1" dirty="0"/>
              <a:t>Opening report, Agenda, Status, and Functional decomposition review (15-17-0113-</a:t>
            </a:r>
            <a:r>
              <a:rPr lang="en-US" sz="2400" b="1" dirty="0" smtClean="0"/>
              <a:t>05)</a:t>
            </a:r>
            <a:r>
              <a:rPr lang="en-US" sz="2400" dirty="0" smtClean="0"/>
              <a:t> </a:t>
            </a:r>
          </a:p>
          <a:p>
            <a:pPr marL="342900" indent="-342900">
              <a:buClr>
                <a:srgbClr val="FF0000"/>
              </a:buClr>
              <a:buFont typeface="Wingdings" charset="2"/>
              <a:buChar char="q"/>
            </a:pPr>
            <a:r>
              <a:rPr lang="en-US" sz="2400" b="1" dirty="0" smtClean="0"/>
              <a:t>Monday 15 Jan, PM2: </a:t>
            </a:r>
            <a:r>
              <a:rPr lang="en-US" sz="2400" b="1" dirty="0"/>
              <a:t>Detailed discussion on </a:t>
            </a:r>
            <a:r>
              <a:rPr lang="en-US" sz="2400" b="1" dirty="0" err="1"/>
              <a:t>PassThru</a:t>
            </a:r>
            <a:r>
              <a:rPr lang="en-US" sz="2400" b="1" dirty="0"/>
              <a:t> (e.g. 15-17-0537-00)</a:t>
            </a:r>
          </a:p>
          <a:p>
            <a:pPr marL="342900" indent="-342900">
              <a:buClr>
                <a:srgbClr val="FF0000"/>
              </a:buClr>
              <a:buFont typeface="Wingdings" charset="2"/>
              <a:buChar char="q"/>
            </a:pPr>
            <a:r>
              <a:rPr lang="en-US" sz="2400" b="1" dirty="0" smtClean="0"/>
              <a:t>Tuesday 16 Jan, AM2: Primitive Discussion </a:t>
            </a:r>
            <a:br>
              <a:rPr lang="en-US" sz="2400" b="1" dirty="0" smtClean="0"/>
            </a:br>
            <a:r>
              <a:rPr lang="en-US" sz="2400" b="1" dirty="0" smtClean="0"/>
              <a:t>(e.g. 15-17-0513-00)</a:t>
            </a:r>
          </a:p>
          <a:p>
            <a:pPr marL="342900" indent="-342900">
              <a:buClr>
                <a:srgbClr val="FF0000"/>
              </a:buClr>
              <a:buFont typeface="Wingdings" charset="2"/>
              <a:buChar char="q"/>
            </a:pPr>
            <a:r>
              <a:rPr lang="en-US" sz="2400" b="1" dirty="0" smtClean="0"/>
              <a:t>Wednesday 17 Jan, PM2: </a:t>
            </a:r>
            <a:r>
              <a:rPr lang="en-US" sz="2400" b="1" dirty="0"/>
              <a:t>Protocol Stack Discussion </a:t>
            </a:r>
            <a:br>
              <a:rPr lang="en-US" sz="2400" b="1" dirty="0"/>
            </a:br>
            <a:r>
              <a:rPr lang="en-US" sz="2400" b="1" dirty="0"/>
              <a:t>(e.g. 15-17-0512-00)</a:t>
            </a:r>
            <a:endParaRPr lang="en-US" sz="2400" dirty="0"/>
          </a:p>
          <a:p>
            <a:pPr marL="342900" indent="-342900">
              <a:buClr>
                <a:srgbClr val="FF0000"/>
              </a:buClr>
              <a:buFont typeface="Wingdings" charset="2"/>
              <a:buChar char="q"/>
            </a:pPr>
            <a:r>
              <a:rPr lang="en-US" sz="2400" b="1" dirty="0" smtClean="0"/>
              <a:t>Thursday 18 Jan, AM1: </a:t>
            </a:r>
            <a:r>
              <a:rPr lang="en-US" sz="2400" b="1" dirty="0"/>
              <a:t> D</a:t>
            </a:r>
            <a:r>
              <a:rPr lang="en-US" sz="2400" b="1" dirty="0" smtClean="0"/>
              <a:t>iscussion </a:t>
            </a:r>
            <a:r>
              <a:rPr lang="en-US" sz="2400" b="1" dirty="0"/>
              <a:t>on </a:t>
            </a:r>
            <a:r>
              <a:rPr lang="en-US" sz="2400" b="1" dirty="0" smtClean="0"/>
              <a:t>L2R, and RLS behaviors</a:t>
            </a:r>
            <a:r>
              <a:rPr lang="en-US" sz="2400" b="1" dirty="0"/>
              <a:t> </a:t>
            </a:r>
            <a:r>
              <a:rPr lang="en-US" sz="2400" b="1" dirty="0" smtClean="0"/>
              <a:t>(e.g. 15-17-0539-00, 15</a:t>
            </a:r>
            <a:r>
              <a:rPr lang="en-US" sz="2400" b="1" dirty="0"/>
              <a:t>-17-0534-00)</a:t>
            </a:r>
            <a:r>
              <a:rPr lang="en-US" sz="2400" dirty="0"/>
              <a:t> </a:t>
            </a:r>
          </a:p>
          <a:p>
            <a:pPr marL="342900" indent="-342900">
              <a:buClr>
                <a:srgbClr val="FF0000"/>
              </a:buClr>
              <a:buFont typeface="Wingdings" charset="2"/>
              <a:buChar char="q"/>
            </a:pPr>
            <a:r>
              <a:rPr lang="en-US" sz="2400" b="1" dirty="0" smtClean="0"/>
              <a:t>Thursday 18 Jan, AM2: Closing report, future activities</a:t>
            </a:r>
          </a:p>
          <a:p>
            <a:pPr marL="342900" indent="-342900">
              <a:buClr>
                <a:srgbClr val="FF0000"/>
              </a:buClr>
              <a:buFont typeface="Wingdings" charset="2"/>
              <a:buChar char="q"/>
            </a:pPr>
            <a:endParaRPr lang="en-US" sz="2400" b="1" i="1" dirty="0"/>
          </a:p>
          <a:p>
            <a:pPr>
              <a:buClr>
                <a:srgbClr val="FF0000"/>
              </a:buClr>
            </a:pPr>
            <a:r>
              <a:rPr lang="en-US" sz="2400" b="1" i="1" dirty="0" smtClean="0"/>
              <a:t>Upon neither discussion nor objection the motion to approve the agenda carries</a:t>
            </a:r>
            <a:r>
              <a:rPr lang="en-US" sz="2400" b="1" dirty="0" smtClean="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676400" y="381000"/>
            <a:ext cx="4800600" cy="990600"/>
          </a:xfrm>
        </p:spPr>
        <p:txBody>
          <a:bodyPr/>
          <a:lstStyle/>
          <a:p>
            <a:r>
              <a:rPr lang="en-US" b="1" dirty="0" smtClean="0">
                <a:solidFill>
                  <a:srgbClr val="000000"/>
                </a:solidFill>
                <a:ea typeface="Lucida Grande"/>
                <a:cs typeface="Lucida Grande"/>
              </a:rPr>
              <a:t>TG 12 Status Update, as of Nov 2017</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447800"/>
            <a:ext cx="8382000" cy="3785652"/>
          </a:xfrm>
          <a:prstGeom prst="rect">
            <a:avLst/>
          </a:prstGeom>
          <a:noFill/>
        </p:spPr>
        <p:txBody>
          <a:bodyPr wrap="square" rtlCol="0">
            <a:spAutoFit/>
          </a:bodyPr>
          <a:lstStyle/>
          <a:p>
            <a:pPr marL="342900" indent="-342900">
              <a:buClr>
                <a:srgbClr val="FF0000"/>
              </a:buClr>
              <a:buFont typeface="Wingdings" charset="2"/>
              <a:buChar char="q"/>
            </a:pPr>
            <a:r>
              <a:rPr lang="en-US" sz="2400" b="1" dirty="0"/>
              <a:t>Reviewed functional decomposition review (15-17-0113-04)</a:t>
            </a:r>
            <a:r>
              <a:rPr lang="en-US" sz="2400" dirty="0"/>
              <a:t> </a:t>
            </a:r>
          </a:p>
          <a:p>
            <a:pPr marL="342900" indent="-342900">
              <a:buClr>
                <a:srgbClr val="FF0000"/>
              </a:buClr>
              <a:buFont typeface="Wingdings" charset="2"/>
              <a:buChar char="q"/>
            </a:pPr>
            <a:r>
              <a:rPr lang="en-US" sz="2400" b="1" dirty="0"/>
              <a:t>Discussion on Protocol Stack Flow (15-17-0512-00)</a:t>
            </a:r>
            <a:endParaRPr lang="en-US" sz="2400" dirty="0"/>
          </a:p>
          <a:p>
            <a:pPr marL="342900" indent="-342900">
              <a:buClr>
                <a:srgbClr val="FF0000"/>
              </a:buClr>
              <a:buFont typeface="Wingdings" charset="2"/>
              <a:buChar char="q"/>
            </a:pPr>
            <a:r>
              <a:rPr lang="en-US" sz="2400" b="1" dirty="0"/>
              <a:t>Discussion on Primitives (15-17-0513-00)</a:t>
            </a:r>
          </a:p>
          <a:p>
            <a:pPr marL="342900" indent="-342900">
              <a:buClr>
                <a:srgbClr val="FF0000"/>
              </a:buClr>
              <a:buFont typeface="Wingdings" charset="2"/>
              <a:buChar char="q"/>
            </a:pPr>
            <a:r>
              <a:rPr lang="en-US" sz="2400" b="1" dirty="0"/>
              <a:t>Discussion on </a:t>
            </a:r>
            <a:r>
              <a:rPr lang="en-US" sz="2400" b="1" dirty="0" err="1"/>
              <a:t>PassThru</a:t>
            </a:r>
            <a:r>
              <a:rPr lang="en-US" sz="2400" b="1" dirty="0"/>
              <a:t> functions (15-17-0537-00)</a:t>
            </a:r>
          </a:p>
          <a:p>
            <a:pPr marL="342900" indent="-342900">
              <a:buClr>
                <a:srgbClr val="FF0000"/>
              </a:buClr>
              <a:buFont typeface="Wingdings" charset="2"/>
              <a:buChar char="q"/>
            </a:pPr>
            <a:r>
              <a:rPr lang="en-US" sz="2400" b="1" dirty="0"/>
              <a:t>Discussion on RLS: model of SS-TWR for the ULI (15-17-0534-00)</a:t>
            </a:r>
            <a:r>
              <a:rPr lang="en-US" sz="2400" dirty="0"/>
              <a:t> </a:t>
            </a:r>
          </a:p>
          <a:p>
            <a:pPr marL="342900" indent="-342900">
              <a:buClr>
                <a:srgbClr val="FF0000"/>
              </a:buClr>
              <a:buFont typeface="Wingdings" charset="2"/>
              <a:buChar char="q"/>
            </a:pPr>
            <a:r>
              <a:rPr lang="en-US" sz="2400" b="1" dirty="0"/>
              <a:t>Detailed discussion on a</a:t>
            </a:r>
            <a:r>
              <a:rPr lang="en-US" altLang="zh-CN" sz="2400" b="1" dirty="0"/>
              <a:t>ddress adaption between </a:t>
            </a:r>
            <a:br>
              <a:rPr lang="en-US" altLang="zh-CN" sz="2400" b="1" dirty="0"/>
            </a:br>
            <a:r>
              <a:rPr lang="en-US" altLang="zh-CN" sz="2400" b="1" dirty="0"/>
              <a:t>48-bit addresses and 64-bit addresses in the ULI (15-17-0538-00)</a:t>
            </a:r>
          </a:p>
          <a:p>
            <a:pPr marL="342900" indent="-342900">
              <a:buClr>
                <a:srgbClr val="FF0000"/>
              </a:buClr>
              <a:buFont typeface="Wingdings" charset="2"/>
              <a:buChar char="q"/>
            </a:pPr>
            <a:r>
              <a:rPr lang="en-US" sz="2400" b="1" dirty="0"/>
              <a:t>Detailed discussion on L2R operation (15-17-0539-00</a:t>
            </a:r>
            <a:r>
              <a:rPr lang="en-US" sz="2400" b="1" dirty="0" smtClean="0"/>
              <a:t>)</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Sato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113690</TotalTime>
  <Words>1094</Words>
  <Application>Microsoft Macintosh PowerPoint</Application>
  <PresentationFormat>On-screen Show (4:3)</PresentationFormat>
  <Paragraphs>210</Paragraphs>
  <Slides>11</Slides>
  <Notes>8</Notes>
  <HiddenSlides>3</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Agenda/Goals</vt:lpstr>
      <vt:lpstr>TG 12 Status Update, as of Nov 2017</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cp:keywords/>
  <dc:description>&lt;15-18-0012-00-0012&gt;</dc:description>
  <cp:lastModifiedBy>Pat Kinney</cp:lastModifiedBy>
  <cp:revision>1008</cp:revision>
  <cp:lastPrinted>2015-07-14T16:02:16Z</cp:lastPrinted>
  <dcterms:created xsi:type="dcterms:W3CDTF">2009-07-12T16:25:16Z</dcterms:created>
  <dcterms:modified xsi:type="dcterms:W3CDTF">2018-05-06T12:16:14Z</dcterms:modified>
  <cp:category/>
</cp:coreProperties>
</file>