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60" r:id="rId3"/>
    <p:sldId id="261" r:id="rId4"/>
    <p:sldId id="263" r:id="rId5"/>
    <p:sldId id="264" r:id="rId6"/>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86" autoAdjust="0"/>
  </p:normalViewPr>
  <p:slideViewPr>
    <p:cSldViewPr snapToGrid="0">
      <p:cViewPr>
        <p:scale>
          <a:sx n="120" d="100"/>
          <a:sy n="120" d="100"/>
        </p:scale>
        <p:origin x="-283" y="105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802.15-18-0197-00-0thz_May_2018_Closing_Plenary_Slides</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November  2017</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IG THz May 2018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 8 May 2018</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IG THz  May 2018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at midweek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IG </a:t>
            </a:r>
            <a:r>
              <a:rPr lang="de-DE" dirty="0" err="1" smtClean="0"/>
              <a:t>THz</a:t>
            </a:r>
            <a:r>
              <a:rPr lang="de-DE" dirty="0" smtClean="0"/>
              <a:t> May 2018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May 2018</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r>
              <a:rPr lang="de-DE" dirty="0" smtClean="0"/>
              <a:t> (1/2)</a:t>
            </a:r>
            <a:endParaRPr lang="de-DE" dirty="0"/>
          </a:p>
        </p:txBody>
      </p:sp>
      <p:sp>
        <p:nvSpPr>
          <p:cNvPr id="6" name="Inhaltsplatzhalter 5"/>
          <p:cNvSpPr>
            <a:spLocks noGrp="1"/>
          </p:cNvSpPr>
          <p:nvPr>
            <p:ph idx="1"/>
          </p:nvPr>
        </p:nvSpPr>
        <p:spPr>
          <a:xfrm>
            <a:off x="685800" y="1728942"/>
            <a:ext cx="7772400" cy="4114800"/>
          </a:xfrm>
        </p:spPr>
        <p:txBody>
          <a:bodyPr/>
          <a:lstStyle/>
          <a:p>
            <a:r>
              <a:rPr lang="de-DE" sz="1800" dirty="0" smtClean="0"/>
              <a:t>3 </a:t>
            </a:r>
            <a:r>
              <a:rPr lang="de-DE" sz="1800" dirty="0" err="1" smtClean="0"/>
              <a:t>meetings</a:t>
            </a:r>
            <a:r>
              <a:rPr lang="de-DE" sz="1800" dirty="0" smtClean="0"/>
              <a:t> on Mon PM3+ PM3 and on Tue AM1</a:t>
            </a:r>
          </a:p>
          <a:p>
            <a:pPr lvl="1"/>
            <a:r>
              <a:rPr lang="de-DE" sz="1400" smtClean="0"/>
              <a:t> </a:t>
            </a:r>
            <a:r>
              <a:rPr lang="de-DE" sz="1800" smtClean="0"/>
              <a:t>27 </a:t>
            </a:r>
            <a:r>
              <a:rPr lang="de-DE" sz="1800" dirty="0" err="1" smtClean="0"/>
              <a:t>participants</a:t>
            </a:r>
            <a:r>
              <a:rPr lang="de-DE" sz="1800" dirty="0" smtClean="0"/>
              <a:t> </a:t>
            </a:r>
            <a:endParaRPr lang="de-DE" sz="1400" dirty="0" smtClean="0"/>
          </a:p>
          <a:p>
            <a:r>
              <a:rPr lang="de-DE" sz="1800" dirty="0" smtClean="0"/>
              <a:t>9 </a:t>
            </a:r>
            <a:r>
              <a:rPr lang="de-DE" sz="1800" dirty="0" err="1" smtClean="0"/>
              <a:t>contributions</a:t>
            </a:r>
            <a:r>
              <a:rPr lang="de-DE" sz="1800" dirty="0" smtClean="0"/>
              <a:t>:</a:t>
            </a:r>
            <a:endParaRPr lang="de-DE" sz="1800" dirty="0" smtClean="0">
              <a:ea typeface="Times New Roman"/>
            </a:endParaRPr>
          </a:p>
          <a:p>
            <a:pPr marL="457200">
              <a:spcAft>
                <a:spcPts val="0"/>
              </a:spcAft>
              <a:buNone/>
            </a:pPr>
            <a:r>
              <a:rPr lang="en-US" sz="1800" b="1" dirty="0" smtClean="0">
                <a:latin typeface="Times New Roman"/>
                <a:ea typeface="Times New Roman"/>
              </a:rPr>
              <a:t>	</a:t>
            </a:r>
            <a:r>
              <a:rPr lang="en-US" sz="1800" b="1" u="sng" dirty="0" smtClean="0">
                <a:latin typeface="Times New Roman"/>
                <a:ea typeface="Times New Roman"/>
              </a:rPr>
              <a:t>Contribution # 1</a:t>
            </a:r>
            <a:r>
              <a:rPr lang="en-US" sz="1800" dirty="0" smtClean="0">
                <a:latin typeface="Times New Roman"/>
                <a:ea typeface="Times New Roman"/>
              </a:rPr>
              <a:t> </a:t>
            </a:r>
            <a:endParaRPr lang="de-DE" sz="1800" dirty="0" smtClean="0">
              <a:latin typeface="Times New Roman"/>
              <a:ea typeface="Times New Roman"/>
            </a:endParaRPr>
          </a:p>
          <a:p>
            <a:pPr marL="457200">
              <a:spcAft>
                <a:spcPts val="0"/>
              </a:spcAft>
              <a:buNone/>
            </a:pPr>
            <a:r>
              <a:rPr lang="en-US" sz="1800" dirty="0" smtClean="0">
                <a:latin typeface="Times New Roman"/>
                <a:ea typeface="Times New Roman"/>
              </a:rPr>
              <a:t>	Thomas Kürner, “Interference Study for THz Intra-Device Communication Systems ” (15-18 -0175) </a:t>
            </a:r>
            <a:endParaRPr lang="de-DE" sz="1800" dirty="0" smtClean="0">
              <a:latin typeface="Times New Roman"/>
              <a:ea typeface="Times New Roman"/>
            </a:endParaRPr>
          </a:p>
          <a:p>
            <a:pPr marL="444500" indent="-444500">
              <a:spcAft>
                <a:spcPts val="0"/>
              </a:spcAft>
              <a:buNone/>
            </a:pPr>
            <a:r>
              <a:rPr lang="en-US" sz="1800" b="1" dirty="0" smtClean="0">
                <a:latin typeface="Times New Roman"/>
                <a:ea typeface="Times New Roman"/>
              </a:rPr>
              <a:t>	</a:t>
            </a:r>
            <a:r>
              <a:rPr lang="en-US" sz="1800" b="1" u="sng" dirty="0" smtClean="0">
                <a:latin typeface="Times New Roman"/>
                <a:ea typeface="Times New Roman"/>
              </a:rPr>
              <a:t>Contribution # 2</a:t>
            </a:r>
            <a:endParaRPr lang="de-DE" sz="1800" dirty="0" smtClean="0">
              <a:latin typeface="Times New Roman"/>
              <a:ea typeface="Times New Roman"/>
            </a:endParaRPr>
          </a:p>
          <a:p>
            <a:pPr marL="444500" indent="-444500">
              <a:spcAft>
                <a:spcPts val="0"/>
              </a:spcAft>
              <a:buNone/>
            </a:pPr>
            <a:r>
              <a:rPr lang="en-US" sz="1800" dirty="0" smtClean="0">
                <a:latin typeface="Times New Roman"/>
                <a:ea typeface="Times New Roman"/>
              </a:rPr>
              <a:t>	Iwao Hosako, “Penetration Loss Measurement at 300 GHz for Building Entry Loss Estimation” (15-18-0230)</a:t>
            </a:r>
            <a:endParaRPr lang="de-DE" sz="1800" dirty="0" smtClean="0">
              <a:latin typeface="Times New Roman"/>
              <a:ea typeface="Times New Roman"/>
            </a:endParaRPr>
          </a:p>
          <a:p>
            <a:pPr marL="444500" indent="-444500">
              <a:spcAft>
                <a:spcPts val="0"/>
              </a:spcAft>
              <a:buNone/>
            </a:pPr>
            <a:r>
              <a:rPr lang="en-US" sz="1800" b="1" dirty="0" smtClean="0">
                <a:latin typeface="Times New Roman"/>
                <a:ea typeface="Times New Roman"/>
              </a:rPr>
              <a:t>	</a:t>
            </a:r>
            <a:r>
              <a:rPr lang="en-US" sz="1800" b="1" u="sng" dirty="0" smtClean="0">
                <a:latin typeface="Times New Roman"/>
                <a:ea typeface="Times New Roman"/>
              </a:rPr>
              <a:t>Contribution # 3</a:t>
            </a:r>
            <a:endParaRPr lang="de-DE" sz="1800" dirty="0" smtClean="0">
              <a:latin typeface="Times New Roman"/>
              <a:ea typeface="Times New Roman"/>
            </a:endParaRPr>
          </a:p>
          <a:p>
            <a:pPr marL="444500" indent="-444500">
              <a:spcAft>
                <a:spcPts val="0"/>
              </a:spcAft>
              <a:buNone/>
            </a:pPr>
            <a:r>
              <a:rPr lang="en-US" sz="1800" dirty="0" smtClean="0">
                <a:latin typeface="Times New Roman"/>
                <a:ea typeface="Times New Roman"/>
              </a:rPr>
              <a:t>	Andre Bourdoux, “Semiconductor Technologies for THz Communications” (15-18-0191)</a:t>
            </a:r>
            <a:endParaRPr lang="de-DE" sz="1800" dirty="0" smtClean="0">
              <a:latin typeface="Times New Roman"/>
              <a:ea typeface="Times New Roman"/>
            </a:endParaRPr>
          </a:p>
          <a:p>
            <a:pPr marL="444500" indent="-444500">
              <a:spcAft>
                <a:spcPts val="0"/>
              </a:spcAft>
              <a:buNone/>
            </a:pPr>
            <a:r>
              <a:rPr lang="en-US" sz="1800" b="1" dirty="0" smtClean="0">
                <a:latin typeface="Times New Roman"/>
                <a:ea typeface="Times New Roman"/>
              </a:rPr>
              <a:t>	</a:t>
            </a:r>
            <a:r>
              <a:rPr lang="en-US" sz="1800" b="1" u="sng" dirty="0" smtClean="0">
                <a:latin typeface="Times New Roman"/>
                <a:ea typeface="Times New Roman"/>
              </a:rPr>
              <a:t>Contribution # 4</a:t>
            </a:r>
            <a:endParaRPr lang="de-DE" sz="1800" dirty="0" smtClean="0">
              <a:latin typeface="Times New Roman"/>
              <a:ea typeface="Times New Roman"/>
            </a:endParaRPr>
          </a:p>
          <a:p>
            <a:pPr marL="444500" indent="-444500">
              <a:spcAft>
                <a:spcPts val="0"/>
              </a:spcAft>
              <a:buNone/>
            </a:pPr>
            <a:r>
              <a:rPr lang="en-US" sz="1800" dirty="0" smtClean="0">
                <a:latin typeface="Times New Roman"/>
                <a:ea typeface="Times New Roman"/>
              </a:rPr>
              <a:t>	Thomas Kürner, “Two-Step Angle-of-Arrival Estimation for Terahertz Communications,” (15-18-0176r1)</a:t>
            </a:r>
            <a:endParaRPr lang="de-DE" sz="1800" dirty="0" smtClean="0">
              <a:latin typeface="Times New Roman"/>
              <a:ea typeface="Times New Roman"/>
            </a:endParaRPr>
          </a:p>
          <a:p>
            <a:pPr lvl="1">
              <a:spcAft>
                <a:spcPts val="0"/>
              </a:spcAft>
              <a:buNone/>
            </a:pPr>
            <a:endParaRPr lang="de-DE" sz="1800" dirty="0" smtClean="0">
              <a:latin typeface="Times New Roman"/>
              <a:ea typeface="Times New Roman"/>
            </a:endParaRPr>
          </a:p>
          <a:p>
            <a:pPr marL="371475" lvl="1" indent="-171450">
              <a:buNone/>
            </a:pP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May 2018</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r>
              <a:rPr lang="de-DE" dirty="0" smtClean="0"/>
              <a:t> (2/2)</a:t>
            </a:r>
            <a:endParaRPr lang="de-DE" dirty="0"/>
          </a:p>
        </p:txBody>
      </p:sp>
      <p:sp>
        <p:nvSpPr>
          <p:cNvPr id="6" name="Inhaltsplatzhalter 5"/>
          <p:cNvSpPr>
            <a:spLocks noGrp="1"/>
          </p:cNvSpPr>
          <p:nvPr>
            <p:ph idx="1"/>
          </p:nvPr>
        </p:nvSpPr>
        <p:spPr>
          <a:xfrm>
            <a:off x="685800" y="1728942"/>
            <a:ext cx="7772400" cy="4114800"/>
          </a:xfrm>
        </p:spPr>
        <p:txBody>
          <a:bodyPr/>
          <a:lstStyle/>
          <a:p>
            <a:pPr>
              <a:spcAft>
                <a:spcPts val="0"/>
              </a:spcAft>
              <a:buNone/>
            </a:pPr>
            <a:r>
              <a:rPr lang="en-US" sz="1800" b="1" u="sng" dirty="0" smtClean="0">
                <a:latin typeface="Times New Roman"/>
                <a:ea typeface="Times New Roman"/>
              </a:rPr>
              <a:t>Contribution # 5</a:t>
            </a:r>
            <a:endParaRPr lang="de-DE" sz="1800" dirty="0" smtClean="0">
              <a:latin typeface="Times New Roman"/>
              <a:ea typeface="Times New Roman"/>
            </a:endParaRPr>
          </a:p>
          <a:p>
            <a:pPr>
              <a:spcAft>
                <a:spcPts val="0"/>
              </a:spcAft>
              <a:buNone/>
            </a:pPr>
            <a:r>
              <a:rPr lang="en-US" sz="1800" dirty="0" smtClean="0">
                <a:latin typeface="Times New Roman"/>
                <a:ea typeface="Times New Roman"/>
              </a:rPr>
              <a:t>Thomas Kürner, “Introduction to the H2020 ICT-09-2017 Cluster,” (15-18-0177)</a:t>
            </a:r>
            <a:endParaRPr lang="de-DE" sz="1800" dirty="0" smtClean="0">
              <a:latin typeface="Times New Roman"/>
              <a:ea typeface="Times New Roman"/>
            </a:endParaRPr>
          </a:p>
          <a:p>
            <a:pPr>
              <a:spcAft>
                <a:spcPts val="0"/>
              </a:spcAft>
              <a:buNone/>
            </a:pPr>
            <a:r>
              <a:rPr lang="en-US" sz="1800" b="1" u="sng" dirty="0" smtClean="0">
                <a:latin typeface="Times New Roman"/>
                <a:ea typeface="Times New Roman"/>
              </a:rPr>
              <a:t>Contribution # 6</a:t>
            </a:r>
            <a:endParaRPr lang="de-DE" sz="1800" dirty="0" smtClean="0">
              <a:latin typeface="Times New Roman"/>
              <a:ea typeface="Times New Roman"/>
            </a:endParaRPr>
          </a:p>
          <a:p>
            <a:pPr>
              <a:spcAft>
                <a:spcPts val="0"/>
              </a:spcAft>
              <a:buNone/>
            </a:pPr>
            <a:r>
              <a:rPr lang="en-US" sz="1800" dirty="0" smtClean="0">
                <a:latin typeface="Times New Roman"/>
                <a:ea typeface="Times New Roman"/>
              </a:rPr>
              <a:t>Onur Sahin, “EPIC Project: Next Generation FEC for Tb/s and THz Systems,” (15-18-0206)</a:t>
            </a:r>
            <a:endParaRPr lang="de-DE" sz="1800" dirty="0" smtClean="0">
              <a:latin typeface="Times New Roman"/>
              <a:ea typeface="Times New Roman"/>
            </a:endParaRPr>
          </a:p>
          <a:p>
            <a:pPr>
              <a:spcAft>
                <a:spcPts val="0"/>
              </a:spcAft>
              <a:buNone/>
            </a:pPr>
            <a:r>
              <a:rPr lang="en-US" sz="1800" b="1" u="sng" dirty="0" smtClean="0">
                <a:latin typeface="Times New Roman"/>
                <a:ea typeface="Times New Roman"/>
              </a:rPr>
              <a:t>Contribution # 7</a:t>
            </a:r>
            <a:endParaRPr lang="de-DE" sz="1800" dirty="0" smtClean="0">
              <a:latin typeface="Times New Roman"/>
              <a:ea typeface="Times New Roman"/>
            </a:endParaRPr>
          </a:p>
          <a:p>
            <a:pPr>
              <a:spcAft>
                <a:spcPts val="0"/>
              </a:spcAft>
              <a:buNone/>
            </a:pPr>
            <a:r>
              <a:rPr lang="en-US" sz="1800" dirty="0" smtClean="0">
                <a:latin typeface="Times New Roman"/>
                <a:ea typeface="Times New Roman"/>
              </a:rPr>
              <a:t>Onur Sahin, “A Preliminary 7nm implementation and communication performance study of </a:t>
            </a:r>
            <a:r>
              <a:rPr lang="en-US" sz="1800" dirty="0" err="1" smtClean="0">
                <a:latin typeface="Times New Roman"/>
                <a:ea typeface="Times New Roman"/>
              </a:rPr>
              <a:t>SoA</a:t>
            </a:r>
            <a:r>
              <a:rPr lang="en-US" sz="1800" dirty="0" smtClean="0">
                <a:latin typeface="Times New Roman"/>
                <a:ea typeface="Times New Roman"/>
              </a:rPr>
              <a:t> FEC classes for </a:t>
            </a:r>
            <a:r>
              <a:rPr lang="en-US" sz="1800" dirty="0" err="1" smtClean="0">
                <a:latin typeface="Times New Roman"/>
                <a:ea typeface="Times New Roman"/>
              </a:rPr>
              <a:t>Tbps</a:t>
            </a:r>
            <a:r>
              <a:rPr lang="en-US" sz="1800" dirty="0" smtClean="0">
                <a:latin typeface="Times New Roman"/>
                <a:ea typeface="Times New Roman"/>
              </a:rPr>
              <a:t> throughputs,” (15-18-0207)</a:t>
            </a:r>
            <a:endParaRPr lang="de-DE" sz="1800" dirty="0" smtClean="0">
              <a:latin typeface="Times New Roman"/>
              <a:ea typeface="Times New Roman"/>
            </a:endParaRPr>
          </a:p>
          <a:p>
            <a:pPr>
              <a:spcAft>
                <a:spcPts val="0"/>
              </a:spcAft>
              <a:buNone/>
            </a:pPr>
            <a:r>
              <a:rPr lang="en-US" sz="1800" b="1" u="sng" dirty="0" smtClean="0">
                <a:latin typeface="Times New Roman"/>
                <a:ea typeface="Times New Roman"/>
              </a:rPr>
              <a:t>Contribution # 8</a:t>
            </a:r>
            <a:endParaRPr lang="de-DE" sz="1800" dirty="0" smtClean="0">
              <a:latin typeface="Times New Roman"/>
              <a:ea typeface="Times New Roman"/>
            </a:endParaRPr>
          </a:p>
          <a:p>
            <a:pPr>
              <a:spcAft>
                <a:spcPts val="0"/>
              </a:spcAft>
              <a:buNone/>
            </a:pPr>
            <a:r>
              <a:rPr lang="en-US" sz="1800" dirty="0" smtClean="0">
                <a:latin typeface="Times New Roman"/>
                <a:ea typeface="Times New Roman"/>
              </a:rPr>
              <a:t>Colja Schubert, “TERRANOVA: Terahertz Wireless Access Technologies – System and Hardware Architecture Options,” (15-18-0192)</a:t>
            </a:r>
            <a:endParaRPr lang="de-DE" sz="1800" dirty="0" smtClean="0">
              <a:latin typeface="Times New Roman"/>
              <a:ea typeface="Times New Roman"/>
            </a:endParaRPr>
          </a:p>
          <a:p>
            <a:pPr>
              <a:spcAft>
                <a:spcPts val="0"/>
              </a:spcAft>
              <a:buNone/>
            </a:pPr>
            <a:r>
              <a:rPr lang="en-US" sz="1800" b="1" u="sng" dirty="0" smtClean="0">
                <a:latin typeface="Times New Roman"/>
                <a:ea typeface="Times New Roman"/>
              </a:rPr>
              <a:t>Contribution # 9</a:t>
            </a:r>
            <a:endParaRPr lang="de-DE" sz="1800" dirty="0" smtClean="0">
              <a:latin typeface="Times New Roman"/>
              <a:ea typeface="Times New Roman"/>
            </a:endParaRPr>
          </a:p>
          <a:p>
            <a:pPr>
              <a:spcAft>
                <a:spcPts val="0"/>
              </a:spcAft>
              <a:buNone/>
            </a:pPr>
            <a:r>
              <a:rPr lang="en-US" sz="1800" dirty="0" smtClean="0">
                <a:latin typeface="Times New Roman"/>
                <a:ea typeface="Times New Roman"/>
              </a:rPr>
              <a:t>Thomas Kürner, “Information on Regulatory Activities for THz Communications,” (15-18-0178)</a:t>
            </a:r>
            <a:endParaRPr lang="de-DE" sz="1800" dirty="0" smtClean="0">
              <a:latin typeface="Times New Roman"/>
              <a:ea typeface="Times New Roman"/>
            </a:endParaRPr>
          </a:p>
          <a:p>
            <a:endParaRPr lang="de-DE" sz="1800" dirty="0" smtClean="0">
              <a:ea typeface="Times New Roman"/>
            </a:endParaRPr>
          </a:p>
          <a:p>
            <a:pPr lvl="1">
              <a:spcAft>
                <a:spcPts val="0"/>
              </a:spcAft>
            </a:pPr>
            <a:endParaRPr lang="en-US" sz="1800" dirty="0" smtClean="0">
              <a:latin typeface="Times New Roman"/>
              <a:ea typeface="Times New Roman"/>
            </a:endParaRPr>
          </a:p>
          <a:p>
            <a:pPr marL="355600" lvl="1" indent="-266700">
              <a:spcAft>
                <a:spcPts val="0"/>
              </a:spcAft>
              <a:buFont typeface="Arial" pitchFamily="34" charset="0"/>
              <a:buChar char="•"/>
            </a:pPr>
            <a:r>
              <a:rPr lang="de-DE" sz="1800" dirty="0" smtClean="0"/>
              <a:t>Short </a:t>
            </a:r>
            <a:r>
              <a:rPr lang="de-DE" sz="1800" dirty="0" err="1" smtClean="0"/>
              <a:t>discussion</a:t>
            </a:r>
            <a:r>
              <a:rPr lang="de-DE" sz="1800" dirty="0" smtClean="0"/>
              <a:t> </a:t>
            </a:r>
            <a:r>
              <a:rPr lang="de-DE" sz="1800" dirty="0" err="1" smtClean="0"/>
              <a:t>future</a:t>
            </a:r>
            <a:r>
              <a:rPr lang="de-DE" sz="1800" dirty="0" smtClean="0"/>
              <a:t> </a:t>
            </a:r>
            <a:r>
              <a:rPr lang="de-DE" sz="1800" dirty="0" err="1" smtClean="0"/>
              <a:t>actions</a:t>
            </a:r>
            <a:r>
              <a:rPr lang="de-DE" sz="1800" dirty="0" smtClean="0"/>
              <a:t> </a:t>
            </a:r>
            <a:r>
              <a:rPr lang="de-DE" sz="1800" dirty="0" err="1" smtClean="0"/>
              <a:t>for</a:t>
            </a:r>
            <a:r>
              <a:rPr lang="de-DE" sz="1800" dirty="0" smtClean="0"/>
              <a:t> IG </a:t>
            </a:r>
            <a:r>
              <a:rPr lang="de-DE" sz="1800" dirty="0" err="1" smtClean="0"/>
              <a:t>THz</a:t>
            </a:r>
            <a:endParaRPr lang="en-US" sz="1800" dirty="0" smtClean="0">
              <a:latin typeface="Times New Roman"/>
              <a:ea typeface="Times New Roman"/>
            </a:endParaRPr>
          </a:p>
          <a:p>
            <a:pPr lvl="1">
              <a:spcAft>
                <a:spcPts val="0"/>
              </a:spcAft>
              <a:buNone/>
            </a:pPr>
            <a:endParaRPr lang="de-DE" sz="1800" dirty="0" smtClean="0">
              <a:latin typeface="Times New Roman"/>
              <a:ea typeface="Times New Roman"/>
            </a:endParaRPr>
          </a:p>
          <a:p>
            <a:pPr marL="371475" lvl="1" indent="-171450">
              <a:buNone/>
            </a:pP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May 2018</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Further </a:t>
            </a:r>
            <a:r>
              <a:rPr lang="de-DE" dirty="0" err="1" smtClean="0"/>
              <a:t>Achievements</a:t>
            </a:r>
            <a:endParaRPr lang="de-DE" dirty="0"/>
          </a:p>
        </p:txBody>
      </p:sp>
      <p:sp>
        <p:nvSpPr>
          <p:cNvPr id="6" name="Inhaltsplatzhalter 5"/>
          <p:cNvSpPr>
            <a:spLocks noGrp="1"/>
          </p:cNvSpPr>
          <p:nvPr>
            <p:ph idx="1"/>
          </p:nvPr>
        </p:nvSpPr>
        <p:spPr>
          <a:xfrm>
            <a:off x="685800" y="1728942"/>
            <a:ext cx="7772400" cy="4114800"/>
          </a:xfrm>
        </p:spPr>
        <p:txBody>
          <a:bodyPr/>
          <a:lstStyle/>
          <a:p>
            <a:pPr lvl="1">
              <a:spcAft>
                <a:spcPts val="0"/>
              </a:spcAft>
            </a:pPr>
            <a:endParaRPr lang="en-US" sz="1800" dirty="0" smtClean="0">
              <a:latin typeface="Times New Roman"/>
              <a:ea typeface="Times New Roman"/>
            </a:endParaRPr>
          </a:p>
          <a:p>
            <a:pPr marL="355600" lvl="1" indent="-266700">
              <a:spcAft>
                <a:spcPts val="0"/>
              </a:spcAft>
              <a:buFont typeface="Arial" pitchFamily="34" charset="0"/>
              <a:buChar char="•"/>
            </a:pPr>
            <a:r>
              <a:rPr lang="de-DE" sz="1800" dirty="0" smtClean="0"/>
              <a:t>Short </a:t>
            </a:r>
            <a:r>
              <a:rPr lang="de-DE" sz="1800" dirty="0" err="1" smtClean="0"/>
              <a:t>discussion</a:t>
            </a:r>
            <a:r>
              <a:rPr lang="de-DE" sz="1800" dirty="0" smtClean="0"/>
              <a:t> </a:t>
            </a:r>
            <a:r>
              <a:rPr lang="de-DE" sz="1800" dirty="0" smtClean="0"/>
              <a:t>on </a:t>
            </a:r>
            <a:r>
              <a:rPr lang="de-DE" sz="1800" dirty="0" err="1" smtClean="0"/>
              <a:t>future</a:t>
            </a:r>
            <a:r>
              <a:rPr lang="de-DE" sz="1800" dirty="0" smtClean="0"/>
              <a:t> </a:t>
            </a:r>
            <a:r>
              <a:rPr lang="de-DE" sz="1800" dirty="0" err="1" smtClean="0"/>
              <a:t>activities</a:t>
            </a:r>
            <a:r>
              <a:rPr lang="de-DE" sz="1800" dirty="0" smtClean="0"/>
              <a:t> of </a:t>
            </a:r>
            <a:r>
              <a:rPr lang="de-DE" sz="1800" dirty="0" err="1" smtClean="0"/>
              <a:t>the</a:t>
            </a:r>
            <a:r>
              <a:rPr lang="de-DE" sz="1800" dirty="0" smtClean="0"/>
              <a:t> </a:t>
            </a:r>
            <a:r>
              <a:rPr lang="de-DE" sz="1800" dirty="0" smtClean="0"/>
              <a:t>IG </a:t>
            </a:r>
            <a:r>
              <a:rPr lang="de-DE" sz="1800" dirty="0" err="1" smtClean="0"/>
              <a:t>THz</a:t>
            </a:r>
            <a:endParaRPr lang="de-DE" sz="1800" dirty="0" smtClean="0"/>
          </a:p>
          <a:p>
            <a:pPr marL="698500" lvl="2" indent="-266700">
              <a:spcAft>
                <a:spcPts val="0"/>
              </a:spcAft>
              <a:buFont typeface="Arial" pitchFamily="34" charset="0"/>
              <a:buChar char="•"/>
            </a:pPr>
            <a:r>
              <a:rPr lang="de-DE" sz="1800" dirty="0" smtClean="0"/>
              <a:t>The </a:t>
            </a:r>
            <a:r>
              <a:rPr lang="de-DE" sz="1800" dirty="0" err="1" smtClean="0"/>
              <a:t>outcome</a:t>
            </a:r>
            <a:r>
              <a:rPr lang="de-DE" sz="1800" dirty="0" smtClean="0"/>
              <a:t> of WRC 2019 on </a:t>
            </a:r>
            <a:r>
              <a:rPr lang="de-DE" sz="1800" dirty="0" err="1" smtClean="0"/>
              <a:t>the</a:t>
            </a:r>
            <a:r>
              <a:rPr lang="de-DE" sz="1800" dirty="0" smtClean="0"/>
              <a:t> </a:t>
            </a:r>
            <a:r>
              <a:rPr lang="de-DE" sz="1800" dirty="0" err="1" smtClean="0"/>
              <a:t>spectrum</a:t>
            </a:r>
            <a:r>
              <a:rPr lang="de-DE" sz="1800" dirty="0" smtClean="0"/>
              <a:t> </a:t>
            </a:r>
            <a:r>
              <a:rPr lang="de-DE" sz="1800" dirty="0" err="1" smtClean="0"/>
              <a:t>availability</a:t>
            </a:r>
            <a:r>
              <a:rPr lang="de-DE" sz="1800" dirty="0" smtClean="0"/>
              <a:t> </a:t>
            </a:r>
            <a:r>
              <a:rPr lang="de-DE" sz="1800" dirty="0" err="1" smtClean="0"/>
              <a:t>may</a:t>
            </a:r>
            <a:r>
              <a:rPr lang="de-DE" sz="1800" dirty="0" smtClean="0"/>
              <a:t> </a:t>
            </a:r>
            <a:r>
              <a:rPr lang="de-DE" sz="1800" dirty="0" err="1" smtClean="0"/>
              <a:t>trigger</a:t>
            </a:r>
            <a:r>
              <a:rPr lang="de-DE" sz="1800" dirty="0" smtClean="0"/>
              <a:t> an </a:t>
            </a:r>
            <a:r>
              <a:rPr lang="de-DE" sz="1800" dirty="0" err="1" smtClean="0"/>
              <a:t>amendment</a:t>
            </a:r>
            <a:r>
              <a:rPr lang="de-DE" sz="1800" dirty="0" smtClean="0"/>
              <a:t> of Std. IEEE 802.15.3-2017, </a:t>
            </a:r>
            <a:r>
              <a:rPr lang="de-DE" sz="1800" dirty="0" err="1" smtClean="0"/>
              <a:t>where</a:t>
            </a:r>
            <a:r>
              <a:rPr lang="de-DE" sz="1800" dirty="0" smtClean="0"/>
              <a:t> </a:t>
            </a:r>
            <a:r>
              <a:rPr lang="de-DE" sz="1800" dirty="0" err="1" smtClean="0"/>
              <a:t>other</a:t>
            </a:r>
            <a:r>
              <a:rPr lang="de-DE" sz="1800" dirty="0" smtClean="0"/>
              <a:t> </a:t>
            </a:r>
            <a:r>
              <a:rPr lang="de-DE" sz="1800" dirty="0" err="1" smtClean="0"/>
              <a:t>add-ons</a:t>
            </a:r>
            <a:r>
              <a:rPr lang="de-DE" sz="1800" dirty="0" smtClean="0"/>
              <a:t> </a:t>
            </a:r>
            <a:r>
              <a:rPr lang="de-DE" sz="1800" dirty="0" err="1" smtClean="0"/>
              <a:t>may</a:t>
            </a:r>
            <a:r>
              <a:rPr lang="de-DE" sz="1800" dirty="0" smtClean="0"/>
              <a:t> </a:t>
            </a:r>
            <a:r>
              <a:rPr lang="de-DE" sz="1800" dirty="0" err="1" smtClean="0"/>
              <a:t>be</a:t>
            </a:r>
            <a:r>
              <a:rPr lang="de-DE" sz="1800" dirty="0" smtClean="0"/>
              <a:t> </a:t>
            </a:r>
            <a:r>
              <a:rPr lang="de-DE" sz="1800" dirty="0" err="1" smtClean="0"/>
              <a:t>considered</a:t>
            </a:r>
            <a:r>
              <a:rPr lang="de-DE" sz="1800" dirty="0" smtClean="0"/>
              <a:t> </a:t>
            </a:r>
            <a:r>
              <a:rPr lang="de-DE" sz="1800" dirty="0" err="1" smtClean="0"/>
              <a:t>as</a:t>
            </a:r>
            <a:r>
              <a:rPr lang="de-DE" sz="1800" dirty="0" smtClean="0"/>
              <a:t> well</a:t>
            </a:r>
            <a:endParaRPr lang="de-DE" sz="1800" dirty="0" smtClean="0"/>
          </a:p>
          <a:p>
            <a:pPr marL="698500" lvl="2" indent="-266700">
              <a:spcAft>
                <a:spcPts val="0"/>
              </a:spcAft>
              <a:buFont typeface="Arial" pitchFamily="34" charset="0"/>
              <a:buChar char="•"/>
            </a:pPr>
            <a:r>
              <a:rPr lang="de-DE" sz="1800" dirty="0" err="1" smtClean="0">
                <a:ea typeface="Times New Roman"/>
              </a:rPr>
              <a:t>Application</a:t>
            </a:r>
            <a:r>
              <a:rPr lang="de-DE" sz="1800" dirty="0" smtClean="0">
                <a:ea typeface="Times New Roman"/>
              </a:rPr>
              <a:t> </a:t>
            </a:r>
            <a:r>
              <a:rPr lang="de-DE" sz="1800" dirty="0" err="1" smtClean="0">
                <a:ea typeface="Times New Roman"/>
              </a:rPr>
              <a:t>for</a:t>
            </a:r>
            <a:r>
              <a:rPr lang="de-DE" sz="1800" dirty="0" smtClean="0">
                <a:ea typeface="Times New Roman"/>
              </a:rPr>
              <a:t> a </a:t>
            </a:r>
            <a:r>
              <a:rPr lang="de-DE" sz="1800" dirty="0" err="1" smtClean="0">
                <a:ea typeface="Times New Roman"/>
              </a:rPr>
              <a:t>Tutorial</a:t>
            </a:r>
            <a:r>
              <a:rPr lang="de-DE" sz="1800" dirty="0" smtClean="0">
                <a:ea typeface="Times New Roman"/>
              </a:rPr>
              <a:t> </a:t>
            </a:r>
            <a:r>
              <a:rPr lang="de-DE" sz="1800" dirty="0" err="1" smtClean="0">
                <a:ea typeface="Times New Roman"/>
              </a:rPr>
              <a:t>at</a:t>
            </a:r>
            <a:r>
              <a:rPr lang="de-DE" sz="1800" dirty="0" smtClean="0">
                <a:ea typeface="Times New Roman"/>
              </a:rPr>
              <a:t> </a:t>
            </a:r>
            <a:r>
              <a:rPr lang="de-DE" sz="1800" dirty="0" err="1" smtClean="0">
                <a:ea typeface="Times New Roman"/>
              </a:rPr>
              <a:t>the</a:t>
            </a:r>
            <a:r>
              <a:rPr lang="de-DE" sz="1800" dirty="0" smtClean="0">
                <a:ea typeface="Times New Roman"/>
              </a:rPr>
              <a:t> Bangkok </a:t>
            </a:r>
            <a:r>
              <a:rPr lang="de-DE" sz="1800" dirty="0" err="1" smtClean="0">
                <a:ea typeface="Times New Roman"/>
              </a:rPr>
              <a:t>Plenary</a:t>
            </a:r>
            <a:endParaRPr lang="de-DE" sz="1800" dirty="0" smtClean="0">
              <a:ea typeface="Times New Roman"/>
            </a:endParaRPr>
          </a:p>
          <a:p>
            <a:pPr marL="698500" lvl="2" indent="-266700">
              <a:spcAft>
                <a:spcPts val="0"/>
              </a:spcAft>
              <a:buFont typeface="Arial" pitchFamily="34" charset="0"/>
              <a:buChar char="•"/>
            </a:pPr>
            <a:endParaRPr lang="de-DE" sz="1800" dirty="0" smtClean="0">
              <a:ea typeface="Times New Roman"/>
            </a:endParaRPr>
          </a:p>
          <a:p>
            <a:pPr marL="355600" lvl="1" indent="-266700">
              <a:spcAft>
                <a:spcPts val="0"/>
              </a:spcAft>
              <a:buFont typeface="Arial" pitchFamily="34" charset="0"/>
              <a:buChar char="•"/>
            </a:pPr>
            <a:r>
              <a:rPr lang="de-DE" sz="1800" dirty="0" smtClean="0">
                <a:ea typeface="Times New Roman"/>
              </a:rPr>
              <a:t>Next Meetings of </a:t>
            </a:r>
            <a:r>
              <a:rPr lang="de-DE" sz="1800" dirty="0" err="1" smtClean="0">
                <a:ea typeface="Times New Roman"/>
              </a:rPr>
              <a:t>the</a:t>
            </a:r>
            <a:r>
              <a:rPr lang="de-DE" sz="1800" dirty="0" smtClean="0">
                <a:ea typeface="Times New Roman"/>
              </a:rPr>
              <a:t> IG </a:t>
            </a:r>
            <a:r>
              <a:rPr lang="de-DE" sz="1800" dirty="0" err="1" smtClean="0">
                <a:ea typeface="Times New Roman"/>
              </a:rPr>
              <a:t>THz</a:t>
            </a:r>
            <a:endParaRPr lang="de-DE" sz="1800" dirty="0" smtClean="0">
              <a:ea typeface="Times New Roman"/>
            </a:endParaRPr>
          </a:p>
          <a:p>
            <a:pPr marL="698500" lvl="2" indent="-266700">
              <a:spcAft>
                <a:spcPts val="0"/>
              </a:spcAft>
              <a:buFont typeface="Arial" pitchFamily="34" charset="0"/>
              <a:buChar char="•"/>
            </a:pPr>
            <a:r>
              <a:rPr lang="de-DE" sz="1800" dirty="0" smtClean="0">
                <a:solidFill>
                  <a:srgbClr val="000000"/>
                </a:solidFill>
              </a:rPr>
              <a:t>November </a:t>
            </a:r>
            <a:r>
              <a:rPr lang="de-DE" sz="1800" dirty="0" smtClean="0">
                <a:solidFill>
                  <a:srgbClr val="000000"/>
                </a:solidFill>
              </a:rPr>
              <a:t>2018 @ IEEE 802 </a:t>
            </a:r>
            <a:r>
              <a:rPr lang="de-DE" sz="1800" dirty="0" err="1" smtClean="0">
                <a:solidFill>
                  <a:srgbClr val="000000"/>
                </a:solidFill>
              </a:rPr>
              <a:t>Plenary</a:t>
            </a:r>
            <a:r>
              <a:rPr lang="de-DE" sz="1800" dirty="0" smtClean="0">
                <a:solidFill>
                  <a:srgbClr val="000000"/>
                </a:solidFill>
              </a:rPr>
              <a:t>, Bangkok, </a:t>
            </a:r>
            <a:r>
              <a:rPr lang="de-DE" sz="1800" dirty="0" smtClean="0">
                <a:solidFill>
                  <a:srgbClr val="000000"/>
                </a:solidFill>
              </a:rPr>
              <a:t>Thailand</a:t>
            </a:r>
          </a:p>
          <a:p>
            <a:pPr marL="698500" lvl="2" indent="-266700">
              <a:spcAft>
                <a:spcPts val="0"/>
              </a:spcAft>
              <a:buFont typeface="Arial" pitchFamily="34" charset="0"/>
              <a:buChar char="•"/>
            </a:pPr>
            <a:r>
              <a:rPr lang="de-DE" sz="1800" dirty="0" smtClean="0">
                <a:solidFill>
                  <a:srgbClr val="000000"/>
                </a:solidFill>
              </a:rPr>
              <a:t>March </a:t>
            </a:r>
            <a:r>
              <a:rPr lang="de-DE" sz="1800" dirty="0" smtClean="0">
                <a:solidFill>
                  <a:srgbClr val="000000"/>
                </a:solidFill>
              </a:rPr>
              <a:t>2019 @ IEEE 802 </a:t>
            </a:r>
            <a:r>
              <a:rPr lang="de-DE" sz="1800" dirty="0" err="1" smtClean="0">
                <a:solidFill>
                  <a:srgbClr val="000000"/>
                </a:solidFill>
              </a:rPr>
              <a:t>Plenary</a:t>
            </a:r>
            <a:r>
              <a:rPr lang="de-DE" sz="1800" dirty="0" smtClean="0">
                <a:solidFill>
                  <a:srgbClr val="000000"/>
                </a:solidFill>
              </a:rPr>
              <a:t>, Vancouver</a:t>
            </a:r>
            <a:r>
              <a:rPr lang="de-DE" sz="1800" dirty="0" smtClean="0">
                <a:solidFill>
                  <a:srgbClr val="000000"/>
                </a:solidFill>
              </a:rPr>
              <a:t>, </a:t>
            </a:r>
            <a:r>
              <a:rPr lang="de-DE" sz="1800" dirty="0" smtClean="0">
                <a:solidFill>
                  <a:srgbClr val="000000"/>
                </a:solidFill>
              </a:rPr>
              <a:t>Canada</a:t>
            </a:r>
          </a:p>
          <a:p>
            <a:pPr marL="698500" lvl="2" indent="-266700">
              <a:spcAft>
                <a:spcPts val="0"/>
              </a:spcAft>
              <a:buFont typeface="Arial" pitchFamily="34" charset="0"/>
              <a:buChar char="•"/>
            </a:pPr>
            <a:r>
              <a:rPr lang="de-DE" sz="1800" dirty="0" err="1" smtClean="0">
                <a:solidFill>
                  <a:srgbClr val="000000"/>
                </a:solidFill>
              </a:rPr>
              <a:t>July</a:t>
            </a:r>
            <a:r>
              <a:rPr lang="de-DE" sz="1800" dirty="0" smtClean="0">
                <a:solidFill>
                  <a:srgbClr val="000000"/>
                </a:solidFill>
              </a:rPr>
              <a:t> </a:t>
            </a:r>
            <a:r>
              <a:rPr lang="de-DE" sz="1800" dirty="0" smtClean="0">
                <a:solidFill>
                  <a:srgbClr val="000000"/>
                </a:solidFill>
              </a:rPr>
              <a:t>2019 @ IEEE 802 </a:t>
            </a:r>
            <a:r>
              <a:rPr lang="de-DE" sz="1800" dirty="0" err="1" smtClean="0">
                <a:solidFill>
                  <a:srgbClr val="000000"/>
                </a:solidFill>
              </a:rPr>
              <a:t>Plenary</a:t>
            </a:r>
            <a:r>
              <a:rPr lang="de-DE" sz="1800" dirty="0" smtClean="0">
                <a:solidFill>
                  <a:srgbClr val="000000"/>
                </a:solidFill>
              </a:rPr>
              <a:t>, Vienna, Austria</a:t>
            </a:r>
          </a:p>
          <a:p>
            <a:pPr marL="698500" lvl="2" indent="-266700">
              <a:spcAft>
                <a:spcPts val="0"/>
              </a:spcAft>
              <a:buNone/>
            </a:pPr>
            <a:endParaRPr lang="en-US" sz="1800" dirty="0" smtClean="0">
              <a:ea typeface="Times New Roman"/>
            </a:endParaRPr>
          </a:p>
          <a:p>
            <a:pPr lvl="1">
              <a:spcAft>
                <a:spcPts val="0"/>
              </a:spcAft>
              <a:buNone/>
            </a:pPr>
            <a:endParaRPr lang="de-DE" sz="1800" dirty="0" smtClean="0">
              <a:latin typeface="Times New Roman"/>
              <a:ea typeface="Times New Roman"/>
            </a:endParaRPr>
          </a:p>
          <a:p>
            <a:pPr marL="371475" lvl="1" indent="-171450">
              <a:buNone/>
            </a:pP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May 2018</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5</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293</Words>
  <Application>Microsoft Office PowerPoint</Application>
  <PresentationFormat>Bildschirmpräsentation (4:3)</PresentationFormat>
  <Paragraphs>72</Paragraphs>
  <Slides>5</Slides>
  <Notes>0</Notes>
  <HiddenSlides>0</HiddenSlides>
  <MMClips>0</MMClips>
  <ScaleCrop>false</ScaleCrop>
  <HeadingPairs>
    <vt:vector size="4" baseType="variant">
      <vt:variant>
        <vt:lpstr>Design</vt:lpstr>
      </vt:variant>
      <vt:variant>
        <vt:i4>1</vt:i4>
      </vt:variant>
      <vt:variant>
        <vt:lpstr>Folientitel</vt:lpstr>
      </vt:variant>
      <vt:variant>
        <vt:i4>5</vt:i4>
      </vt:variant>
    </vt:vector>
  </HeadingPairs>
  <TitlesOfParts>
    <vt:vector size="6" baseType="lpstr">
      <vt:lpstr>IEEE-P802_15</vt:lpstr>
      <vt:lpstr>Folie 1</vt:lpstr>
      <vt:lpstr>IG THz May 2018  Closing Report</vt:lpstr>
      <vt:lpstr>Meetings/Contributions (1/2)</vt:lpstr>
      <vt:lpstr>Meetings/Contributions (2/2)</vt:lpstr>
      <vt:lpstr>Further Achievements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131</cp:revision>
  <cp:lastPrinted>1998-02-10T13:28:06Z</cp:lastPrinted>
  <dcterms:created xsi:type="dcterms:W3CDTF">2012-11-14T22:04:21Z</dcterms:created>
  <dcterms:modified xsi:type="dcterms:W3CDTF">2018-05-08T07:30:28Z</dcterms:modified>
</cp:coreProperties>
</file>