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75" r:id="rId2"/>
    <p:sldId id="256" r:id="rId3"/>
    <p:sldId id="257" r:id="rId4"/>
    <p:sldId id="296" r:id="rId5"/>
    <p:sldId id="313" r:id="rId6"/>
    <p:sldId id="316" r:id="rId7"/>
    <p:sldId id="269" r:id="rId8"/>
    <p:sldId id="277" r:id="rId9"/>
    <p:sldId id="314" r:id="rId10"/>
    <p:sldId id="312" r:id="rId11"/>
    <p:sldId id="308" r:id="rId12"/>
    <p:sldId id="304" r:id="rId13"/>
    <p:sldId id="303" r:id="rId14"/>
    <p:sldId id="291" r:id="rId15"/>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3966822E-F321-4E15-A7C1-858D7BD091C1}">
          <p14:sldIdLst>
            <p14:sldId id="275"/>
            <p14:sldId id="256"/>
            <p14:sldId id="257"/>
            <p14:sldId id="296"/>
            <p14:sldId id="313"/>
            <p14:sldId id="316"/>
            <p14:sldId id="269"/>
            <p14:sldId id="277"/>
            <p14:sldId id="314"/>
          </p14:sldIdLst>
        </p14:section>
        <p14:section name="Meeting Income Report" id="{BD638432-7250-468D-864D-683B9F54E6B8}">
          <p14:sldIdLst>
            <p14:sldId id="312"/>
            <p14:sldId id="308"/>
            <p14:sldId id="304"/>
            <p14:sldId id="303"/>
            <p14:sldId id="2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5" autoAdjust="0"/>
    <p:restoredTop sz="88636" autoAdjust="0"/>
  </p:normalViewPr>
  <p:slideViewPr>
    <p:cSldViewPr>
      <p:cViewPr varScale="1">
        <p:scale>
          <a:sx n="50" d="100"/>
          <a:sy n="50" d="100"/>
        </p:scale>
        <p:origin x="486" y="54"/>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802.15-18/0193r0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May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802.15-18/0193r0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May 2018</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802.15-18/0193r0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endParaRPr lang="en-US" dirty="0"/>
          </a:p>
        </p:txBody>
      </p:sp>
      <p:sp>
        <p:nvSpPr>
          <p:cNvPr id="4" name="Header Placeholder 3"/>
          <p:cNvSpPr>
            <a:spLocks noGrp="1"/>
          </p:cNvSpPr>
          <p:nvPr>
            <p:ph type="hdr" idx="10"/>
          </p:nvPr>
        </p:nvSpPr>
        <p:spPr/>
        <p:txBody>
          <a:bodyPr/>
          <a:lstStyle/>
          <a:p>
            <a:pPr>
              <a:defRPr/>
            </a:pPr>
            <a:r>
              <a:rPr lang="en-US"/>
              <a:t>doc.: IEEE 802.15-18/0193r0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802.15-18/0193r0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802.15-18/0193r0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802.15-18/0193r0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14</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802.15-18/0193r0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May 2018</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802.15-18/0193r0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May 2018</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802.15-18/0193r0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802.15-18/0193r0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1859353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802.15-18/0193r0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2323394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this Historic Attendance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Requirement for all Accounts to be current each quarter.</a:t>
            </a:r>
          </a:p>
          <a:p>
            <a:r>
              <a:rPr lang="en-US" dirty="0"/>
              <a:t>Reconciling the account proves compliance with being current through the reconcile period.</a:t>
            </a:r>
          </a:p>
        </p:txBody>
      </p:sp>
      <p:sp>
        <p:nvSpPr>
          <p:cNvPr id="4" name="Header Placeholder 3"/>
          <p:cNvSpPr>
            <a:spLocks noGrp="1"/>
          </p:cNvSpPr>
          <p:nvPr>
            <p:ph type="hdr" idx="10"/>
          </p:nvPr>
        </p:nvSpPr>
        <p:spPr/>
        <p:txBody>
          <a:bodyPr/>
          <a:lstStyle/>
          <a:p>
            <a:pPr>
              <a:defRPr/>
            </a:pPr>
            <a:r>
              <a:rPr lang="en-US"/>
              <a:t>doc.: IEEE 802.15-18/0193r0</a:t>
            </a:r>
            <a:endParaRPr lang="en-US" dirty="0"/>
          </a:p>
        </p:txBody>
      </p:sp>
      <p:sp>
        <p:nvSpPr>
          <p:cNvPr id="5" name="Date Placeholder 4"/>
          <p:cNvSpPr>
            <a:spLocks noGrp="1"/>
          </p:cNvSpPr>
          <p:nvPr>
            <p:ph type="dt" idx="11"/>
          </p:nvPr>
        </p:nvSpPr>
        <p:spPr/>
        <p:txBody>
          <a:bodyPr/>
          <a:lstStyle/>
          <a:p>
            <a:pPr>
              <a:defRPr/>
            </a:pPr>
            <a:r>
              <a:rPr lang="en-US"/>
              <a:t>May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946391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2018</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2018</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May 2018</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May 2018</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May 2018</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May 2018</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15-18/0193r0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May 2018</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929218" y="1020763"/>
            <a:ext cx="10460566" cy="5509200"/>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15-18/0193r0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May 2018 - Warsaw</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Date Submitted: 4 March 2018</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11-18/0615</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graphicFrame>
        <p:nvGraphicFramePr>
          <p:cNvPr id="5" name="Table 4">
            <a:extLst>
              <a:ext uri="{FF2B5EF4-FFF2-40B4-BE49-F238E27FC236}">
                <a16:creationId xmlns:a16="http://schemas.microsoft.com/office/drawing/2014/main" id="{12AC5035-3A71-4E1E-AA4E-98C6DC0BC3CF}"/>
              </a:ext>
            </a:extLst>
          </p:cNvPr>
          <p:cNvGraphicFramePr>
            <a:graphicFrameLocks noGrp="1"/>
          </p:cNvGraphicFramePr>
          <p:nvPr>
            <p:extLst>
              <p:ext uri="{D42A27DB-BD31-4B8C-83A1-F6EECF244321}">
                <p14:modId xmlns:p14="http://schemas.microsoft.com/office/powerpoint/2010/main" val="3240697481"/>
              </p:ext>
            </p:extLst>
          </p:nvPr>
        </p:nvGraphicFramePr>
        <p:xfrm>
          <a:off x="1066800" y="648852"/>
          <a:ext cx="9738781" cy="5790119"/>
        </p:xfrm>
        <a:graphic>
          <a:graphicData uri="http://schemas.openxmlformats.org/drawingml/2006/table">
            <a:tbl>
              <a:tblPr/>
              <a:tblGrid>
                <a:gridCol w="2612834">
                  <a:extLst>
                    <a:ext uri="{9D8B030D-6E8A-4147-A177-3AD203B41FA5}">
                      <a16:colId xmlns:a16="http://schemas.microsoft.com/office/drawing/2014/main" val="1752671191"/>
                    </a:ext>
                  </a:extLst>
                </a:gridCol>
                <a:gridCol w="1201112">
                  <a:extLst>
                    <a:ext uri="{9D8B030D-6E8A-4147-A177-3AD203B41FA5}">
                      <a16:colId xmlns:a16="http://schemas.microsoft.com/office/drawing/2014/main" val="904559704"/>
                    </a:ext>
                  </a:extLst>
                </a:gridCol>
                <a:gridCol w="1426321">
                  <a:extLst>
                    <a:ext uri="{9D8B030D-6E8A-4147-A177-3AD203B41FA5}">
                      <a16:colId xmlns:a16="http://schemas.microsoft.com/office/drawing/2014/main" val="3118005118"/>
                    </a:ext>
                  </a:extLst>
                </a:gridCol>
                <a:gridCol w="1651528">
                  <a:extLst>
                    <a:ext uri="{9D8B030D-6E8A-4147-A177-3AD203B41FA5}">
                      <a16:colId xmlns:a16="http://schemas.microsoft.com/office/drawing/2014/main" val="1769260743"/>
                    </a:ext>
                  </a:extLst>
                </a:gridCol>
                <a:gridCol w="1276181">
                  <a:extLst>
                    <a:ext uri="{9D8B030D-6E8A-4147-A177-3AD203B41FA5}">
                      <a16:colId xmlns:a16="http://schemas.microsoft.com/office/drawing/2014/main" val="966728345"/>
                    </a:ext>
                  </a:extLst>
                </a:gridCol>
                <a:gridCol w="1570805">
                  <a:extLst>
                    <a:ext uri="{9D8B030D-6E8A-4147-A177-3AD203B41FA5}">
                      <a16:colId xmlns:a16="http://schemas.microsoft.com/office/drawing/2014/main" val="1496313427"/>
                    </a:ext>
                  </a:extLst>
                </a:gridCol>
              </a:tblGrid>
              <a:tr h="328329">
                <a:tc gridSpan="6">
                  <a:txBody>
                    <a:bodyPr/>
                    <a:lstStyle/>
                    <a:p>
                      <a:pPr algn="ctr" fontAlgn="b"/>
                      <a:r>
                        <a:rPr lang="en-US" sz="1800" b="1" i="0" u="none" strike="noStrike" dirty="0">
                          <a:effectLst/>
                          <a:latin typeface="Arial" panose="020B0604020202020204" pitchFamily="34" charset="0"/>
                        </a:rPr>
                        <a:t>2018 Meeting Income Statement</a:t>
                      </a:r>
                    </a:p>
                  </a:txBody>
                  <a:tcPr marL="5655" marR="5655" marT="565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71736712"/>
                  </a:ext>
                </a:extLst>
              </a:tr>
              <a:tr h="649115">
                <a:tc>
                  <a:txBody>
                    <a:bodyPr/>
                    <a:lstStyle/>
                    <a:p>
                      <a:pPr algn="l" fontAlgn="b"/>
                      <a:r>
                        <a:rPr lang="en-US" sz="1400" b="1" i="0" u="none" strike="noStrike">
                          <a:effectLst/>
                          <a:latin typeface="Arial" panose="020B0604020202020204" pitchFamily="34" charset="0"/>
                        </a:rPr>
                        <a:t> </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2018 Misc</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2018-01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Irvine, CA</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5655" marR="5655" marT="5655" marB="0" anchor="b">
                    <a:lnL>
                      <a:noFill/>
                    </a:lnL>
                    <a:lnR>
                      <a:noFill/>
                    </a:lnR>
                    <a:lnT>
                      <a:noFill/>
                    </a:lnT>
                    <a:lnB>
                      <a:noFill/>
                    </a:lnB>
                    <a:solidFill>
                      <a:srgbClr val="D0D0D0"/>
                    </a:solidFill>
                  </a:tcPr>
                </a:tc>
                <a:extLst>
                  <a:ext uri="{0D108BD9-81ED-4DB2-BD59-A6C34878D82A}">
                    <a16:rowId xmlns:a16="http://schemas.microsoft.com/office/drawing/2014/main" val="3056918902"/>
                  </a:ext>
                </a:extLst>
              </a:tr>
              <a:tr h="208029">
                <a:tc>
                  <a:txBody>
                    <a:bodyPr/>
                    <a:lstStyle/>
                    <a:p>
                      <a:pPr algn="l" fontAlgn="b"/>
                      <a:r>
                        <a:rPr lang="en-US" sz="1400" b="1" i="0" u="none" strike="noStrike">
                          <a:effectLst/>
                          <a:latin typeface="Arial" panose="020B0604020202020204" pitchFamily="34" charset="0"/>
                        </a:rPr>
                        <a:t> </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655" marR="5655" marT="565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655" marR="5655" marT="5655" marB="0" anchor="b">
                    <a:lnL>
                      <a:noFill/>
                    </a:lnL>
                    <a:lnR>
                      <a:noFill/>
                    </a:lnR>
                    <a:lnT>
                      <a:noFill/>
                    </a:lnT>
                    <a:lnB>
                      <a:noFill/>
                    </a:lnB>
                    <a:solidFill>
                      <a:srgbClr val="D0D0D0"/>
                    </a:solidFill>
                  </a:tcPr>
                </a:tc>
                <a:extLst>
                  <a:ext uri="{0D108BD9-81ED-4DB2-BD59-A6C34878D82A}">
                    <a16:rowId xmlns:a16="http://schemas.microsoft.com/office/drawing/2014/main" val="1606933559"/>
                  </a:ext>
                </a:extLst>
              </a:tr>
              <a:tr h="211157">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extLst>
                  <a:ext uri="{0D108BD9-81ED-4DB2-BD59-A6C34878D82A}">
                    <a16:rowId xmlns:a16="http://schemas.microsoft.com/office/drawing/2014/main" val="567511457"/>
                  </a:ext>
                </a:extLst>
              </a:tr>
              <a:tr h="211157">
                <a:tc>
                  <a:txBody>
                    <a:bodyPr/>
                    <a:lstStyle/>
                    <a:p>
                      <a:pPr algn="l" fontAlgn="b"/>
                      <a:r>
                        <a:rPr lang="en-US" sz="1400" b="1" i="0" u="none" strike="noStrike">
                          <a:solidFill>
                            <a:srgbClr val="000000"/>
                          </a:solidFill>
                          <a:effectLst/>
                          <a:latin typeface="Arial" panose="020B0604020202020204" pitchFamily="34" charset="0"/>
                        </a:rPr>
                        <a:t>Income</a:t>
                      </a:r>
                    </a:p>
                  </a:txBody>
                  <a:tcPr marL="50892" marR="5655" marT="565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extLst>
                  <a:ext uri="{0D108BD9-81ED-4DB2-BD59-A6C34878D82A}">
                    <a16:rowId xmlns:a16="http://schemas.microsoft.com/office/drawing/2014/main" val="3278282947"/>
                  </a:ext>
                </a:extLst>
              </a:tr>
              <a:tr h="211157">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$9,692.47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$239,093.47 </a:t>
                      </a:r>
                    </a:p>
                  </a:txBody>
                  <a:tcPr marL="5655" marR="5655" marT="5655" marB="0" anchor="ctr">
                    <a:lnL>
                      <a:noFill/>
                    </a:lnL>
                    <a:lnR>
                      <a:noFill/>
                    </a:lnR>
                    <a:lnT>
                      <a:noFill/>
                    </a:lnT>
                    <a:lnB>
                      <a:noFill/>
                    </a:lnB>
                  </a:tcPr>
                </a:tc>
                <a:extLst>
                  <a:ext uri="{0D108BD9-81ED-4DB2-BD59-A6C34878D82A}">
                    <a16:rowId xmlns:a16="http://schemas.microsoft.com/office/drawing/2014/main" val="4101499769"/>
                  </a:ext>
                </a:extLst>
              </a:tr>
              <a:tr h="211157">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5655" marR="5655" marT="5655" marB="0" anchor="ctr">
                    <a:lnL>
                      <a:noFill/>
                    </a:lnL>
                    <a:lnR>
                      <a:noFill/>
                    </a:lnR>
                    <a:lnT>
                      <a:noFill/>
                    </a:lnT>
                    <a:lnB>
                      <a:noFill/>
                    </a:lnB>
                  </a:tcPr>
                </a:tc>
                <a:extLst>
                  <a:ext uri="{0D108BD9-81ED-4DB2-BD59-A6C34878D82A}">
                    <a16:rowId xmlns:a16="http://schemas.microsoft.com/office/drawing/2014/main" val="4175265229"/>
                  </a:ext>
                </a:extLst>
              </a:tr>
              <a:tr h="211157">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01784" marR="5655" marT="565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$1,525.68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$1,525.68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33547265"/>
                  </a:ext>
                </a:extLst>
              </a:tr>
              <a:tr h="211157">
                <a:tc>
                  <a:txBody>
                    <a:bodyPr/>
                    <a:lstStyle/>
                    <a:p>
                      <a:pPr algn="l" fontAlgn="b"/>
                      <a:r>
                        <a:rPr lang="en-US" sz="1400" b="1" i="0" u="none" strike="noStrike">
                          <a:solidFill>
                            <a:srgbClr val="000000"/>
                          </a:solidFill>
                          <a:effectLst/>
                          <a:latin typeface="Arial" panose="020B0604020202020204" pitchFamily="34" charset="0"/>
                        </a:rPr>
                        <a:t>Total - Income</a:t>
                      </a:r>
                    </a:p>
                  </a:txBody>
                  <a:tcPr marL="50892" marR="5655" marT="565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$11,218.15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$267,648.99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19069187"/>
                  </a:ext>
                </a:extLst>
              </a:tr>
              <a:tr h="211157">
                <a:tc>
                  <a:txBody>
                    <a:bodyPr/>
                    <a:lstStyle/>
                    <a:p>
                      <a:pPr algn="l" fontAlgn="b"/>
                      <a:r>
                        <a:rPr lang="en-US" sz="1400" b="1" i="0" u="none" strike="noStrike">
                          <a:solidFill>
                            <a:srgbClr val="000000"/>
                          </a:solidFill>
                          <a:effectLst/>
                          <a:latin typeface="Arial" panose="020B0604020202020204" pitchFamily="34" charset="0"/>
                        </a:rPr>
                        <a:t>Gross Profit</a:t>
                      </a:r>
                    </a:p>
                  </a:txBody>
                  <a:tcPr marL="50892" marR="5655" marT="565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$11,218.15 </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$267,648.99 </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56522851"/>
                  </a:ext>
                </a:extLst>
              </a:tr>
              <a:tr h="211157">
                <a:tc>
                  <a:txBody>
                    <a:bodyPr/>
                    <a:lstStyle/>
                    <a:p>
                      <a:pPr algn="l" fontAlgn="b"/>
                      <a:r>
                        <a:rPr lang="en-US" sz="1400" b="1" i="0" u="none" strike="noStrike">
                          <a:solidFill>
                            <a:srgbClr val="000000"/>
                          </a:solidFill>
                          <a:effectLst/>
                          <a:latin typeface="Arial" panose="020B0604020202020204" pitchFamily="34" charset="0"/>
                        </a:rPr>
                        <a:t>Expense</a:t>
                      </a:r>
                    </a:p>
                  </a:txBody>
                  <a:tcPr marL="50892" marR="5655" marT="565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55" marR="5655" marT="5655" marB="0" anchor="ctr">
                    <a:lnL>
                      <a:noFill/>
                    </a:lnL>
                    <a:lnR>
                      <a:noFill/>
                    </a:lnR>
                    <a:lnT>
                      <a:noFill/>
                    </a:lnT>
                    <a:lnB>
                      <a:noFill/>
                    </a:lnB>
                  </a:tcPr>
                </a:tc>
                <a:extLst>
                  <a:ext uri="{0D108BD9-81ED-4DB2-BD59-A6C34878D82A}">
                    <a16:rowId xmlns:a16="http://schemas.microsoft.com/office/drawing/2014/main" val="3273863443"/>
                  </a:ext>
                </a:extLst>
              </a:tr>
              <a:tr h="211157">
                <a:tc>
                  <a:txBody>
                    <a:bodyPr/>
                    <a:lstStyle/>
                    <a:p>
                      <a:pPr algn="l" fontAlgn="b"/>
                      <a:r>
                        <a:rPr lang="en-US" sz="1400" b="0" i="0" u="none" strike="noStrike">
                          <a:solidFill>
                            <a:srgbClr val="000000"/>
                          </a:solidFill>
                          <a:effectLst/>
                          <a:latin typeface="Arial" panose="020B0604020202020204" pitchFamily="34" charset="0"/>
                        </a:rPr>
                        <a:t>4.111 - Deposit</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$30,000.00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$30,000.00 </a:t>
                      </a:r>
                    </a:p>
                  </a:txBody>
                  <a:tcPr marL="5655" marR="5655" marT="5655" marB="0" anchor="ctr">
                    <a:lnL>
                      <a:noFill/>
                    </a:lnL>
                    <a:lnR>
                      <a:noFill/>
                    </a:lnR>
                    <a:lnT>
                      <a:noFill/>
                    </a:lnT>
                    <a:lnB>
                      <a:noFill/>
                    </a:lnB>
                  </a:tcPr>
                </a:tc>
                <a:extLst>
                  <a:ext uri="{0D108BD9-81ED-4DB2-BD59-A6C34878D82A}">
                    <a16:rowId xmlns:a16="http://schemas.microsoft.com/office/drawing/2014/main" val="846433540"/>
                  </a:ext>
                </a:extLst>
              </a:tr>
              <a:tr h="211157">
                <a:tc>
                  <a:txBody>
                    <a:bodyPr/>
                    <a:lstStyle/>
                    <a:p>
                      <a:pPr algn="l" fontAlgn="b"/>
                      <a:r>
                        <a:rPr lang="en-US" sz="1400" b="0" i="0" u="none" strike="noStrike">
                          <a:solidFill>
                            <a:srgbClr val="000000"/>
                          </a:solidFill>
                          <a:effectLst/>
                          <a:latin typeface="Arial" panose="020B0604020202020204" pitchFamily="34" charset="0"/>
                        </a:rPr>
                        <a:t>4.113 - Venue</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$21,998.13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$21,998.13 </a:t>
                      </a:r>
                    </a:p>
                  </a:txBody>
                  <a:tcPr marL="5655" marR="5655" marT="5655" marB="0" anchor="ctr">
                    <a:lnL>
                      <a:noFill/>
                    </a:lnL>
                    <a:lnR>
                      <a:noFill/>
                    </a:lnR>
                    <a:lnT>
                      <a:noFill/>
                    </a:lnT>
                    <a:lnB>
                      <a:noFill/>
                    </a:lnB>
                  </a:tcPr>
                </a:tc>
                <a:extLst>
                  <a:ext uri="{0D108BD9-81ED-4DB2-BD59-A6C34878D82A}">
                    <a16:rowId xmlns:a16="http://schemas.microsoft.com/office/drawing/2014/main" val="656452707"/>
                  </a:ext>
                </a:extLst>
              </a:tr>
              <a:tr h="211157">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$3,197.65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$10,435.72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$13,703.37 </a:t>
                      </a:r>
                    </a:p>
                  </a:txBody>
                  <a:tcPr marL="5655" marR="5655" marT="5655" marB="0" anchor="ctr">
                    <a:lnL>
                      <a:noFill/>
                    </a:lnL>
                    <a:lnR>
                      <a:noFill/>
                    </a:lnR>
                    <a:lnT>
                      <a:noFill/>
                    </a:lnT>
                    <a:lnB>
                      <a:noFill/>
                    </a:lnB>
                  </a:tcPr>
                </a:tc>
                <a:extLst>
                  <a:ext uri="{0D108BD9-81ED-4DB2-BD59-A6C34878D82A}">
                    <a16:rowId xmlns:a16="http://schemas.microsoft.com/office/drawing/2014/main" val="3608040832"/>
                  </a:ext>
                </a:extLst>
              </a:tr>
              <a:tr h="211157">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5655" marR="5655" marT="5655" marB="0" anchor="ctr">
                    <a:lnL>
                      <a:noFill/>
                    </a:lnL>
                    <a:lnR>
                      <a:noFill/>
                    </a:lnR>
                    <a:lnT>
                      <a:noFill/>
                    </a:lnT>
                    <a:lnB>
                      <a:noFill/>
                    </a:lnB>
                  </a:tcPr>
                </a:tc>
                <a:extLst>
                  <a:ext uri="{0D108BD9-81ED-4DB2-BD59-A6C34878D82A}">
                    <a16:rowId xmlns:a16="http://schemas.microsoft.com/office/drawing/2014/main" val="2873817364"/>
                  </a:ext>
                </a:extLst>
              </a:tr>
              <a:tr h="211157">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$113,654.62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$113,654.62 </a:t>
                      </a:r>
                    </a:p>
                  </a:txBody>
                  <a:tcPr marL="5655" marR="5655" marT="5655" marB="0" anchor="ctr">
                    <a:lnL>
                      <a:noFill/>
                    </a:lnL>
                    <a:lnR>
                      <a:noFill/>
                    </a:lnR>
                    <a:lnT>
                      <a:noFill/>
                    </a:lnT>
                    <a:lnB>
                      <a:noFill/>
                    </a:lnB>
                  </a:tcPr>
                </a:tc>
                <a:extLst>
                  <a:ext uri="{0D108BD9-81ED-4DB2-BD59-A6C34878D82A}">
                    <a16:rowId xmlns:a16="http://schemas.microsoft.com/office/drawing/2014/main" val="3442708626"/>
                  </a:ext>
                </a:extLst>
              </a:tr>
              <a:tr h="211157">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5655" marR="5655" marT="5655" marB="0" anchor="ctr">
                    <a:lnL>
                      <a:noFill/>
                    </a:lnL>
                    <a:lnR>
                      <a:noFill/>
                    </a:lnR>
                    <a:lnT>
                      <a:noFill/>
                    </a:lnT>
                    <a:lnB>
                      <a:noFill/>
                    </a:lnB>
                  </a:tcPr>
                </a:tc>
                <a:extLst>
                  <a:ext uri="{0D108BD9-81ED-4DB2-BD59-A6C34878D82A}">
                    <a16:rowId xmlns:a16="http://schemas.microsoft.com/office/drawing/2014/main" val="2920432141"/>
                  </a:ext>
                </a:extLst>
              </a:tr>
              <a:tr h="211157">
                <a:tc>
                  <a:txBody>
                    <a:bodyPr/>
                    <a:lstStyle/>
                    <a:p>
                      <a:pPr algn="l" fontAlgn="b"/>
                      <a:r>
                        <a:rPr lang="en-US" sz="1400" b="0" i="0" u="none" strike="noStrike">
                          <a:solidFill>
                            <a:srgbClr val="000000"/>
                          </a:solidFill>
                          <a:effectLst/>
                          <a:latin typeface="Arial" panose="020B0604020202020204" pitchFamily="34" charset="0"/>
                        </a:rPr>
                        <a:t>4.16 - Social</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5655" marR="5655" marT="5655" marB="0" anchor="ctr">
                    <a:lnL>
                      <a:noFill/>
                    </a:lnL>
                    <a:lnR>
                      <a:noFill/>
                    </a:lnR>
                    <a:lnT>
                      <a:noFill/>
                    </a:lnT>
                    <a:lnB>
                      <a:noFill/>
                    </a:lnB>
                  </a:tcPr>
                </a:tc>
                <a:extLst>
                  <a:ext uri="{0D108BD9-81ED-4DB2-BD59-A6C34878D82A}">
                    <a16:rowId xmlns:a16="http://schemas.microsoft.com/office/drawing/2014/main" val="4003215786"/>
                  </a:ext>
                </a:extLst>
              </a:tr>
              <a:tr h="211157">
                <a:tc>
                  <a:txBody>
                    <a:bodyPr/>
                    <a:lstStyle/>
                    <a:p>
                      <a:pPr algn="l" fontAlgn="b"/>
                      <a:r>
                        <a:rPr lang="en-US" sz="1400" b="0" i="0" u="none" strike="noStrike">
                          <a:solidFill>
                            <a:srgbClr val="000000"/>
                          </a:solidFill>
                          <a:effectLst/>
                          <a:latin typeface="Arial" panose="020B0604020202020204" pitchFamily="34" charset="0"/>
                        </a:rPr>
                        <a:t>4.17 - Shipping</a:t>
                      </a:r>
                    </a:p>
                  </a:txBody>
                  <a:tcPr marL="101784" marR="5655" marT="565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$1,528.52 </a:t>
                      </a:r>
                    </a:p>
                  </a:txBody>
                  <a:tcPr marL="5655" marR="5655" marT="5655" marB="0" anchor="ctr">
                    <a:lnL>
                      <a:noFill/>
                    </a:lnL>
                    <a:lnR>
                      <a:noFill/>
                    </a:lnR>
                    <a:lnT>
                      <a:noFill/>
                    </a:lnT>
                    <a:lnB>
                      <a:noFill/>
                    </a:lnB>
                  </a:tcPr>
                </a:tc>
                <a:extLst>
                  <a:ext uri="{0D108BD9-81ED-4DB2-BD59-A6C34878D82A}">
                    <a16:rowId xmlns:a16="http://schemas.microsoft.com/office/drawing/2014/main" val="1870863669"/>
                  </a:ext>
                </a:extLst>
              </a:tr>
              <a:tr h="211157">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01784" marR="5655" marT="565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$152.10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$6,564.40 </a:t>
                      </a:r>
                    </a:p>
                  </a:txBody>
                  <a:tcPr marL="5655" marR="5655" marT="565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756706498"/>
                  </a:ext>
                </a:extLst>
              </a:tr>
              <a:tr h="211157">
                <a:tc>
                  <a:txBody>
                    <a:bodyPr/>
                    <a:lstStyle/>
                    <a:p>
                      <a:pPr algn="l" fontAlgn="b"/>
                      <a:r>
                        <a:rPr lang="en-US" sz="1400" b="1" i="0" u="none" strike="noStrike">
                          <a:solidFill>
                            <a:srgbClr val="000000"/>
                          </a:solidFill>
                          <a:effectLst/>
                          <a:latin typeface="Arial" panose="020B0604020202020204" pitchFamily="34" charset="0"/>
                        </a:rPr>
                        <a:t>Total - Expense</a:t>
                      </a:r>
                    </a:p>
                  </a:txBody>
                  <a:tcPr marL="50892" marR="5655" marT="565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$3,359.75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$266,841.20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$30,020.00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$50.00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$300,270.95 </a:t>
                      </a:r>
                    </a:p>
                  </a:txBody>
                  <a:tcPr marL="5655" marR="5655" marT="565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35248705"/>
                  </a:ext>
                </a:extLst>
              </a:tr>
              <a:tr h="211157">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5655" marR="5655" marT="565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$7,858.40 </a:t>
                      </a:r>
                    </a:p>
                  </a:txBody>
                  <a:tcPr marL="5655" marR="5655" marT="565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($10,410.36)</a:t>
                      </a:r>
                    </a:p>
                  </a:txBody>
                  <a:tcPr marL="5655" marR="5655" marT="565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($30,020.00)</a:t>
                      </a:r>
                    </a:p>
                  </a:txBody>
                  <a:tcPr marL="5655" marR="5655" marT="565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($50.00)</a:t>
                      </a:r>
                    </a:p>
                  </a:txBody>
                  <a:tcPr marL="5655" marR="5655" marT="565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($32,621.96)</a:t>
                      </a:r>
                    </a:p>
                  </a:txBody>
                  <a:tcPr marL="5655" marR="5655" marT="565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195238631"/>
                  </a:ext>
                </a:extLst>
              </a:tr>
              <a:tr h="211157">
                <a:tc>
                  <a:txBody>
                    <a:bodyPr/>
                    <a:lstStyle/>
                    <a:p>
                      <a:pPr algn="l" fontAlgn="ctr"/>
                      <a:r>
                        <a:rPr lang="en-US" sz="1400" b="1" i="0" u="none" strike="noStrike">
                          <a:solidFill>
                            <a:srgbClr val="000000"/>
                          </a:solidFill>
                          <a:effectLst/>
                          <a:latin typeface="Arial" panose="020B0604020202020204" pitchFamily="34" charset="0"/>
                        </a:rPr>
                        <a:t>Net Income</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$7,858.40 </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($10,410.36)</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($30,020.00)</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($50.00)</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($32,621.96)</a:t>
                      </a:r>
                    </a:p>
                  </a:txBody>
                  <a:tcPr marL="5655" marR="5655" marT="565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939225296"/>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092199942"/>
              </p:ext>
            </p:extLst>
          </p:nvPr>
        </p:nvGraphicFramePr>
        <p:xfrm>
          <a:off x="929218" y="606425"/>
          <a:ext cx="10043582" cy="5884824"/>
        </p:xfrm>
        <a:graphic>
          <a:graphicData uri="http://schemas.openxmlformats.org/drawingml/2006/table">
            <a:tbl>
              <a:tblPr/>
              <a:tblGrid>
                <a:gridCol w="3307461">
                  <a:extLst>
                    <a:ext uri="{9D8B030D-6E8A-4147-A177-3AD203B41FA5}">
                      <a16:colId xmlns:a16="http://schemas.microsoft.com/office/drawing/2014/main" val="1756851896"/>
                    </a:ext>
                  </a:extLst>
                </a:gridCol>
                <a:gridCol w="1096862">
                  <a:extLst>
                    <a:ext uri="{9D8B030D-6E8A-4147-A177-3AD203B41FA5}">
                      <a16:colId xmlns:a16="http://schemas.microsoft.com/office/drawing/2014/main" val="1290645799"/>
                    </a:ext>
                  </a:extLst>
                </a:gridCol>
                <a:gridCol w="1484983">
                  <a:extLst>
                    <a:ext uri="{9D8B030D-6E8A-4147-A177-3AD203B41FA5}">
                      <a16:colId xmlns:a16="http://schemas.microsoft.com/office/drawing/2014/main" val="1635933446"/>
                    </a:ext>
                  </a:extLst>
                </a:gridCol>
                <a:gridCol w="1487276">
                  <a:extLst>
                    <a:ext uri="{9D8B030D-6E8A-4147-A177-3AD203B41FA5}">
                      <a16:colId xmlns:a16="http://schemas.microsoft.com/office/drawing/2014/main" val="3051318727"/>
                    </a:ext>
                  </a:extLst>
                </a:gridCol>
                <a:gridCol w="1371600">
                  <a:extLst>
                    <a:ext uri="{9D8B030D-6E8A-4147-A177-3AD203B41FA5}">
                      <a16:colId xmlns:a16="http://schemas.microsoft.com/office/drawing/2014/main" val="3332776343"/>
                    </a:ext>
                  </a:extLst>
                </a:gridCol>
                <a:gridCol w="1295400">
                  <a:extLst>
                    <a:ext uri="{9D8B030D-6E8A-4147-A177-3AD203B41FA5}">
                      <a16:colId xmlns:a16="http://schemas.microsoft.com/office/drawing/2014/main" val="758425882"/>
                    </a:ext>
                  </a:extLst>
                </a:gridCol>
              </a:tblGrid>
              <a:tr h="403599">
                <a:tc gridSpan="6">
                  <a:txBody>
                    <a:bodyPr/>
                    <a:lstStyle/>
                    <a:p>
                      <a:pPr algn="ctr" fontAlgn="b"/>
                      <a:r>
                        <a:rPr lang="en-US" sz="2000" b="1" i="0" u="none" strike="noStrike" dirty="0">
                          <a:effectLst/>
                          <a:latin typeface="Arial" panose="020B0604020202020204" pitchFamily="34" charset="0"/>
                        </a:rPr>
                        <a:t>2017 Meeting Income Statement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420416">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Daejeon, Korea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Waikoloa, HI</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2249">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52249">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2199909"/>
                  </a:ext>
                </a:extLst>
              </a:tr>
              <a:tr h="252249">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397233571"/>
                  </a:ext>
                </a:extLst>
              </a:tr>
              <a:tr h="252249">
                <a:tc>
                  <a:txBody>
                    <a:bodyPr/>
                    <a:lstStyle/>
                    <a:p>
                      <a:pPr algn="l" fontAlgn="b"/>
                      <a:r>
                        <a:rPr lang="en-US" sz="1400" b="0" i="0" u="none" strike="noStrike">
                          <a:solidFill>
                            <a:srgbClr val="000000"/>
                          </a:solidFill>
                          <a:effectLst/>
                          <a:latin typeface="Arial" panose="020B0604020202020204" pitchFamily="34" charset="0"/>
                        </a:rPr>
                        <a:t>1.20 - Received from Corporations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2744181228"/>
                  </a:ext>
                </a:extLst>
              </a:tr>
              <a:tr h="252249">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$216,701.00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$188,650.00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9525" marR="9525" marT="9525" marB="0" anchor="ctr">
                    <a:lnL>
                      <a:noFill/>
                    </a:lnL>
                    <a:lnR>
                      <a:noFill/>
                    </a:lnR>
                    <a:lnT>
                      <a:noFill/>
                    </a:lnT>
                    <a:lnB>
                      <a:noFill/>
                    </a:lnB>
                  </a:tcPr>
                </a:tc>
                <a:extLst>
                  <a:ext uri="{0D108BD9-81ED-4DB2-BD59-A6C34878D82A}">
                    <a16:rowId xmlns:a16="http://schemas.microsoft.com/office/drawing/2014/main" val="1061421170"/>
                  </a:ext>
                </a:extLst>
              </a:tr>
              <a:tr h="252249">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$25,987.40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$27,626.46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9525" marR="9525" marT="9525" marB="0" anchor="ctr">
                    <a:lnL>
                      <a:noFill/>
                    </a:lnL>
                    <a:lnR>
                      <a:noFill/>
                    </a:lnR>
                    <a:lnT>
                      <a:noFill/>
                    </a:lnT>
                    <a:lnB>
                      <a:noFill/>
                    </a:lnB>
                  </a:tcPr>
                </a:tc>
                <a:extLst>
                  <a:ext uri="{0D108BD9-81ED-4DB2-BD59-A6C34878D82A}">
                    <a16:rowId xmlns:a16="http://schemas.microsoft.com/office/drawing/2014/main" val="2216279670"/>
                  </a:ext>
                </a:extLst>
              </a:tr>
              <a:tr h="252249">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extLst>
                  <a:ext uri="{0D108BD9-81ED-4DB2-BD59-A6C34878D82A}">
                    <a16:rowId xmlns:a16="http://schemas.microsoft.com/office/drawing/2014/main" val="367320589"/>
                  </a:ext>
                </a:extLst>
              </a:tr>
              <a:tr h="252249">
                <a:tc>
                  <a:txBody>
                    <a:bodyPr/>
                    <a:lstStyle/>
                    <a:p>
                      <a:pPr algn="l" fontAlgn="b"/>
                      <a:r>
                        <a:rPr lang="en-US" sz="1400" b="0" i="0" u="none" strike="noStrike">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52249">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$216,276.46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$762,553.64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252249">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646160"/>
                  </a:ext>
                </a:extLst>
              </a:tr>
              <a:tr h="252249">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$20,899.57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9525" marR="9525" marT="9525" marB="0" anchor="ctr">
                    <a:lnL>
                      <a:noFill/>
                    </a:lnL>
                    <a:lnR>
                      <a:noFill/>
                    </a:lnR>
                    <a:lnT>
                      <a:noFill/>
                    </a:lnT>
                    <a:lnB>
                      <a:noFill/>
                    </a:lnB>
                  </a:tcPr>
                </a:tc>
                <a:extLst>
                  <a:ext uri="{0D108BD9-81ED-4DB2-BD59-A6C34878D82A}">
                    <a16:rowId xmlns:a16="http://schemas.microsoft.com/office/drawing/2014/main" val="2661976300"/>
                  </a:ext>
                </a:extLst>
              </a:tr>
              <a:tr h="252249">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$8,828.25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$28,560.45 </a:t>
                      </a:r>
                    </a:p>
                  </a:txBody>
                  <a:tcPr marL="9525" marR="9525" marT="9525" marB="0" anchor="ctr">
                    <a:lnL>
                      <a:noFill/>
                    </a:lnL>
                    <a:lnR>
                      <a:noFill/>
                    </a:lnR>
                    <a:lnT>
                      <a:noFill/>
                    </a:lnT>
                    <a:lnB>
                      <a:noFill/>
                    </a:lnB>
                  </a:tcPr>
                </a:tc>
                <a:extLst>
                  <a:ext uri="{0D108BD9-81ED-4DB2-BD59-A6C34878D82A}">
                    <a16:rowId xmlns:a16="http://schemas.microsoft.com/office/drawing/2014/main" val="3226426966"/>
                  </a:ext>
                </a:extLst>
              </a:tr>
              <a:tr h="252249">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$140,223.66 </a:t>
                      </a:r>
                    </a:p>
                  </a:txBody>
                  <a:tcPr marL="9525" marR="9525" marT="9525" marB="0" anchor="ctr">
                    <a:lnL>
                      <a:noFill/>
                    </a:lnL>
                    <a:lnR>
                      <a:noFill/>
                    </a:lnR>
                    <a:lnT>
                      <a:noFill/>
                    </a:lnT>
                    <a:lnB>
                      <a:noFill/>
                    </a:lnB>
                  </a:tcPr>
                </a:tc>
                <a:extLst>
                  <a:ext uri="{0D108BD9-81ED-4DB2-BD59-A6C34878D82A}">
                    <a16:rowId xmlns:a16="http://schemas.microsoft.com/office/drawing/2014/main" val="1599969978"/>
                  </a:ext>
                </a:extLst>
              </a:tr>
              <a:tr h="252249">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$92,152.42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$249,410.53 </a:t>
                      </a:r>
                    </a:p>
                  </a:txBody>
                  <a:tcPr marL="9525" marR="9525" marT="9525" marB="0" anchor="ctr">
                    <a:lnL>
                      <a:noFill/>
                    </a:lnL>
                    <a:lnR>
                      <a:noFill/>
                    </a:lnR>
                    <a:lnT>
                      <a:noFill/>
                    </a:lnT>
                    <a:lnB>
                      <a:noFill/>
                    </a:lnB>
                  </a:tcPr>
                </a:tc>
                <a:extLst>
                  <a:ext uri="{0D108BD9-81ED-4DB2-BD59-A6C34878D82A}">
                    <a16:rowId xmlns:a16="http://schemas.microsoft.com/office/drawing/2014/main" val="4240747773"/>
                  </a:ext>
                </a:extLst>
              </a:tr>
              <a:tr h="252249">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$101,380.27 </a:t>
                      </a:r>
                    </a:p>
                  </a:txBody>
                  <a:tcPr marL="9525" marR="9525" marT="9525" marB="0" anchor="ctr">
                    <a:lnL>
                      <a:noFill/>
                    </a:lnL>
                    <a:lnR>
                      <a:noFill/>
                    </a:lnR>
                    <a:lnT>
                      <a:noFill/>
                    </a:lnT>
                    <a:lnB>
                      <a:noFill/>
                    </a:lnB>
                  </a:tcPr>
                </a:tc>
                <a:extLst>
                  <a:ext uri="{0D108BD9-81ED-4DB2-BD59-A6C34878D82A}">
                    <a16:rowId xmlns:a16="http://schemas.microsoft.com/office/drawing/2014/main" val="862471044"/>
                  </a:ext>
                </a:extLst>
              </a:tr>
              <a:tr h="252249">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$61,652.40 </a:t>
                      </a:r>
                    </a:p>
                  </a:txBody>
                  <a:tcPr marL="9525" marR="9525" marT="9525" marB="0" anchor="ctr">
                    <a:lnL>
                      <a:noFill/>
                    </a:lnL>
                    <a:lnR>
                      <a:noFill/>
                    </a:lnR>
                    <a:lnT>
                      <a:noFill/>
                    </a:lnT>
                    <a:lnB>
                      <a:noFill/>
                    </a:lnB>
                  </a:tcPr>
                </a:tc>
                <a:extLst>
                  <a:ext uri="{0D108BD9-81ED-4DB2-BD59-A6C34878D82A}">
                    <a16:rowId xmlns:a16="http://schemas.microsoft.com/office/drawing/2014/main" val="1889979785"/>
                  </a:ext>
                </a:extLst>
              </a:tr>
              <a:tr h="252249">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$17,632.44 </a:t>
                      </a:r>
                    </a:p>
                  </a:txBody>
                  <a:tcPr marL="9525" marR="9525" marT="9525" marB="0" anchor="ctr">
                    <a:lnL>
                      <a:noFill/>
                    </a:lnL>
                    <a:lnR>
                      <a:noFill/>
                    </a:lnR>
                    <a:lnT>
                      <a:noFill/>
                    </a:lnT>
                    <a:lnB>
                      <a:noFill/>
                    </a:lnB>
                  </a:tcPr>
                </a:tc>
                <a:extLst>
                  <a:ext uri="{0D108BD9-81ED-4DB2-BD59-A6C34878D82A}">
                    <a16:rowId xmlns:a16="http://schemas.microsoft.com/office/drawing/2014/main" val="3482631193"/>
                  </a:ext>
                </a:extLst>
              </a:tr>
              <a:tr h="252249">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$9,608.33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52249">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$241,508.00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$234,680.67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$689,702.40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2249">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$70,990.40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($18,404.21)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12</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51932704"/>
              </p:ext>
            </p:extLst>
          </p:nvPr>
        </p:nvGraphicFramePr>
        <p:xfrm>
          <a:off x="1371600" y="1087615"/>
          <a:ext cx="9524999" cy="5414216"/>
        </p:xfrm>
        <a:graphic>
          <a:graphicData uri="http://schemas.openxmlformats.org/drawingml/2006/table">
            <a:tbl>
              <a:tblPr/>
              <a:tblGrid>
                <a:gridCol w="2625625">
                  <a:extLst>
                    <a:ext uri="{9D8B030D-6E8A-4147-A177-3AD203B41FA5}">
                      <a16:colId xmlns:a16="http://schemas.microsoft.com/office/drawing/2014/main" val="72951079"/>
                    </a:ext>
                  </a:extLst>
                </a:gridCol>
                <a:gridCol w="1166946">
                  <a:extLst>
                    <a:ext uri="{9D8B030D-6E8A-4147-A177-3AD203B41FA5}">
                      <a16:colId xmlns:a16="http://schemas.microsoft.com/office/drawing/2014/main" val="779621269"/>
                    </a:ext>
                  </a:extLst>
                </a:gridCol>
                <a:gridCol w="1348806">
                  <a:extLst>
                    <a:ext uri="{9D8B030D-6E8A-4147-A177-3AD203B41FA5}">
                      <a16:colId xmlns:a16="http://schemas.microsoft.com/office/drawing/2014/main" val="1774276530"/>
                    </a:ext>
                  </a:extLst>
                </a:gridCol>
                <a:gridCol w="1606444">
                  <a:extLst>
                    <a:ext uri="{9D8B030D-6E8A-4147-A177-3AD203B41FA5}">
                      <a16:colId xmlns:a16="http://schemas.microsoft.com/office/drawing/2014/main" val="2672037831"/>
                    </a:ext>
                  </a:extLst>
                </a:gridCol>
                <a:gridCol w="1606444">
                  <a:extLst>
                    <a:ext uri="{9D8B030D-6E8A-4147-A177-3AD203B41FA5}">
                      <a16:colId xmlns:a16="http://schemas.microsoft.com/office/drawing/2014/main" val="1414050561"/>
                    </a:ext>
                  </a:extLst>
                </a:gridCol>
                <a:gridCol w="1170734">
                  <a:extLst>
                    <a:ext uri="{9D8B030D-6E8A-4147-A177-3AD203B41FA5}">
                      <a16:colId xmlns:a16="http://schemas.microsoft.com/office/drawing/2014/main" val="1167857142"/>
                    </a:ext>
                  </a:extLst>
                </a:gridCol>
              </a:tblGrid>
              <a:tr h="223913">
                <a:tc rowSpan="2">
                  <a:txBody>
                    <a:bodyPr/>
                    <a:lstStyle/>
                    <a:p>
                      <a:pPr algn="l" fontAlgn="b"/>
                      <a:r>
                        <a:rPr lang="en-US" sz="1400" b="0" i="0" u="none" strike="noStrike" dirty="0">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dirty="0">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4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400" b="1" i="0" u="none" strike="noStrike" dirty="0">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4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4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4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4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4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4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4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4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400" b="1" i="0" u="none" strike="noStrike" dirty="0">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4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4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4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4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4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4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4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4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4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4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4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4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13</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697218928"/>
              </p:ext>
            </p:extLst>
          </p:nvPr>
        </p:nvGraphicFramePr>
        <p:xfrm>
          <a:off x="1295400" y="1064350"/>
          <a:ext cx="10083798" cy="5241214"/>
        </p:xfrm>
        <a:graphic>
          <a:graphicData uri="http://schemas.openxmlformats.org/drawingml/2006/table">
            <a:tbl>
              <a:tblPr/>
              <a:tblGrid>
                <a:gridCol w="2163002">
                  <a:extLst>
                    <a:ext uri="{9D8B030D-6E8A-4147-A177-3AD203B41FA5}">
                      <a16:colId xmlns:a16="http://schemas.microsoft.com/office/drawing/2014/main" val="1017605872"/>
                    </a:ext>
                  </a:extLst>
                </a:gridCol>
                <a:gridCol w="1127522">
                  <a:extLst>
                    <a:ext uri="{9D8B030D-6E8A-4147-A177-3AD203B41FA5}">
                      <a16:colId xmlns:a16="http://schemas.microsoft.com/office/drawing/2014/main" val="3915726091"/>
                    </a:ext>
                  </a:extLst>
                </a:gridCol>
                <a:gridCol w="1127522">
                  <a:extLst>
                    <a:ext uri="{9D8B030D-6E8A-4147-A177-3AD203B41FA5}">
                      <a16:colId xmlns:a16="http://schemas.microsoft.com/office/drawing/2014/main" val="2370362875"/>
                    </a:ext>
                  </a:extLst>
                </a:gridCol>
                <a:gridCol w="1097878">
                  <a:extLst>
                    <a:ext uri="{9D8B030D-6E8A-4147-A177-3AD203B41FA5}">
                      <a16:colId xmlns:a16="http://schemas.microsoft.com/office/drawing/2014/main" val="1128969494"/>
                    </a:ext>
                  </a:extLst>
                </a:gridCol>
                <a:gridCol w="1120422">
                  <a:extLst>
                    <a:ext uri="{9D8B030D-6E8A-4147-A177-3AD203B41FA5}">
                      <a16:colId xmlns:a16="http://schemas.microsoft.com/office/drawing/2014/main" val="2622098525"/>
                    </a:ext>
                  </a:extLst>
                </a:gridCol>
                <a:gridCol w="1120422">
                  <a:extLst>
                    <a:ext uri="{9D8B030D-6E8A-4147-A177-3AD203B41FA5}">
                      <a16:colId xmlns:a16="http://schemas.microsoft.com/office/drawing/2014/main" val="3169467728"/>
                    </a:ext>
                  </a:extLst>
                </a:gridCol>
                <a:gridCol w="1034235">
                  <a:extLst>
                    <a:ext uri="{9D8B030D-6E8A-4147-A177-3AD203B41FA5}">
                      <a16:colId xmlns:a16="http://schemas.microsoft.com/office/drawing/2014/main" val="501320270"/>
                    </a:ext>
                  </a:extLst>
                </a:gridCol>
                <a:gridCol w="1292795">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May 2018</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14</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984613026"/>
              </p:ext>
            </p:extLst>
          </p:nvPr>
        </p:nvGraphicFramePr>
        <p:xfrm>
          <a:off x="1219200" y="762002"/>
          <a:ext cx="9906000" cy="5751027"/>
        </p:xfrm>
        <a:graphic>
          <a:graphicData uri="http://schemas.openxmlformats.org/drawingml/2006/table">
            <a:tbl>
              <a:tblPr/>
              <a:tblGrid>
                <a:gridCol w="3215808">
                  <a:extLst>
                    <a:ext uri="{9D8B030D-6E8A-4147-A177-3AD203B41FA5}">
                      <a16:colId xmlns:a16="http://schemas.microsoft.com/office/drawing/2014/main" val="20000"/>
                    </a:ext>
                  </a:extLst>
                </a:gridCol>
                <a:gridCol w="1241190">
                  <a:extLst>
                    <a:ext uri="{9D8B030D-6E8A-4147-A177-3AD203B41FA5}">
                      <a16:colId xmlns:a16="http://schemas.microsoft.com/office/drawing/2014/main" val="20001"/>
                    </a:ext>
                  </a:extLst>
                </a:gridCol>
                <a:gridCol w="1354022">
                  <a:extLst>
                    <a:ext uri="{9D8B030D-6E8A-4147-A177-3AD203B41FA5}">
                      <a16:colId xmlns:a16="http://schemas.microsoft.com/office/drawing/2014/main" val="20002"/>
                    </a:ext>
                  </a:extLst>
                </a:gridCol>
                <a:gridCol w="1297605">
                  <a:extLst>
                    <a:ext uri="{9D8B030D-6E8A-4147-A177-3AD203B41FA5}">
                      <a16:colId xmlns:a16="http://schemas.microsoft.com/office/drawing/2014/main" val="20003"/>
                    </a:ext>
                  </a:extLst>
                </a:gridCol>
                <a:gridCol w="1485664">
                  <a:extLst>
                    <a:ext uri="{9D8B030D-6E8A-4147-A177-3AD203B41FA5}">
                      <a16:colId xmlns:a16="http://schemas.microsoft.com/office/drawing/2014/main" val="20004"/>
                    </a:ext>
                  </a:extLst>
                </a:gridCol>
                <a:gridCol w="1311711">
                  <a:extLst>
                    <a:ext uri="{9D8B030D-6E8A-4147-A177-3AD203B41FA5}">
                      <a16:colId xmlns:a16="http://schemas.microsoft.com/office/drawing/2014/main" val="20005"/>
                    </a:ext>
                  </a:extLst>
                </a:gridCol>
              </a:tblGrid>
              <a:tr h="310988">
                <a:tc gridSpan="6">
                  <a:txBody>
                    <a:bodyPr/>
                    <a:lstStyle/>
                    <a:p>
                      <a:pPr algn="ctr" fontAlgn="b"/>
                      <a:r>
                        <a:rPr lang="en-US" sz="28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6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6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2014-01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2014-09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6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6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4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4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4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4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4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4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4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4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May 2018 - Warsaw</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2018-05-06</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May 2018</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332"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May 2018 Treasurer report for the Joint 802.11/.15 Wireless funds</a:t>
            </a:r>
          </a:p>
          <a:p>
            <a:endParaRPr lang="en-GB" dirty="0"/>
          </a:p>
          <a:p>
            <a:r>
              <a:rPr lang="en-GB" dirty="0"/>
              <a:t>Also reported in 802.15 doc: </a:t>
            </a:r>
            <a:r>
              <a:rPr lang="en-US" dirty="0"/>
              <a:t>15-18/0193r0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May 2018</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3</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2018</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pic>
        <p:nvPicPr>
          <p:cNvPr id="4" name="Picture 3">
            <a:extLst>
              <a:ext uri="{FF2B5EF4-FFF2-40B4-BE49-F238E27FC236}">
                <a16:creationId xmlns:a16="http://schemas.microsoft.com/office/drawing/2014/main" id="{1DE5C766-7742-4A3A-9399-12A71EC63EC5}"/>
              </a:ext>
            </a:extLst>
          </p:cNvPr>
          <p:cNvPicPr>
            <a:picLocks noChangeAspect="1"/>
          </p:cNvPicPr>
          <p:nvPr/>
        </p:nvPicPr>
        <p:blipFill>
          <a:blip r:embed="rId3"/>
          <a:stretch>
            <a:fillRect/>
          </a:stretch>
        </p:blipFill>
        <p:spPr>
          <a:xfrm>
            <a:off x="3124200" y="950494"/>
            <a:ext cx="6352342" cy="5297906"/>
          </a:xfrm>
          <a:prstGeom prst="rect">
            <a:avLst/>
          </a:prstGeom>
        </p:spPr>
      </p:pic>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Irvine, CA January 2018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25799814"/>
              </p:ext>
            </p:extLst>
          </p:nvPr>
        </p:nvGraphicFramePr>
        <p:xfrm>
          <a:off x="1752602" y="1298576"/>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838200">
                  <a:extLst>
                    <a:ext uri="{9D8B030D-6E8A-4147-A177-3AD203B41FA5}">
                      <a16:colId xmlns:a16="http://schemas.microsoft.com/office/drawing/2014/main" val="1907650667"/>
                    </a:ext>
                  </a:extLst>
                </a:gridCol>
                <a:gridCol w="1143000">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u="none" strike="noStrike" dirty="0">
                          <a:effectLst/>
                          <a:latin typeface="+mn-lt"/>
                        </a:rPr>
                        <a:t>8 January</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3 March </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u="none" strike="noStrike" dirty="0">
                          <a:effectLst/>
                          <a:latin typeface="+mn-lt"/>
                        </a:rPr>
                        <a:t>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Actuals</a:t>
                      </a: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$212,000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 $208,700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fontAlgn="ctr"/>
                      <a:r>
                        <a:rPr lang="en-US" sz="1600" b="0" i="0" u="none" strike="noStrike" dirty="0">
                          <a:solidFill>
                            <a:srgbClr val="000000"/>
                          </a:solidFill>
                          <a:effectLst/>
                          <a:latin typeface="Arial" panose="020B0604020202020204" pitchFamily="34" charset="0"/>
                        </a:rPr>
                        <a:t>$229,401.00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 $   27,760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fontAlgn="ctr"/>
                      <a:r>
                        <a:rPr lang="en-US" sz="1600" b="0" i="0" u="none" strike="noStrike" dirty="0">
                          <a:solidFill>
                            <a:srgbClr val="000000"/>
                          </a:solidFill>
                          <a:effectLst/>
                          <a:latin typeface="Arial" panose="020B0604020202020204" pitchFamily="34" charset="0"/>
                        </a:rPr>
                        <a:t>$27,029.84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$216,500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$236,460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Arial" panose="020B0604020202020204" pitchFamily="34" charset="0"/>
                        </a:rPr>
                        <a:t>$256,430.84</a:t>
                      </a: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ctr"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fontAlgn="ct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$24,625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$25,625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$21,998.13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$8,480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$5,218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$10,435.72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$43,000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$42,140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$44,271.69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$106,500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$113,654.62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$42,525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$42,525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$49,500.24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$18,000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$18,000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$19,049.98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$3,600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$1,518.52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$6,880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$6,412.30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$228,880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$250.488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1" i="0" u="none" strike="noStrike" dirty="0">
                          <a:solidFill>
                            <a:srgbClr val="000000"/>
                          </a:solidFill>
                          <a:effectLst/>
                          <a:latin typeface="Arial" panose="020B0604020202020204" pitchFamily="34" charset="0"/>
                        </a:rPr>
                        <a:t>$266,841.20 </a:t>
                      </a: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($12,380)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solidFill>
                            <a:srgbClr val="C00000"/>
                          </a:solidFill>
                          <a:effectLst/>
                          <a:latin typeface="+mn-lt"/>
                        </a:rPr>
                        <a:t>($14,026)</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fontAlgn="ctr"/>
                      <a:r>
                        <a:rPr lang="en-US" sz="1600" b="1" i="0" u="none" strike="noStrike" dirty="0">
                          <a:solidFill>
                            <a:srgbClr val="FF0000"/>
                          </a:solidFill>
                          <a:effectLst/>
                          <a:latin typeface="Arial" panose="020B0604020202020204" pitchFamily="34" charset="0"/>
                        </a:rPr>
                        <a:t>($10,410.36)</a:t>
                      </a:r>
                    </a:p>
                  </a:txBody>
                  <a:tcPr marL="6042" marR="6042" marT="6042" marB="0" anchor="ctr">
                    <a:solidFill>
                      <a:schemeClr val="bg1"/>
                    </a:solidFill>
                  </a:tcPr>
                </a:tc>
                <a:tc>
                  <a:txBody>
                    <a:bodyPr/>
                    <a:lstStyle/>
                    <a:p>
                      <a:pPr algn="r" rtl="0" fontAlgn="b"/>
                      <a:endParaRPr lang="en-US" sz="1600" b="1" i="0" u="none" strike="noStrike" dirty="0">
                        <a:solidFill>
                          <a:srgbClr val="FF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u="none" strike="noStrike" dirty="0">
                          <a:effectLst/>
                          <a:latin typeface="+mn-lt"/>
                        </a:rPr>
                        <a:t>   302</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000000"/>
                          </a:solidFill>
                          <a:effectLst/>
                          <a:latin typeface="+mn-lt"/>
                        </a:rPr>
                        <a:t>312</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$762.93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$829.43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             $855.26</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May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3582496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Warsaw, Poland May 2018 Budget Report</a:t>
            </a:r>
          </a:p>
        </p:txBody>
      </p:sp>
      <p:sp>
        <p:nvSpPr>
          <p:cNvPr id="4" name="Date Placeholder 3"/>
          <p:cNvSpPr>
            <a:spLocks noGrp="1"/>
          </p:cNvSpPr>
          <p:nvPr>
            <p:ph type="dt" idx="10"/>
          </p:nvPr>
        </p:nvSpPr>
        <p:spPr/>
        <p:txBody>
          <a:bodyPr/>
          <a:lstStyle/>
          <a:p>
            <a:r>
              <a:rPr lang="en-US"/>
              <a:t>May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graphicFrame>
        <p:nvGraphicFramePr>
          <p:cNvPr id="26" name="Content Placeholder 25">
            <a:extLst>
              <a:ext uri="{FF2B5EF4-FFF2-40B4-BE49-F238E27FC236}">
                <a16:creationId xmlns:a16="http://schemas.microsoft.com/office/drawing/2014/main" id="{66C784B7-C2C2-4BB4-B247-18C365374147}"/>
              </a:ext>
            </a:extLst>
          </p:cNvPr>
          <p:cNvGraphicFramePr>
            <a:graphicFrameLocks noGrp="1"/>
          </p:cNvGraphicFramePr>
          <p:nvPr>
            <p:ph idx="1"/>
            <p:extLst>
              <p:ext uri="{D42A27DB-BD31-4B8C-83A1-F6EECF244321}">
                <p14:modId xmlns:p14="http://schemas.microsoft.com/office/powerpoint/2010/main" val="43463008"/>
              </p:ext>
            </p:extLst>
          </p:nvPr>
        </p:nvGraphicFramePr>
        <p:xfrm>
          <a:off x="2286000" y="1298576"/>
          <a:ext cx="7467600" cy="5176835"/>
        </p:xfrm>
        <a:graphic>
          <a:graphicData uri="http://schemas.openxmlformats.org/drawingml/2006/table">
            <a:tbl>
              <a:tblPr/>
              <a:tblGrid>
                <a:gridCol w="327435">
                  <a:extLst>
                    <a:ext uri="{9D8B030D-6E8A-4147-A177-3AD203B41FA5}">
                      <a16:colId xmlns:a16="http://schemas.microsoft.com/office/drawing/2014/main" val="311160190"/>
                    </a:ext>
                  </a:extLst>
                </a:gridCol>
                <a:gridCol w="3196879">
                  <a:extLst>
                    <a:ext uri="{9D8B030D-6E8A-4147-A177-3AD203B41FA5}">
                      <a16:colId xmlns:a16="http://schemas.microsoft.com/office/drawing/2014/main" val="2107516421"/>
                    </a:ext>
                  </a:extLst>
                </a:gridCol>
                <a:gridCol w="1929394">
                  <a:extLst>
                    <a:ext uri="{9D8B030D-6E8A-4147-A177-3AD203B41FA5}">
                      <a16:colId xmlns:a16="http://schemas.microsoft.com/office/drawing/2014/main" val="3831519777"/>
                    </a:ext>
                  </a:extLst>
                </a:gridCol>
                <a:gridCol w="2013892">
                  <a:extLst>
                    <a:ext uri="{9D8B030D-6E8A-4147-A177-3AD203B41FA5}">
                      <a16:colId xmlns:a16="http://schemas.microsoft.com/office/drawing/2014/main" val="2968988584"/>
                    </a:ext>
                  </a:extLst>
                </a:gridCol>
              </a:tblGrid>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ctr" rtl="0" fontAlgn="b"/>
                      <a:r>
                        <a:rPr lang="en-US" sz="1600" b="0" i="0" u="none" strike="noStrike">
                          <a:solidFill>
                            <a:srgbClr val="000000"/>
                          </a:solidFill>
                          <a:effectLst/>
                          <a:latin typeface="Times New Roman" panose="02020603050405020304" pitchFamily="18" charset="0"/>
                        </a:rPr>
                        <a:t>3-Mar</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a:solidFill>
                            <a:srgbClr val="000000"/>
                          </a:solidFill>
                          <a:effectLst/>
                          <a:latin typeface="Times New Roman" panose="02020603050405020304" pitchFamily="18" charset="0"/>
                        </a:rPr>
                        <a:t>3-May</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2777394924"/>
                  </a:ext>
                </a:extLst>
              </a:tr>
              <a:tr h="272465">
                <a:tc gridSpan="2">
                  <a:txBody>
                    <a:bodyPr/>
                    <a:lstStyle/>
                    <a:p>
                      <a:pPr algn="l" rtl="0" fontAlgn="b"/>
                      <a:r>
                        <a:rPr lang="en-US" sz="1600" b="1" i="0" u="none" strike="noStrike">
                          <a:solidFill>
                            <a:srgbClr val="000000"/>
                          </a:solidFill>
                          <a:effectLst/>
                          <a:latin typeface="Times New Roman" panose="02020603050405020304" pitchFamily="18" charset="0"/>
                        </a:rPr>
                        <a:t>INCOME</a:t>
                      </a:r>
                    </a:p>
                  </a:txBody>
                  <a:tcPr marL="6925" marR="6925" marT="6925" marB="0" anchor="b">
                    <a:lnL>
                      <a:noFill/>
                    </a:lnL>
                    <a:lnR>
                      <a:noFill/>
                    </a:lnR>
                    <a:lnT>
                      <a:noFill/>
                    </a:lnT>
                    <a:lnB>
                      <a:noFill/>
                    </a:lnB>
                    <a:solidFill>
                      <a:srgbClr val="E7F6EF"/>
                    </a:solidFill>
                  </a:tcPr>
                </a:tc>
                <a:tc hMerge="1">
                  <a:txBody>
                    <a:bodyPr/>
                    <a:lstStyle/>
                    <a:p>
                      <a:endParaRPr lang="en-US"/>
                    </a:p>
                  </a:txBody>
                  <a:tcPr/>
                </a:tc>
                <a:tc>
                  <a:txBody>
                    <a:bodyPr/>
                    <a:lstStyle/>
                    <a:p>
                      <a:pPr algn="ctr" rtl="0" fontAlgn="b"/>
                      <a:r>
                        <a:rPr lang="en-US" sz="1600" b="0" i="0" u="none" strike="noStrike">
                          <a:solidFill>
                            <a:srgbClr val="000000"/>
                          </a:solidFill>
                          <a:effectLst/>
                          <a:latin typeface="Times New Roman" panose="02020603050405020304" pitchFamily="18" charset="0"/>
                        </a:rPr>
                        <a:t>Draft Budget</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a:solidFill>
                            <a:srgbClr val="000000"/>
                          </a:solidFill>
                          <a:effectLst/>
                          <a:latin typeface="Times New Roman" panose="02020603050405020304" pitchFamily="18" charset="0"/>
                        </a:rPr>
                        <a:t>Draft Budget</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2007585592"/>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2.11 Registrations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$290,500.00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$250,550.00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102242676"/>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2.12 Hotel Commissions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$18,000.00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$18,000.00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4008401958"/>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r" rtl="0" fontAlgn="b"/>
                      <a:r>
                        <a:rPr lang="en-US" sz="1600" b="0" i="0" u="none" strike="noStrike">
                          <a:solidFill>
                            <a:srgbClr val="000000"/>
                          </a:solidFill>
                          <a:effectLst/>
                          <a:latin typeface="Times New Roman" panose="02020603050405020304" pitchFamily="18" charset="0"/>
                        </a:rPr>
                        <a:t>Total - Income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$308,500.00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$268,550.00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622214133"/>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l"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707529330"/>
                  </a:ext>
                </a:extLst>
              </a:tr>
              <a:tr h="272465">
                <a:tc gridSpan="2">
                  <a:txBody>
                    <a:bodyPr/>
                    <a:lstStyle/>
                    <a:p>
                      <a:pPr algn="l" rtl="0" fontAlgn="b"/>
                      <a:r>
                        <a:rPr lang="en-US" sz="1600" b="1" i="0" u="none" strike="noStrike">
                          <a:solidFill>
                            <a:srgbClr val="000000"/>
                          </a:solidFill>
                          <a:effectLst/>
                          <a:latin typeface="Times New Roman" panose="02020603050405020304" pitchFamily="18" charset="0"/>
                        </a:rPr>
                        <a:t>EXPENSE</a:t>
                      </a:r>
                    </a:p>
                  </a:txBody>
                  <a:tcPr marL="6925" marR="6925" marT="6925" marB="0" anchor="b">
                    <a:lnL>
                      <a:noFill/>
                    </a:lnL>
                    <a:lnR>
                      <a:noFill/>
                    </a:lnR>
                    <a:lnT>
                      <a:noFill/>
                    </a:lnT>
                    <a:lnB>
                      <a:noFill/>
                    </a:lnB>
                    <a:solidFill>
                      <a:srgbClr val="E7F6EF"/>
                    </a:solidFill>
                  </a:tcPr>
                </a:tc>
                <a:tc hMerge="1">
                  <a:txBody>
                    <a:bodyPr/>
                    <a:lstStyle/>
                    <a:p>
                      <a:endParaRPr lang="en-US"/>
                    </a:p>
                  </a:txBody>
                  <a:tcPr/>
                </a:tc>
                <a:tc>
                  <a:txBody>
                    <a:bodyPr/>
                    <a:lstStyle/>
                    <a:p>
                      <a:pPr algn="l"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2213620626"/>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4.113 - Venue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$76,800.00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$76,800.00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610008344"/>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4.12 - Financial Fees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$6,815.00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$7,265.95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127217855"/>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4.13 - Meeting Planner</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$40,760.00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$38,360.00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847631498"/>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4.14 - Food &amp; Beverage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$91,470.00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$82,350.00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816325155"/>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4.15 - Network Services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$37,040.00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$37,040.00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689584467"/>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4.16 - Social</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$30,000.00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$24,390.00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844541171"/>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4.17 - Shipping</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$6,000.00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$6,000.00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922425255"/>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4.18 Misc Expense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$13,650.00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$8,345.50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810104392"/>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r" rtl="0" fontAlgn="b"/>
                      <a:r>
                        <a:rPr lang="en-US" sz="1600" b="0" i="0" u="none" strike="noStrike">
                          <a:solidFill>
                            <a:srgbClr val="000000"/>
                          </a:solidFill>
                          <a:effectLst/>
                          <a:latin typeface="Times New Roman" panose="02020603050405020304" pitchFamily="18" charset="0"/>
                        </a:rPr>
                        <a:t>Total - Expense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$302,535.00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$280,551.45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3080704"/>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ctr" rtl="0" fontAlgn="b"/>
                      <a:r>
                        <a:rPr lang="en-US" sz="1600" b="0" i="0" u="none" strike="noStrike">
                          <a:solidFill>
                            <a:srgbClr val="000000"/>
                          </a:solidFill>
                          <a:effectLst/>
                          <a:latin typeface="Times New Roman" panose="02020603050405020304" pitchFamily="18" charset="0"/>
                        </a:rPr>
                        <a:t>Net Ordinary Income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$5,965.00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($12,001.45)</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754842498"/>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Total Attendees</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a:solidFill>
                            <a:srgbClr val="000000"/>
                          </a:solidFill>
                          <a:effectLst/>
                          <a:latin typeface="Times New Roman" panose="02020603050405020304" pitchFamily="18" charset="0"/>
                        </a:rPr>
                        <a:t>300</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a:solidFill>
                            <a:srgbClr val="000000"/>
                          </a:solidFill>
                          <a:effectLst/>
                          <a:latin typeface="Times New Roman" panose="02020603050405020304" pitchFamily="18" charset="0"/>
                        </a:rPr>
                        <a:t>271</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19461531"/>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Cost per attendee</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a:solidFill>
                            <a:srgbClr val="000000"/>
                          </a:solidFill>
                          <a:effectLst/>
                          <a:latin typeface="Times New Roman" panose="02020603050405020304" pitchFamily="18" charset="0"/>
                        </a:rPr>
                        <a:t>$837.42 </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dirty="0">
                          <a:solidFill>
                            <a:srgbClr val="000000"/>
                          </a:solidFill>
                          <a:effectLst/>
                          <a:latin typeface="Times New Roman" panose="02020603050405020304" pitchFamily="18" charset="0"/>
                        </a:rPr>
                        <a:t>$1,145.95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838131117"/>
                  </a:ext>
                </a:extLst>
              </a:tr>
            </a:tbl>
          </a:graphicData>
        </a:graphic>
      </p:graphicFrame>
    </p:spTree>
    <p:extLst>
      <p:ext uri="{BB962C8B-B14F-4D97-AF65-F5344CB8AC3E}">
        <p14:creationId xmlns:p14="http://schemas.microsoft.com/office/powerpoint/2010/main" val="1045281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May 2018</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7</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May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8</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60500" y="1249892"/>
            <a:ext cx="4711700" cy="4638835"/>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sz="2000" dirty="0"/>
              <a:t>2017</a:t>
            </a:r>
          </a:p>
          <a:p>
            <a:pPr marL="454025" lvl="1" indent="-112713" defTabSz="914400" eaLnBrk="1" hangingPunct="1">
              <a:lnSpc>
                <a:spcPct val="90000"/>
              </a:lnSpc>
              <a:tabLst>
                <a:tab pos="7372350" algn="r"/>
              </a:tabLst>
            </a:pPr>
            <a:r>
              <a:rPr lang="en-US" sz="1400" dirty="0"/>
              <a:t>317 – Atlanta (</a:t>
            </a:r>
            <a:r>
              <a:rPr lang="en-US" sz="1400" b="1" dirty="0">
                <a:solidFill>
                  <a:srgbClr val="C00000"/>
                </a:solidFill>
                <a:ea typeface="Tahoma" panose="020B0604030504040204" pitchFamily="34" charset="0"/>
                <a:cs typeface="Tahoma" panose="020B0604030504040204" pitchFamily="34" charset="0"/>
              </a:rPr>
              <a:t>$8,268 </a:t>
            </a:r>
            <a:r>
              <a:rPr lang="en-US" sz="1400" dirty="0">
                <a:solidFill>
                  <a:schemeClr val="tx1"/>
                </a:solidFill>
              </a:rPr>
              <a:t>- </a:t>
            </a:r>
            <a:r>
              <a:rPr lang="en-US" sz="1400" b="1" kern="1200" dirty="0">
                <a:solidFill>
                  <a:srgbClr val="C00000"/>
                </a:solidFill>
                <a:ea typeface="Tahoma" panose="020B0604030504040204" pitchFamily="34" charset="0"/>
                <a:cs typeface="Tahoma" panose="020B0604030504040204" pitchFamily="34" charset="0"/>
              </a:rPr>
              <a:t>$733.50</a:t>
            </a:r>
            <a:r>
              <a:rPr lang="en-US" sz="1400" dirty="0">
                <a:solidFill>
                  <a:schemeClr val="tx1"/>
                </a:solidFill>
              </a:rPr>
              <a:t>)</a:t>
            </a:r>
            <a:r>
              <a:rPr lang="en-US" sz="1400" baseline="30000" dirty="0">
                <a:solidFill>
                  <a:schemeClr val="tx1"/>
                </a:solidFill>
              </a:rPr>
              <a:t>2</a:t>
            </a:r>
          </a:p>
          <a:p>
            <a:pPr marL="454025" lvl="1" indent="-112713" defTabSz="914400" eaLnBrk="1" hangingPunct="1">
              <a:lnSpc>
                <a:spcPct val="90000"/>
              </a:lnSpc>
              <a:tabLst>
                <a:tab pos="7372350" algn="r"/>
              </a:tabLst>
            </a:pPr>
            <a:r>
              <a:rPr lang="en-US" sz="1400" dirty="0">
                <a:solidFill>
                  <a:schemeClr val="tx1"/>
                </a:solidFill>
              </a:rPr>
              <a:t>215 – </a:t>
            </a:r>
            <a:r>
              <a:rPr lang="en-US" sz="1400" dirty="0" err="1">
                <a:solidFill>
                  <a:schemeClr val="tx1"/>
                </a:solidFill>
              </a:rPr>
              <a:t>Deajeon</a:t>
            </a:r>
            <a:r>
              <a:rPr lang="en-US" sz="1400" dirty="0">
                <a:solidFill>
                  <a:schemeClr val="tx1"/>
                </a:solidFill>
              </a:rPr>
              <a:t> ($</a:t>
            </a:r>
            <a:r>
              <a:rPr lang="en-US" sz="1400" dirty="0"/>
              <a:t>26,050.00, $5,322)</a:t>
            </a:r>
          </a:p>
          <a:p>
            <a:pPr marL="454025" lvl="1" indent="-112713" defTabSz="914400" eaLnBrk="1" hangingPunct="1">
              <a:lnSpc>
                <a:spcPct val="90000"/>
              </a:lnSpc>
              <a:tabLst>
                <a:tab pos="7372350" algn="r"/>
              </a:tabLst>
            </a:pPr>
            <a:r>
              <a:rPr lang="en-US" sz="1400" dirty="0">
                <a:solidFill>
                  <a:schemeClr val="tx1"/>
                </a:solidFill>
              </a:rPr>
              <a:t>267 - Waikoloa (</a:t>
            </a:r>
            <a:r>
              <a:rPr lang="en-US" sz="1400" b="1" dirty="0">
                <a:solidFill>
                  <a:srgbClr val="C00000"/>
                </a:solidFill>
              </a:rPr>
              <a:t>$17,750 </a:t>
            </a:r>
            <a:r>
              <a:rPr lang="en-US" sz="1400" dirty="0">
                <a:solidFill>
                  <a:srgbClr val="FF0000"/>
                </a:solidFill>
              </a:rPr>
              <a:t>, </a:t>
            </a:r>
            <a:r>
              <a:rPr lang="en-US" sz="1400" b="1" dirty="0">
                <a:solidFill>
                  <a:srgbClr val="C00000"/>
                </a:solidFill>
              </a:rPr>
              <a:t>$20,404.21</a:t>
            </a:r>
            <a:r>
              <a:rPr lang="en-US" sz="1400" dirty="0">
                <a:solidFill>
                  <a:schemeClr val="tx1"/>
                </a:solidFill>
              </a:rPr>
              <a:t>)</a:t>
            </a:r>
          </a:p>
          <a:p>
            <a:pPr marL="53975" indent="-112713" defTabSz="914400" eaLnBrk="1" hangingPunct="1">
              <a:lnSpc>
                <a:spcPct val="90000"/>
              </a:lnSpc>
              <a:tabLst>
                <a:tab pos="7372350" algn="r"/>
              </a:tabLst>
            </a:pPr>
            <a:r>
              <a:rPr lang="en-US" i="1" dirty="0">
                <a:solidFill>
                  <a:schemeClr val="tx1"/>
                </a:solidFill>
              </a:rPr>
              <a:t>2018</a:t>
            </a:r>
          </a:p>
          <a:p>
            <a:pPr marL="454025" lvl="1" indent="-112713" defTabSz="914400" eaLnBrk="1" hangingPunct="1">
              <a:lnSpc>
                <a:spcPct val="90000"/>
              </a:lnSpc>
              <a:tabLst>
                <a:tab pos="7372350" algn="r"/>
              </a:tabLst>
            </a:pPr>
            <a:r>
              <a:rPr lang="en-US" i="1" dirty="0">
                <a:solidFill>
                  <a:schemeClr val="tx1"/>
                </a:solidFill>
              </a:rPr>
              <a:t>312 – Irvine (</a:t>
            </a:r>
            <a:r>
              <a:rPr lang="en-US" b="1" i="1" dirty="0">
                <a:solidFill>
                  <a:srgbClr val="C00000"/>
                </a:solidFill>
              </a:rPr>
              <a:t>$12,380, $</a:t>
            </a:r>
            <a:r>
              <a:rPr lang="en-US" b="1" dirty="0">
                <a:solidFill>
                  <a:srgbClr val="C00000"/>
                </a:solidFill>
              </a:rPr>
              <a:t>10,410.36</a:t>
            </a:r>
            <a:r>
              <a:rPr lang="en-US" i="1" dirty="0">
                <a:solidFill>
                  <a:schemeClr val="tx1"/>
                </a:solidFill>
              </a:rPr>
              <a:t>)</a:t>
            </a:r>
          </a:p>
          <a:p>
            <a:pPr marL="454025" lvl="1" indent="-112713" defTabSz="914400" eaLnBrk="1" hangingPunct="1">
              <a:lnSpc>
                <a:spcPct val="90000"/>
              </a:lnSpc>
              <a:tabLst>
                <a:tab pos="7372350" algn="r"/>
              </a:tabLst>
            </a:pPr>
            <a:r>
              <a:rPr lang="en-US" i="1" dirty="0">
                <a:solidFill>
                  <a:schemeClr val="tx1"/>
                </a:solidFill>
              </a:rPr>
              <a:t>271 – Warsaw ($</a:t>
            </a:r>
            <a:r>
              <a:rPr lang="en-US" dirty="0"/>
              <a:t>5,965.00, </a:t>
            </a:r>
            <a:r>
              <a:rPr lang="en-US" dirty="0">
                <a:solidFill>
                  <a:srgbClr val="C00000"/>
                </a:solidFill>
              </a:rPr>
              <a:t>$12,001.45)</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872353"/>
            <a:ext cx="4241296" cy="584775"/>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19DF25-6D57-4E56-BF47-EDC3030146DD}"/>
              </a:ext>
            </a:extLst>
          </p:cNvPr>
          <p:cNvSpPr>
            <a:spLocks noGrp="1"/>
          </p:cNvSpPr>
          <p:nvPr>
            <p:ph type="dt" idx="10"/>
          </p:nvPr>
        </p:nvSpPr>
        <p:spPr/>
        <p:txBody>
          <a:bodyPr/>
          <a:lstStyle/>
          <a:p>
            <a:pPr>
              <a:defRPr/>
            </a:pPr>
            <a:r>
              <a:rPr lang="en-US"/>
              <a:t>May 2018</a:t>
            </a:r>
            <a:endParaRPr lang="en-GB" dirty="0"/>
          </a:p>
        </p:txBody>
      </p:sp>
      <p:sp>
        <p:nvSpPr>
          <p:cNvPr id="3" name="Footer Placeholder 2">
            <a:extLst>
              <a:ext uri="{FF2B5EF4-FFF2-40B4-BE49-F238E27FC236}">
                <a16:creationId xmlns:a16="http://schemas.microsoft.com/office/drawing/2014/main" id="{7273C881-5D3A-469A-9409-42449E6AA820}"/>
              </a:ext>
            </a:extLst>
          </p:cNvPr>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a:extLst>
              <a:ext uri="{FF2B5EF4-FFF2-40B4-BE49-F238E27FC236}">
                <a16:creationId xmlns:a16="http://schemas.microsoft.com/office/drawing/2014/main" id="{B36E3818-7916-48F0-9B1A-87E3FA39851F}"/>
              </a:ext>
            </a:extLst>
          </p:cNvPr>
          <p:cNvSpPr>
            <a:spLocks noGrp="1"/>
          </p:cNvSpPr>
          <p:nvPr>
            <p:ph type="sldNum" idx="12"/>
          </p:nvPr>
        </p:nvSpPr>
        <p:spPr/>
        <p:txBody>
          <a:bodyPr/>
          <a:lstStyle/>
          <a:p>
            <a:pPr>
              <a:defRPr/>
            </a:pPr>
            <a:r>
              <a:rPr lang="en-GB"/>
              <a:t>Slide </a:t>
            </a:r>
            <a:fld id="{189D7BFD-E160-402F-BBC8-B5B701941DD4}" type="slidenum">
              <a:rPr lang="en-GB" smtClean="0"/>
              <a:pPr>
                <a:defRPr/>
              </a:pPr>
              <a:t>9</a:t>
            </a:fld>
            <a:endParaRPr lang="en-GB"/>
          </a:p>
        </p:txBody>
      </p:sp>
      <p:graphicFrame>
        <p:nvGraphicFramePr>
          <p:cNvPr id="5" name="Table 4">
            <a:extLst>
              <a:ext uri="{FF2B5EF4-FFF2-40B4-BE49-F238E27FC236}">
                <a16:creationId xmlns:a16="http://schemas.microsoft.com/office/drawing/2014/main" id="{89CAADCD-5DBB-4F18-918B-0DFC06EACF60}"/>
              </a:ext>
            </a:extLst>
          </p:cNvPr>
          <p:cNvGraphicFramePr>
            <a:graphicFrameLocks noGrp="1"/>
          </p:cNvGraphicFramePr>
          <p:nvPr>
            <p:extLst>
              <p:ext uri="{D42A27DB-BD31-4B8C-83A1-F6EECF244321}">
                <p14:modId xmlns:p14="http://schemas.microsoft.com/office/powerpoint/2010/main" val="4072103996"/>
              </p:ext>
            </p:extLst>
          </p:nvPr>
        </p:nvGraphicFramePr>
        <p:xfrm>
          <a:off x="929218" y="990600"/>
          <a:ext cx="10272182" cy="5257798"/>
        </p:xfrm>
        <a:graphic>
          <a:graphicData uri="http://schemas.openxmlformats.org/drawingml/2006/table">
            <a:tbl>
              <a:tblPr/>
              <a:tblGrid>
                <a:gridCol w="7642784">
                  <a:extLst>
                    <a:ext uri="{9D8B030D-6E8A-4147-A177-3AD203B41FA5}">
                      <a16:colId xmlns:a16="http://schemas.microsoft.com/office/drawing/2014/main" val="1533858628"/>
                    </a:ext>
                  </a:extLst>
                </a:gridCol>
                <a:gridCol w="2629398">
                  <a:extLst>
                    <a:ext uri="{9D8B030D-6E8A-4147-A177-3AD203B41FA5}">
                      <a16:colId xmlns:a16="http://schemas.microsoft.com/office/drawing/2014/main" val="4014271988"/>
                    </a:ext>
                  </a:extLst>
                </a:gridCol>
              </a:tblGrid>
              <a:tr h="404446">
                <a:tc gridSpan="2">
                  <a:txBody>
                    <a:bodyPr/>
                    <a:lstStyle/>
                    <a:p>
                      <a:pPr algn="l" fontAlgn="b"/>
                      <a:r>
                        <a:rPr lang="en-US" sz="2400" b="1" i="0" u="none" strike="noStrike">
                          <a:effectLst/>
                          <a:latin typeface="Arial" panose="020B0604020202020204" pitchFamily="34" charset="0"/>
                        </a:rPr>
                        <a:t>Reconciliation Summary -  74331 802.11/.15 CB Acct No. 556802</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166581640"/>
                  </a:ext>
                </a:extLst>
              </a:tr>
              <a:tr h="404446">
                <a:tc gridSpan="2">
                  <a:txBody>
                    <a:bodyPr/>
                    <a:lstStyle/>
                    <a:p>
                      <a:pPr algn="ctr" fontAlgn="b"/>
                      <a:r>
                        <a:rPr lang="en-US" sz="2400" b="1" i="0" u="none" strike="noStrike">
                          <a:effectLst/>
                          <a:latin typeface="Arial" panose="020B0604020202020204" pitchFamily="34" charset="0"/>
                        </a:rPr>
                        <a:t>As of 4/30/2018</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65253959"/>
                  </a:ext>
                </a:extLst>
              </a:tr>
              <a:tr h="404446">
                <a:tc>
                  <a:txBody>
                    <a:bodyPr/>
                    <a:lstStyle/>
                    <a:p>
                      <a:pPr algn="l" fontAlgn="b"/>
                      <a:r>
                        <a:rPr lang="en-US" sz="2400" b="1" i="0" u="none" strike="noStrike">
                          <a:effectLst/>
                          <a:latin typeface="Arial" panose="020B0604020202020204" pitchFamily="34" charset="0"/>
                        </a:rPr>
                        <a:t>ID</a:t>
                      </a:r>
                    </a:p>
                  </a:txBody>
                  <a:tcPr marL="9525" marR="9525" marT="9525" marB="0" anchor="b">
                    <a:lnL>
                      <a:noFill/>
                    </a:lnL>
                    <a:lnR>
                      <a:noFill/>
                    </a:lnR>
                    <a:lnT>
                      <a:noFill/>
                    </a:lnT>
                    <a:lnB>
                      <a:noFill/>
                    </a:lnB>
                    <a:solidFill>
                      <a:srgbClr val="D0D0D0"/>
                    </a:solidFill>
                  </a:tcPr>
                </a:tc>
                <a:tc>
                  <a:txBody>
                    <a:bodyPr/>
                    <a:lstStyle/>
                    <a:p>
                      <a:pPr algn="r" fontAlgn="b"/>
                      <a:r>
                        <a:rPr lang="en-US" sz="2400" b="1" i="0" u="none" strike="noStrike">
                          <a:effectLst/>
                          <a:latin typeface="Arial" panose="020B0604020202020204" pitchFamily="34" charset="0"/>
                        </a:rPr>
                        <a:t>Balance</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141885279"/>
                  </a:ext>
                </a:extLst>
              </a:tr>
              <a:tr h="404446">
                <a:tc>
                  <a:txBody>
                    <a:bodyPr/>
                    <a:lstStyle/>
                    <a:p>
                      <a:pPr algn="l" fontAlgn="ctr"/>
                      <a:r>
                        <a:rPr lang="en-US" sz="2400" b="1" i="0" u="none" strike="noStrike">
                          <a:solidFill>
                            <a:srgbClr val="000000"/>
                          </a:solidFill>
                          <a:effectLst/>
                          <a:latin typeface="Arial" panose="020B0604020202020204" pitchFamily="34" charset="0"/>
                        </a:rPr>
                        <a:t>Reconciled</a:t>
                      </a:r>
                    </a:p>
                  </a:txBody>
                  <a:tcPr marL="9525" marR="9525" marT="9525" marB="0" anchor="ctr">
                    <a:lnL>
                      <a:noFill/>
                    </a:lnL>
                    <a:lnR>
                      <a:noFill/>
                    </a:lnR>
                    <a:lnT>
                      <a:noFill/>
                    </a:lnT>
                    <a:lnB>
                      <a:noFill/>
                    </a:lnB>
                  </a:tcPr>
                </a:tc>
                <a:tc>
                  <a:txBody>
                    <a:bodyPr/>
                    <a:lstStyle/>
                    <a:p>
                      <a:pPr algn="r" fontAlgn="ctr"/>
                      <a:endParaRPr lang="en-US" sz="24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61361624"/>
                  </a:ext>
                </a:extLst>
              </a:tr>
              <a:tr h="404446">
                <a:tc>
                  <a:txBody>
                    <a:bodyPr/>
                    <a:lstStyle/>
                    <a:p>
                      <a:pPr algn="l" fontAlgn="b"/>
                      <a:r>
                        <a:rPr lang="en-US" sz="2400" b="0" i="0" u="none" strike="noStrike">
                          <a:solidFill>
                            <a:srgbClr val="000000"/>
                          </a:solidFill>
                          <a:effectLst/>
                          <a:latin typeface="Arial" panose="020B0604020202020204" pitchFamily="34" charset="0"/>
                        </a:rPr>
                        <a:t>Cleared Deposits and Other Credits</a:t>
                      </a:r>
                    </a:p>
                  </a:txBody>
                  <a:tcPr marL="85725" marR="9525" marT="9525" marB="0" anchor="b">
                    <a:lnL>
                      <a:noFill/>
                    </a:lnL>
                    <a:lnR>
                      <a:noFill/>
                    </a:lnR>
                    <a:lnT>
                      <a:noFill/>
                    </a:lnT>
                    <a:lnB>
                      <a:noFill/>
                    </a:lnB>
                  </a:tcPr>
                </a:tc>
                <a:tc>
                  <a:txBody>
                    <a:bodyPr/>
                    <a:lstStyle/>
                    <a:p>
                      <a:pPr algn="r" fontAlgn="ctr"/>
                      <a:r>
                        <a:rPr lang="en-US" sz="2400" b="0" i="0" u="none" strike="noStrike">
                          <a:solidFill>
                            <a:srgbClr val="000000"/>
                          </a:solidFill>
                          <a:effectLst/>
                          <a:latin typeface="Arial" panose="020B0604020202020204" pitchFamily="34" charset="0"/>
                        </a:rPr>
                        <a:t>339.43 </a:t>
                      </a:r>
                    </a:p>
                  </a:txBody>
                  <a:tcPr marL="9525" marR="9525" marT="9525" marB="0" anchor="ctr">
                    <a:lnL>
                      <a:noFill/>
                    </a:lnL>
                    <a:lnR>
                      <a:noFill/>
                    </a:lnR>
                    <a:lnT>
                      <a:noFill/>
                    </a:lnT>
                    <a:lnB>
                      <a:noFill/>
                    </a:lnB>
                  </a:tcPr>
                </a:tc>
                <a:extLst>
                  <a:ext uri="{0D108BD9-81ED-4DB2-BD59-A6C34878D82A}">
                    <a16:rowId xmlns:a16="http://schemas.microsoft.com/office/drawing/2014/main" val="2067609904"/>
                  </a:ext>
                </a:extLst>
              </a:tr>
              <a:tr h="404446">
                <a:tc>
                  <a:txBody>
                    <a:bodyPr/>
                    <a:lstStyle/>
                    <a:p>
                      <a:pPr algn="l" fontAlgn="b"/>
                      <a:r>
                        <a:rPr lang="en-US" sz="2400" b="0" i="0" u="none" strike="noStrike">
                          <a:solidFill>
                            <a:srgbClr val="000000"/>
                          </a:solidFill>
                          <a:effectLst/>
                          <a:latin typeface="Arial" panose="020B0604020202020204" pitchFamily="34" charset="0"/>
                        </a:rPr>
                        <a:t>Cleared Checks and Payments</a:t>
                      </a:r>
                    </a:p>
                  </a:txBody>
                  <a:tcPr marL="85725" marR="9525" marT="9525"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400" b="0" i="0" u="none" strike="noStrike">
                          <a:solidFill>
                            <a:srgbClr val="000000"/>
                          </a:solidFill>
                          <a:effectLst/>
                          <a:latin typeface="Arial" panose="020B0604020202020204" pitchFamily="34" charset="0"/>
                        </a:rPr>
                        <a:t>(25.00)</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4074503517"/>
                  </a:ext>
                </a:extLst>
              </a:tr>
              <a:tr h="404446">
                <a:tc>
                  <a:txBody>
                    <a:bodyPr/>
                    <a:lstStyle/>
                    <a:p>
                      <a:pPr algn="l" fontAlgn="ctr"/>
                      <a:r>
                        <a:rPr lang="en-US" sz="2400" b="1" i="0" u="none" strike="noStrike">
                          <a:solidFill>
                            <a:srgbClr val="000000"/>
                          </a:solidFill>
                          <a:effectLst/>
                          <a:latin typeface="Arial" panose="020B0604020202020204" pitchFamily="34" charset="0"/>
                        </a:rPr>
                        <a:t>Total - Reconciled</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400" b="1" i="0" u="none" strike="noStrike">
                          <a:solidFill>
                            <a:srgbClr val="000000"/>
                          </a:solidFill>
                          <a:effectLst/>
                          <a:latin typeface="Arial" panose="020B0604020202020204" pitchFamily="34" charset="0"/>
                        </a:rPr>
                        <a:t>314.43 </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758753001"/>
                  </a:ext>
                </a:extLst>
              </a:tr>
              <a:tr h="404446">
                <a:tc>
                  <a:txBody>
                    <a:bodyPr/>
                    <a:lstStyle/>
                    <a:p>
                      <a:pPr algn="l" fontAlgn="ctr"/>
                      <a:r>
                        <a:rPr lang="en-US" sz="2400" b="1" i="0" u="none" strike="noStrike">
                          <a:solidFill>
                            <a:srgbClr val="000000"/>
                          </a:solidFill>
                          <a:effectLst/>
                          <a:latin typeface="Arial" panose="020B0604020202020204" pitchFamily="34" charset="0"/>
                        </a:rPr>
                        <a:t>Last Reconciled Statement Balance - 3/31/2018</a:t>
                      </a:r>
                    </a:p>
                  </a:txBody>
                  <a:tcPr marL="9525" marR="9525" marT="9525" marB="0" anchor="ctr">
                    <a:lnL>
                      <a:noFill/>
                    </a:lnL>
                    <a:lnR>
                      <a:noFill/>
                    </a:lnR>
                    <a:lnT>
                      <a:noFill/>
                    </a:lnT>
                    <a:lnB>
                      <a:noFill/>
                    </a:lnB>
                  </a:tcPr>
                </a:tc>
                <a:tc>
                  <a:txBody>
                    <a:bodyPr/>
                    <a:lstStyle/>
                    <a:p>
                      <a:pPr algn="r" fontAlgn="ctr"/>
                      <a:r>
                        <a:rPr lang="en-US" sz="2400" b="0" i="0" u="none" strike="noStrike">
                          <a:solidFill>
                            <a:srgbClr val="000000"/>
                          </a:solidFill>
                          <a:effectLst/>
                          <a:latin typeface="Arial" panose="020B0604020202020204" pitchFamily="34" charset="0"/>
                        </a:rPr>
                        <a:t>519,009.88 </a:t>
                      </a:r>
                    </a:p>
                  </a:txBody>
                  <a:tcPr marL="9525" marR="9525" marT="9525" marB="0" anchor="ctr">
                    <a:lnL>
                      <a:noFill/>
                    </a:lnL>
                    <a:lnR>
                      <a:noFill/>
                    </a:lnR>
                    <a:lnT>
                      <a:noFill/>
                    </a:lnT>
                    <a:lnB>
                      <a:noFill/>
                    </a:lnB>
                  </a:tcPr>
                </a:tc>
                <a:extLst>
                  <a:ext uri="{0D108BD9-81ED-4DB2-BD59-A6C34878D82A}">
                    <a16:rowId xmlns:a16="http://schemas.microsoft.com/office/drawing/2014/main" val="1728414505"/>
                  </a:ext>
                </a:extLst>
              </a:tr>
              <a:tr h="404446">
                <a:tc>
                  <a:txBody>
                    <a:bodyPr/>
                    <a:lstStyle/>
                    <a:p>
                      <a:pPr algn="l" fontAlgn="ctr"/>
                      <a:r>
                        <a:rPr lang="en-US" sz="2400" b="1" i="0" u="none" strike="noStrike">
                          <a:solidFill>
                            <a:srgbClr val="000000"/>
                          </a:solidFill>
                          <a:effectLst/>
                          <a:latin typeface="Arial" panose="020B0604020202020204" pitchFamily="34" charset="0"/>
                        </a:rPr>
                        <a:t>Current Reconciled Balance</a:t>
                      </a:r>
                    </a:p>
                  </a:txBody>
                  <a:tcPr marL="9525" marR="9525" marT="9525" marB="0" anchor="ctr">
                    <a:lnL>
                      <a:noFill/>
                    </a:lnL>
                    <a:lnR>
                      <a:noFill/>
                    </a:lnR>
                    <a:lnT>
                      <a:noFill/>
                    </a:lnT>
                    <a:lnB>
                      <a:noFill/>
                    </a:lnB>
                  </a:tcPr>
                </a:tc>
                <a:tc>
                  <a:txBody>
                    <a:bodyPr/>
                    <a:lstStyle/>
                    <a:p>
                      <a:pPr algn="r" fontAlgn="ctr"/>
                      <a:r>
                        <a:rPr lang="en-US" sz="2400" b="0" i="0" u="none" strike="noStrike">
                          <a:solidFill>
                            <a:srgbClr val="000000"/>
                          </a:solidFill>
                          <a:effectLst/>
                          <a:latin typeface="Arial" panose="020B0604020202020204" pitchFamily="34" charset="0"/>
                        </a:rPr>
                        <a:t>519,324.31 </a:t>
                      </a:r>
                    </a:p>
                  </a:txBody>
                  <a:tcPr marL="9525" marR="9525" marT="9525" marB="0" anchor="ctr">
                    <a:lnL>
                      <a:noFill/>
                    </a:lnL>
                    <a:lnR>
                      <a:noFill/>
                    </a:lnR>
                    <a:lnT>
                      <a:noFill/>
                    </a:lnT>
                    <a:lnB>
                      <a:noFill/>
                    </a:lnB>
                  </a:tcPr>
                </a:tc>
                <a:extLst>
                  <a:ext uri="{0D108BD9-81ED-4DB2-BD59-A6C34878D82A}">
                    <a16:rowId xmlns:a16="http://schemas.microsoft.com/office/drawing/2014/main" val="3374130418"/>
                  </a:ext>
                </a:extLst>
              </a:tr>
              <a:tr h="404446">
                <a:tc>
                  <a:txBody>
                    <a:bodyPr/>
                    <a:lstStyle/>
                    <a:p>
                      <a:pPr algn="l" fontAlgn="ctr"/>
                      <a:r>
                        <a:rPr lang="en-US" sz="2400" b="1" i="0" u="none" strike="noStrike">
                          <a:solidFill>
                            <a:srgbClr val="000000"/>
                          </a:solidFill>
                          <a:effectLst/>
                          <a:latin typeface="Arial" panose="020B0604020202020204" pitchFamily="34" charset="0"/>
                        </a:rPr>
                        <a:t>Reconcile Statement Balance - 4/30/2018</a:t>
                      </a:r>
                    </a:p>
                  </a:txBody>
                  <a:tcPr marL="9525" marR="9525" marT="9525" marB="0" anchor="ctr">
                    <a:lnL>
                      <a:noFill/>
                    </a:lnL>
                    <a:lnR>
                      <a:noFill/>
                    </a:lnR>
                    <a:lnT>
                      <a:noFill/>
                    </a:lnT>
                    <a:lnB>
                      <a:noFill/>
                    </a:lnB>
                  </a:tcPr>
                </a:tc>
                <a:tc>
                  <a:txBody>
                    <a:bodyPr/>
                    <a:lstStyle/>
                    <a:p>
                      <a:pPr algn="r" fontAlgn="ctr"/>
                      <a:r>
                        <a:rPr lang="en-US" sz="2400" b="0" i="0" u="none" strike="noStrike">
                          <a:solidFill>
                            <a:srgbClr val="000000"/>
                          </a:solidFill>
                          <a:effectLst/>
                          <a:latin typeface="Arial" panose="020B0604020202020204" pitchFamily="34" charset="0"/>
                        </a:rPr>
                        <a:t>519,324.31 </a:t>
                      </a:r>
                    </a:p>
                  </a:txBody>
                  <a:tcPr marL="9525" marR="9525" marT="9525" marB="0" anchor="ctr">
                    <a:lnL>
                      <a:noFill/>
                    </a:lnL>
                    <a:lnR>
                      <a:noFill/>
                    </a:lnR>
                    <a:lnT>
                      <a:noFill/>
                    </a:lnT>
                    <a:lnB>
                      <a:noFill/>
                    </a:lnB>
                  </a:tcPr>
                </a:tc>
                <a:extLst>
                  <a:ext uri="{0D108BD9-81ED-4DB2-BD59-A6C34878D82A}">
                    <a16:rowId xmlns:a16="http://schemas.microsoft.com/office/drawing/2014/main" val="1616337043"/>
                  </a:ext>
                </a:extLst>
              </a:tr>
              <a:tr h="404446">
                <a:tc>
                  <a:txBody>
                    <a:bodyPr/>
                    <a:lstStyle/>
                    <a:p>
                      <a:pPr algn="l" fontAlgn="ctr"/>
                      <a:r>
                        <a:rPr lang="en-US" sz="2400" b="1" i="0" u="none" strike="noStrike">
                          <a:solidFill>
                            <a:srgbClr val="000000"/>
                          </a:solidFill>
                          <a:effectLst/>
                          <a:latin typeface="Arial" panose="020B0604020202020204" pitchFamily="34" charset="0"/>
                        </a:rPr>
                        <a:t>Difference</a:t>
                      </a:r>
                    </a:p>
                  </a:txBody>
                  <a:tcPr marL="9525" marR="9525" marT="9525" marB="0" anchor="ctr">
                    <a:lnL>
                      <a:noFill/>
                    </a:lnL>
                    <a:lnR>
                      <a:noFill/>
                    </a:lnR>
                    <a:lnT>
                      <a:noFill/>
                    </a:lnT>
                    <a:lnB>
                      <a:noFill/>
                    </a:lnB>
                  </a:tcPr>
                </a:tc>
                <a:tc>
                  <a:txBody>
                    <a:bodyPr/>
                    <a:lstStyle/>
                    <a:p>
                      <a:pPr algn="r" fontAlgn="ctr"/>
                      <a:r>
                        <a:rPr lang="en-US" sz="2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extLst>
                  <a:ext uri="{0D108BD9-81ED-4DB2-BD59-A6C34878D82A}">
                    <a16:rowId xmlns:a16="http://schemas.microsoft.com/office/drawing/2014/main" val="1876389582"/>
                  </a:ext>
                </a:extLst>
              </a:tr>
              <a:tr h="404446">
                <a:tc>
                  <a:txBody>
                    <a:bodyPr/>
                    <a:lstStyle/>
                    <a:p>
                      <a:pPr algn="l" fontAlgn="ctr"/>
                      <a:r>
                        <a:rPr lang="en-US" sz="2400" b="1" i="0" u="none" strike="noStrike">
                          <a:solidFill>
                            <a:srgbClr val="000000"/>
                          </a:solidFill>
                          <a:effectLst/>
                          <a:latin typeface="Arial" panose="020B0604020202020204" pitchFamily="34" charset="0"/>
                        </a:rPr>
                        <a:t>Unreconciled</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2921459935"/>
                  </a:ext>
                </a:extLst>
              </a:tr>
              <a:tr h="404446">
                <a:tc>
                  <a:txBody>
                    <a:bodyPr/>
                    <a:lstStyle/>
                    <a:p>
                      <a:pPr algn="l" fontAlgn="ctr"/>
                      <a:r>
                        <a:rPr lang="en-US" sz="2400" b="1" i="0" u="none" strike="noStrike">
                          <a:solidFill>
                            <a:srgbClr val="000000"/>
                          </a:solidFill>
                          <a:effectLst/>
                          <a:latin typeface="Arial" panose="020B0604020202020204" pitchFamily="34" charset="0"/>
                        </a:rPr>
                        <a:t>Total as of 4/30/2018</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400" b="1" i="0" u="none" strike="noStrike" dirty="0">
                          <a:solidFill>
                            <a:srgbClr val="000000"/>
                          </a:solidFill>
                          <a:effectLst/>
                          <a:latin typeface="Arial" panose="020B0604020202020204" pitchFamily="34" charset="0"/>
                        </a:rPr>
                        <a:t>519,324.31 </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2070228503"/>
                  </a:ext>
                </a:extLst>
              </a:tr>
            </a:tbl>
          </a:graphicData>
        </a:graphic>
      </p:graphicFrame>
    </p:spTree>
    <p:extLst>
      <p:ext uri="{BB962C8B-B14F-4D97-AF65-F5344CB8AC3E}">
        <p14:creationId xmlns:p14="http://schemas.microsoft.com/office/powerpoint/2010/main" val="960343202"/>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104344</TotalTime>
  <Words>3034</Words>
  <Application>Microsoft Office PowerPoint</Application>
  <PresentationFormat>Widescreen</PresentationFormat>
  <Paragraphs>1007</Paragraphs>
  <Slides>14</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May 2018 - Warsaw</vt:lpstr>
      <vt:lpstr>Abstract</vt:lpstr>
      <vt:lpstr>PowerPoint Presentation</vt:lpstr>
      <vt:lpstr>Irvine, CA January 2018 Budget Report</vt:lpstr>
      <vt:lpstr>Warsaw, Poland May 2018 Budget Report</vt:lpstr>
      <vt:lpstr>Historical Attendance</vt:lpstr>
      <vt:lpstr>Historical Attendance</vt:lpstr>
      <vt:lpstr>PowerPoint Presentation</vt:lpstr>
      <vt:lpstr>PowerPoint Presentation</vt:lpstr>
      <vt:lpstr>PowerPoint Presentation</vt:lpstr>
      <vt:lpstr>PowerPoint Presentation</vt:lpstr>
      <vt:lpstr>PowerPoint Presentation</vt:lpstr>
      <vt:lpstr>PowerPoint Presentation</vt:lpstr>
    </vt:vector>
  </TitlesOfParts>
  <Manager>Benjamin A. Rolfe</Manager>
  <Company>Qualcomm, 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2018 - Warsaw</dc:title>
  <dc:creator>Jon Rosdahl</dc:creator>
  <cp:keywords>May 2018</cp:keywords>
  <dc:description>Ben Rolfe (BCA); Jon Rosdahl (Qualcomm)</dc:description>
  <cp:lastModifiedBy>Jon Rosdahl</cp:lastModifiedBy>
  <cp:revision>453</cp:revision>
  <cp:lastPrinted>1601-01-01T00:00:00Z</cp:lastPrinted>
  <dcterms:created xsi:type="dcterms:W3CDTF">2012-05-13T15:07:35Z</dcterms:created>
  <dcterms:modified xsi:type="dcterms:W3CDTF">2018-05-05T21:17:44Z</dcterms:modified>
</cp:coreProperties>
</file>