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85" r:id="rId3"/>
    <p:sldId id="259" r:id="rId4"/>
    <p:sldId id="299" r:id="rId5"/>
    <p:sldId id="286" r:id="rId6"/>
    <p:sldId id="287" r:id="rId7"/>
    <p:sldId id="288" r:id="rId8"/>
    <p:sldId id="289" r:id="rId9"/>
    <p:sldId id="290" r:id="rId10"/>
    <p:sldId id="301" r:id="rId11"/>
    <p:sldId id="291" r:id="rId12"/>
    <p:sldId id="292" r:id="rId13"/>
    <p:sldId id="300" r:id="rId14"/>
    <p:sldId id="295" r:id="rId15"/>
    <p:sldId id="296" r:id="rId16"/>
    <p:sldId id="297" r:id="rId17"/>
    <p:sldId id="298" r:id="rId18"/>
    <p:sldId id="302"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47" autoAdjust="0"/>
    <p:restoredTop sz="96837" autoAdjust="0"/>
  </p:normalViewPr>
  <p:slideViewPr>
    <p:cSldViewPr>
      <p:cViewPr varScale="1">
        <p:scale>
          <a:sx n="127" d="100"/>
          <a:sy n="127" d="100"/>
        </p:scale>
        <p:origin x="1050" y="12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7/10/2018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805681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1016676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4387" cy="3467100"/>
          </a:xfrm>
        </p:spPr>
      </p:sp>
      <p:sp>
        <p:nvSpPr>
          <p:cNvPr id="3" name="Notizenplatzhalter 2"/>
          <p:cNvSpPr>
            <a:spLocks noGrp="1"/>
          </p:cNvSpPr>
          <p:nvPr>
            <p:ph type="body" idx="1"/>
          </p:nvPr>
        </p:nvSpPr>
        <p:spPr/>
        <p:txBody>
          <a:bodyPr/>
          <a:lstStyle/>
          <a:p>
            <a:endParaRPr lang="de-DE" dirty="0"/>
          </a:p>
        </p:txBody>
      </p:sp>
      <p:sp>
        <p:nvSpPr>
          <p:cNvPr id="4" name="Kopfzeilenplatzhalter 3"/>
          <p:cNvSpPr>
            <a:spLocks noGrp="1"/>
          </p:cNvSpPr>
          <p:nvPr>
            <p:ph type="hdr" idx="10"/>
          </p:nvPr>
        </p:nvSpPr>
        <p:spPr/>
        <p:txBody>
          <a:bodyPr/>
          <a:lstStyle/>
          <a:p>
            <a:r>
              <a:rPr lang="en-US" smtClean="0"/>
              <a:t>doc.: IEEE 802.11-yy/xxxxr0</a:t>
            </a:r>
            <a:endParaRPr lang="en-US"/>
          </a:p>
        </p:txBody>
      </p:sp>
      <p:sp>
        <p:nvSpPr>
          <p:cNvPr id="5" name="Datumsplatzhalter 4"/>
          <p:cNvSpPr>
            <a:spLocks noGrp="1"/>
          </p:cNvSpPr>
          <p:nvPr>
            <p:ph type="dt" idx="11"/>
          </p:nvPr>
        </p:nvSpPr>
        <p:spPr/>
        <p:txBody>
          <a:bodyPr/>
          <a:lstStyle/>
          <a:p>
            <a:r>
              <a:rPr lang="en-US" smtClean="0"/>
              <a:t>Month Year</a:t>
            </a:r>
            <a:endParaRPr lang="en-US"/>
          </a:p>
        </p:txBody>
      </p:sp>
      <p:sp>
        <p:nvSpPr>
          <p:cNvPr id="6" name="Fußzeilenplatzhalter 5"/>
          <p:cNvSpPr>
            <a:spLocks noGrp="1"/>
          </p:cNvSpPr>
          <p:nvPr>
            <p:ph type="ftr" idx="12"/>
          </p:nvPr>
        </p:nvSpPr>
        <p:spPr/>
        <p:txBody>
          <a:bodyPr/>
          <a:lstStyle/>
          <a:p>
            <a:r>
              <a:rPr lang="en-US" smtClean="0"/>
              <a:t>John Doe, Some Company</a:t>
            </a:r>
            <a:endParaRPr lang="en-US"/>
          </a:p>
        </p:txBody>
      </p:sp>
      <p:sp>
        <p:nvSpPr>
          <p:cNvPr id="7" name="Foliennummernplatzhalt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92297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de-DE"/>
              <a:t>Titelmasterformat durch Klicken bearbeiten</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GB"/>
          </a:p>
        </p:txBody>
      </p:sp>
      <p:sp>
        <p:nvSpPr>
          <p:cNvPr id="4" name="Date Placeholder 3"/>
          <p:cNvSpPr>
            <a:spLocks noGrp="1"/>
          </p:cNvSpPr>
          <p:nvPr>
            <p:ph type="dt" idx="10"/>
          </p:nvPr>
        </p:nvSpPr>
        <p:spPr/>
        <p:txBody>
          <a:bodyPr/>
          <a:lstStyle>
            <a:lvl1pPr>
              <a:defRPr/>
            </a:lvl1pPr>
          </a:lstStyle>
          <a:p>
            <a:r>
              <a:rPr lang="de-DE" smtClean="0"/>
              <a:t>May 2018</a:t>
            </a:r>
            <a:endParaRPr lang="en-GB" dirty="0"/>
          </a:p>
        </p:txBody>
      </p:sp>
      <p:sp>
        <p:nvSpPr>
          <p:cNvPr id="5" name="Footer Placeholder 4"/>
          <p:cNvSpPr>
            <a:spLocks noGrp="1"/>
          </p:cNvSpPr>
          <p:nvPr>
            <p:ph type="ftr" idx="11"/>
          </p:nvPr>
        </p:nvSpPr>
        <p:spPr/>
        <p:txBody>
          <a:bodyPr/>
          <a:lstStyle>
            <a:lvl1pPr>
              <a:defRPr/>
            </a:lvl1pPr>
          </a:lstStyle>
          <a:p>
            <a:r>
              <a:rPr lang="en-GB"/>
              <a:t>Malte Hinrichs, HHI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Malte Hinrichs, HHI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May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Formatvorlagen des Textmasters bearbeiten</a:t>
            </a:r>
          </a:p>
        </p:txBody>
      </p:sp>
      <p:sp>
        <p:nvSpPr>
          <p:cNvPr id="4" name="Date Placeholder 3"/>
          <p:cNvSpPr>
            <a:spLocks noGrp="1"/>
          </p:cNvSpPr>
          <p:nvPr>
            <p:ph type="dt" idx="10"/>
          </p:nvPr>
        </p:nvSpPr>
        <p:spPr/>
        <p:txBody>
          <a:bodyPr/>
          <a:lstStyle>
            <a:lvl1pPr>
              <a:defRPr/>
            </a:lvl1pPr>
          </a:lstStyle>
          <a:p>
            <a:r>
              <a:rPr lang="de-DE" smtClean="0"/>
              <a:t>May 2018</a:t>
            </a:r>
            <a:endParaRPr lang="en-GB"/>
          </a:p>
        </p:txBody>
      </p:sp>
      <p:sp>
        <p:nvSpPr>
          <p:cNvPr id="5" name="Footer Placeholder 4"/>
          <p:cNvSpPr>
            <a:spLocks noGrp="1"/>
          </p:cNvSpPr>
          <p:nvPr>
            <p:ph type="ftr" idx="11"/>
          </p:nvPr>
        </p:nvSpPr>
        <p:spPr/>
        <p:txBody>
          <a:bodyPr/>
          <a:lstStyle>
            <a:lvl1pPr>
              <a:defRPr/>
            </a:lvl1pPr>
          </a:lstStyle>
          <a:p>
            <a:r>
              <a:rPr lang="en-GB"/>
              <a:t>Malte Hinrichs, HHI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e Placeholder 4"/>
          <p:cNvSpPr>
            <a:spLocks noGrp="1"/>
          </p:cNvSpPr>
          <p:nvPr>
            <p:ph type="dt" idx="10"/>
          </p:nvPr>
        </p:nvSpPr>
        <p:spPr/>
        <p:txBody>
          <a:bodyPr/>
          <a:lstStyle>
            <a:lvl1pPr>
              <a:defRPr/>
            </a:lvl1pPr>
          </a:lstStyle>
          <a:p>
            <a:r>
              <a:rPr lang="de-DE" smtClean="0"/>
              <a:t>May 2018</a:t>
            </a:r>
            <a:endParaRPr lang="en-GB"/>
          </a:p>
        </p:txBody>
      </p:sp>
      <p:sp>
        <p:nvSpPr>
          <p:cNvPr id="6" name="Footer Placeholder 5"/>
          <p:cNvSpPr>
            <a:spLocks noGrp="1"/>
          </p:cNvSpPr>
          <p:nvPr>
            <p:ph type="ftr" idx="11"/>
          </p:nvPr>
        </p:nvSpPr>
        <p:spPr/>
        <p:txBody>
          <a:bodyPr/>
          <a:lstStyle>
            <a:lvl1pPr>
              <a:defRPr/>
            </a:lvl1pPr>
          </a:lstStyle>
          <a:p>
            <a:r>
              <a:rPr lang="en-GB"/>
              <a:t>Malte Hinrichs, HHI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e Placeholder 6"/>
          <p:cNvSpPr>
            <a:spLocks noGrp="1"/>
          </p:cNvSpPr>
          <p:nvPr>
            <p:ph type="dt" idx="10"/>
          </p:nvPr>
        </p:nvSpPr>
        <p:spPr/>
        <p:txBody>
          <a:bodyPr/>
          <a:lstStyle>
            <a:lvl1pPr>
              <a:defRPr/>
            </a:lvl1pPr>
          </a:lstStyle>
          <a:p>
            <a:r>
              <a:rPr lang="de-DE" smtClean="0"/>
              <a:t>May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Malte Hinrichs, HHI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Date Placeholder 2"/>
          <p:cNvSpPr>
            <a:spLocks noGrp="1"/>
          </p:cNvSpPr>
          <p:nvPr>
            <p:ph type="dt" idx="10"/>
          </p:nvPr>
        </p:nvSpPr>
        <p:spPr/>
        <p:txBody>
          <a:bodyPr/>
          <a:lstStyle>
            <a:lvl1pPr>
              <a:defRPr/>
            </a:lvl1pPr>
          </a:lstStyle>
          <a:p>
            <a:r>
              <a:rPr lang="de-DE" smtClean="0"/>
              <a:t>May 2018</a:t>
            </a:r>
            <a:endParaRPr lang="en-GB"/>
          </a:p>
        </p:txBody>
      </p:sp>
      <p:sp>
        <p:nvSpPr>
          <p:cNvPr id="4" name="Footer Placeholder 3"/>
          <p:cNvSpPr>
            <a:spLocks noGrp="1"/>
          </p:cNvSpPr>
          <p:nvPr>
            <p:ph type="ftr" idx="11"/>
          </p:nvPr>
        </p:nvSpPr>
        <p:spPr/>
        <p:txBody>
          <a:bodyPr/>
          <a:lstStyle>
            <a:lvl1pPr>
              <a:defRPr/>
            </a:lvl1pPr>
          </a:lstStyle>
          <a:p>
            <a:r>
              <a:rPr lang="en-GB"/>
              <a:t>Malte Hinrichs, HHI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de-DE" smtClean="0"/>
              <a:t>May 2018</a:t>
            </a:r>
            <a:endParaRPr lang="en-GB"/>
          </a:p>
        </p:txBody>
      </p:sp>
      <p:sp>
        <p:nvSpPr>
          <p:cNvPr id="3" name="Footer Placeholder 2"/>
          <p:cNvSpPr>
            <a:spLocks noGrp="1"/>
          </p:cNvSpPr>
          <p:nvPr>
            <p:ph type="ftr" idx="11"/>
          </p:nvPr>
        </p:nvSpPr>
        <p:spPr/>
        <p:txBody>
          <a:bodyPr/>
          <a:lstStyle>
            <a:lvl1pPr>
              <a:defRPr/>
            </a:lvl1pPr>
          </a:lstStyle>
          <a:p>
            <a:r>
              <a:rPr lang="en-GB"/>
              <a:t>Malte Hinrichs, HHI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smtClean="0"/>
              <a:t>May 2018</a:t>
            </a:r>
            <a:endParaRPr lang="en-GB"/>
          </a:p>
        </p:txBody>
      </p:sp>
      <p:sp>
        <p:nvSpPr>
          <p:cNvPr id="5" name="Footer Placeholder 4"/>
          <p:cNvSpPr>
            <a:spLocks noGrp="1"/>
          </p:cNvSpPr>
          <p:nvPr>
            <p:ph type="ftr" idx="11"/>
          </p:nvPr>
        </p:nvSpPr>
        <p:spPr/>
        <p:txBody>
          <a:bodyPr/>
          <a:lstStyle>
            <a:lvl1pPr>
              <a:defRPr/>
            </a:lvl1pPr>
          </a:lstStyle>
          <a:p>
            <a:r>
              <a:rPr lang="en-GB"/>
              <a:t>Malte Hinrichs, HHI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de-DE"/>
              <a:t>Titelmasterformat durch Klicken bearbeiten</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de-DE" smtClean="0"/>
              <a:t>May 2018</a:t>
            </a:r>
            <a:endParaRPr lang="en-GB"/>
          </a:p>
        </p:txBody>
      </p:sp>
      <p:sp>
        <p:nvSpPr>
          <p:cNvPr id="5" name="Footer Placeholder 4"/>
          <p:cNvSpPr>
            <a:spLocks noGrp="1"/>
          </p:cNvSpPr>
          <p:nvPr>
            <p:ph type="ftr" idx="11"/>
          </p:nvPr>
        </p:nvSpPr>
        <p:spPr/>
        <p:txBody>
          <a:bodyPr/>
          <a:lstStyle>
            <a:lvl1pPr>
              <a:defRPr/>
            </a:lvl1pPr>
          </a:lstStyle>
          <a:p>
            <a:r>
              <a:rPr lang="en-GB"/>
              <a:t>Malte Hinrichs, HHI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Malte Hinrichs, HHI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‹Nr.›</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15-18-0190-01-0013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idx="10"/>
          </p:nvPr>
        </p:nvSpPr>
        <p:spPr/>
        <p:txBody>
          <a:bodyPr/>
          <a:lstStyle/>
          <a:p>
            <a:r>
              <a:rPr lang="de-DE" altLang="ko-KR" smtClean="0"/>
              <a:t>May 2018</a:t>
            </a:r>
            <a:endParaRPr lang="en-US" altLang="zh-CN" dirty="0"/>
          </a:p>
        </p:txBody>
      </p:sp>
      <p:sp>
        <p:nvSpPr>
          <p:cNvPr id="4" name="바닥글 개체 틀 3"/>
          <p:cNvSpPr>
            <a:spLocks noGrp="1"/>
          </p:cNvSpPr>
          <p:nvPr>
            <p:ph type="ftr" idx="11"/>
          </p:nvPr>
        </p:nvSpPr>
        <p:spPr/>
        <p:txBody>
          <a:bodyPr/>
          <a:lstStyle/>
          <a:p>
            <a:r>
              <a:rPr lang="en-US" altLang="zh-CN"/>
              <a:t>Malte Hinrichs, HHI</a:t>
            </a:r>
            <a:endParaRPr lang="en-US" altLang="zh-CN"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1</a:t>
            </a:fld>
            <a:endParaRPr lang="en-US" altLang="zh-CN" dirty="0"/>
          </a:p>
        </p:txBody>
      </p:sp>
      <p:sp>
        <p:nvSpPr>
          <p:cNvPr id="9" name="Rectangle 3"/>
          <p:cNvSpPr>
            <a:spLocks noChangeArrowheads="1"/>
          </p:cNvSpPr>
          <p:nvPr/>
        </p:nvSpPr>
        <p:spPr bwMode="auto">
          <a:xfrm>
            <a:off x="76200" y="1166842"/>
            <a:ext cx="8991600" cy="4770537"/>
          </a:xfrm>
          <a:prstGeom prst="rect">
            <a:avLst/>
          </a:prstGeom>
          <a:noFill/>
          <a:ln w="12700">
            <a:noFill/>
            <a:miter lim="800000"/>
            <a:headEnd type="none" w="sm" len="sm"/>
            <a:tailEnd type="none" w="sm" len="sm"/>
          </a:ln>
          <a:effectLst/>
        </p:spPr>
        <p:txBody>
          <a:bodyPr>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PM PHY Parametrization</a:t>
            </a:r>
            <a:endParaRPr lang="en-US" sz="1600" dirty="0" smtClean="0"/>
          </a:p>
          <a:p>
            <a:r>
              <a:rPr lang="en-US" altLang="zh-CN" sz="1600" b="1" dirty="0" smtClean="0">
                <a:solidFill>
                  <a:schemeClr val="tx1">
                    <a:lumMod val="85000"/>
                    <a:lumOff val="15000"/>
                  </a:schemeClr>
                </a:solidFill>
                <a:ea typeface="宋体" charset="-122"/>
              </a:rPr>
              <a:t>Date Submitted: </a:t>
            </a:r>
            <a:r>
              <a:rPr lang="en-US" altLang="zh-CN" sz="1600" dirty="0" smtClean="0">
                <a:solidFill>
                  <a:schemeClr val="tx1">
                    <a:lumMod val="85000"/>
                    <a:lumOff val="15000"/>
                  </a:schemeClr>
                </a:solidFill>
                <a:ea typeface="宋体" charset="-122"/>
              </a:rPr>
              <a:t>4 May 2018</a:t>
            </a:r>
          </a:p>
          <a:p>
            <a:r>
              <a:rPr lang="en-US" altLang="zh-CN" sz="1600" b="1" dirty="0" smtClean="0">
                <a:solidFill>
                  <a:schemeClr val="tx1">
                    <a:lumMod val="85000"/>
                    <a:lumOff val="15000"/>
                  </a:schemeClr>
                </a:solidFill>
                <a:ea typeface="宋体" charset="-122"/>
              </a:rPr>
              <a:t>Source</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Malte Hinrichs, Volker Jungnickel [</a:t>
            </a:r>
            <a:r>
              <a:rPr lang="en-US" altLang="zh-CN" sz="1600" dirty="0" err="1" smtClean="0">
                <a:solidFill>
                  <a:schemeClr val="tx1">
                    <a:lumMod val="85000"/>
                    <a:lumOff val="15000"/>
                  </a:schemeClr>
                </a:solidFill>
                <a:ea typeface="宋体" charset="-122"/>
              </a:rPr>
              <a:t>Fraunhofer</a:t>
            </a:r>
            <a:r>
              <a:rPr lang="en-US" altLang="zh-CN" sz="1600" dirty="0" smtClean="0">
                <a:solidFill>
                  <a:schemeClr val="tx1">
                    <a:lumMod val="85000"/>
                    <a:lumOff val="15000"/>
                  </a:schemeClr>
                </a:solidFill>
                <a:ea typeface="宋体" charset="-122"/>
              </a:rPr>
              <a:t> HHI]</a:t>
            </a:r>
          </a:p>
          <a:p>
            <a:r>
              <a:rPr lang="en-US" altLang="zh-CN" sz="1600" dirty="0" smtClean="0">
                <a:solidFill>
                  <a:schemeClr val="tx1">
                    <a:lumMod val="85000"/>
                    <a:lumOff val="15000"/>
                  </a:schemeClr>
                </a:solidFill>
                <a:ea typeface="宋体" charset="-122"/>
              </a:rPr>
              <a:t>Address: </a:t>
            </a:r>
            <a:r>
              <a:rPr lang="en-US" altLang="zh-CN" sz="1600" dirty="0" err="1" smtClean="0">
                <a:solidFill>
                  <a:schemeClr val="tx1">
                    <a:lumMod val="85000"/>
                    <a:lumOff val="15000"/>
                  </a:schemeClr>
                </a:solidFill>
                <a:ea typeface="宋体" charset="-122"/>
              </a:rPr>
              <a:t>Einsteinufer</a:t>
            </a:r>
            <a:r>
              <a:rPr lang="en-US" altLang="zh-CN" sz="1600" dirty="0" smtClean="0">
                <a:solidFill>
                  <a:schemeClr val="tx1">
                    <a:lumMod val="85000"/>
                    <a:lumOff val="15000"/>
                  </a:schemeClr>
                </a:solidFill>
                <a:ea typeface="宋体" charset="-122"/>
              </a:rPr>
              <a:t> 37, 10587 Berlin, Germany</a:t>
            </a:r>
          </a:p>
          <a:p>
            <a:r>
              <a:rPr lang="en-US" altLang="zh-CN" sz="1600" dirty="0" smtClean="0">
                <a:solidFill>
                  <a:schemeClr val="tx1">
                    <a:lumMod val="85000"/>
                    <a:lumOff val="15000"/>
                  </a:schemeClr>
                </a:solidFill>
                <a:ea typeface="宋体" charset="-122"/>
              </a:rPr>
              <a:t>Voice:[+49-30</a:t>
            </a:r>
            <a:r>
              <a:rPr lang="en-US" altLang="ko-KR" sz="1600" dirty="0" smtClean="0">
                <a:solidFill>
                  <a:schemeClr val="tx1">
                    <a:lumMod val="85000"/>
                    <a:lumOff val="15000"/>
                  </a:schemeClr>
                </a:solidFill>
                <a:ea typeface="굴림" pitchFamily="50" charset="-127"/>
              </a:rPr>
              <a:t>-31002 284</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a:t>
            </a:r>
            <a:r>
              <a:rPr lang="en-US" altLang="zh-CN" sz="1600" dirty="0" smtClean="0">
                <a:solidFill>
                  <a:schemeClr val="tx1">
                    <a:lumMod val="85000"/>
                    <a:lumOff val="15000"/>
                  </a:schemeClr>
                </a:solidFill>
                <a:ea typeface="宋体" charset="-122"/>
              </a:rPr>
              <a:t>:[malte.hinrichs@hhi.fraunhofer.de]</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r>
              <a:rPr lang="en-US" altLang="zh-CN" sz="1600" b="1" dirty="0" smtClean="0">
                <a:solidFill>
                  <a:schemeClr val="tx1">
                    <a:lumMod val="85000"/>
                    <a:lumOff val="15000"/>
                  </a:schemeClr>
                </a:solidFill>
                <a:ea typeface="宋体" charset="-122"/>
              </a:rPr>
              <a:t>: TG13 Call for Evaluation Results on PM PHY</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Abstract</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This document proposes a parametrization of the synch. preamble and number of required repetitions for the header based on results from </a:t>
            </a:r>
            <a:r>
              <a:rPr lang="en-US" altLang="zh-CN" sz="1600" dirty="0">
                <a:solidFill>
                  <a:schemeClr val="tx1">
                    <a:lumMod val="85000"/>
                    <a:lumOff val="15000"/>
                  </a:schemeClr>
                </a:solidFill>
                <a:ea typeface="宋体" charset="-122"/>
              </a:rPr>
              <a:t>documents </a:t>
            </a:r>
            <a:r>
              <a:rPr lang="en-US" altLang="zh-CN" sz="1600" dirty="0" smtClean="0">
                <a:solidFill>
                  <a:schemeClr val="tx1">
                    <a:lumMod val="85000"/>
                    <a:lumOff val="15000"/>
                  </a:schemeClr>
                </a:solidFill>
                <a:ea typeface="宋体" charset="-122"/>
              </a:rPr>
              <a:t>15-18-0173-00-0013 </a:t>
            </a:r>
            <a:r>
              <a:rPr lang="en-US" altLang="zh-CN" sz="1600" dirty="0">
                <a:solidFill>
                  <a:schemeClr val="tx1">
                    <a:lumMod val="85000"/>
                    <a:lumOff val="15000"/>
                  </a:schemeClr>
                </a:solidFill>
                <a:ea typeface="宋体" charset="-122"/>
              </a:rPr>
              <a:t>and 15-18-0170-02-0013.  </a:t>
            </a: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smtClean="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7511318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Evaluation </a:t>
            </a:r>
            <a:r>
              <a:rPr lang="de-DE" dirty="0" err="1" smtClean="0"/>
              <a:t>with</a:t>
            </a:r>
            <a:r>
              <a:rPr lang="de-DE" dirty="0" smtClean="0"/>
              <a:t> CIR</a:t>
            </a:r>
            <a:endParaRPr lang="de-DE" dirty="0"/>
          </a:p>
        </p:txBody>
      </p:sp>
      <p:sp>
        <p:nvSpPr>
          <p:cNvPr id="3" name="Inhaltsplatzhalter 2"/>
          <p:cNvSpPr>
            <a:spLocks noGrp="1"/>
          </p:cNvSpPr>
          <p:nvPr>
            <p:ph idx="1"/>
          </p:nvPr>
        </p:nvSpPr>
        <p:spPr/>
        <p:txBody>
          <a:bodyPr/>
          <a:lstStyle/>
          <a:p>
            <a:pPr>
              <a:buFont typeface="Arial" panose="020B0604020202020204" pitchFamily="34" charset="0"/>
              <a:buChar char="•"/>
            </a:pPr>
            <a:r>
              <a:rPr lang="de-DE" dirty="0" err="1" smtClean="0"/>
              <a:t>Evaluated</a:t>
            </a:r>
            <a:r>
              <a:rPr lang="de-DE" dirty="0" smtClean="0"/>
              <a:t> </a:t>
            </a:r>
            <a:r>
              <a:rPr lang="de-DE" dirty="0"/>
              <a:t>OCRs:</a:t>
            </a:r>
          </a:p>
          <a:p>
            <a:pPr lvl="1">
              <a:buFont typeface="Arial" panose="020B0604020202020204" pitchFamily="34" charset="0"/>
              <a:buChar char="•"/>
            </a:pPr>
            <a:r>
              <a:rPr lang="de-DE" dirty="0"/>
              <a:t>S3/D3: 200 MHz</a:t>
            </a:r>
          </a:p>
          <a:p>
            <a:pPr lvl="1">
              <a:buFont typeface="Arial" panose="020B0604020202020204" pitchFamily="34" charset="0"/>
              <a:buChar char="•"/>
            </a:pPr>
            <a:r>
              <a:rPr lang="de-DE" dirty="0"/>
              <a:t>S4/D7: </a:t>
            </a:r>
            <a:r>
              <a:rPr lang="de-DE" dirty="0" smtClean="0"/>
              <a:t>25 MHz</a:t>
            </a:r>
          </a:p>
          <a:p>
            <a:pPr lvl="1">
              <a:buFont typeface="Arial" panose="020B0604020202020204" pitchFamily="34" charset="0"/>
              <a:buChar char="•"/>
            </a:pPr>
            <a:r>
              <a:rPr lang="de-DE" dirty="0" smtClean="0"/>
              <a:t>Higher OCRs do not </a:t>
            </a:r>
            <a:r>
              <a:rPr lang="de-DE" dirty="0" err="1" smtClean="0"/>
              <a:t>work</a:t>
            </a:r>
            <a:r>
              <a:rPr lang="de-DE" dirty="0" smtClean="0"/>
              <a:t> </a:t>
            </a:r>
            <a:r>
              <a:rPr lang="de-DE" dirty="0" err="1" smtClean="0"/>
              <a:t>without</a:t>
            </a:r>
            <a:r>
              <a:rPr lang="de-DE" dirty="0" smtClean="0"/>
              <a:t> </a:t>
            </a:r>
            <a:r>
              <a:rPr lang="de-DE" dirty="0" err="1" smtClean="0"/>
              <a:t>equalization</a:t>
            </a:r>
            <a:endParaRPr lang="de-DE" dirty="0" smtClean="0"/>
          </a:p>
          <a:p>
            <a:pPr lvl="1">
              <a:buFont typeface="Arial" panose="020B0604020202020204" pitchFamily="34" charset="0"/>
              <a:buChar char="•"/>
            </a:pPr>
            <a:r>
              <a:rPr lang="de-DE" dirty="0" err="1" smtClean="0"/>
              <a:t>Lower</a:t>
            </a:r>
            <a:r>
              <a:rPr lang="de-DE" dirty="0" smtClean="0"/>
              <a:t> OCRs </a:t>
            </a:r>
            <a:r>
              <a:rPr lang="de-DE" dirty="0" err="1" smtClean="0"/>
              <a:t>very</a:t>
            </a:r>
            <a:r>
              <a:rPr lang="de-DE" dirty="0" smtClean="0"/>
              <a:t> </a:t>
            </a:r>
            <a:r>
              <a:rPr lang="de-DE" dirty="0" err="1" smtClean="0"/>
              <a:t>similar</a:t>
            </a:r>
            <a:r>
              <a:rPr lang="de-DE" dirty="0" smtClean="0"/>
              <a:t> </a:t>
            </a:r>
            <a:r>
              <a:rPr lang="de-DE" dirty="0" err="1" smtClean="0"/>
              <a:t>to</a:t>
            </a:r>
            <a:r>
              <a:rPr lang="de-DE" dirty="0" smtClean="0"/>
              <a:t> AWGN (</a:t>
            </a:r>
            <a:r>
              <a:rPr lang="de-DE" dirty="0" err="1" smtClean="0"/>
              <a:t>see</a:t>
            </a:r>
            <a:r>
              <a:rPr lang="de-DE" dirty="0" smtClean="0"/>
              <a:t> </a:t>
            </a:r>
            <a:r>
              <a:rPr lang="de-DE" dirty="0" err="1" smtClean="0"/>
              <a:t>docs</a:t>
            </a:r>
            <a:r>
              <a:rPr lang="de-DE" dirty="0" smtClean="0"/>
              <a:t>. 18-170, 18-173)</a:t>
            </a:r>
          </a:p>
          <a:p>
            <a:pPr>
              <a:buFont typeface="Arial" panose="020B0604020202020204" pitchFamily="34" charset="0"/>
              <a:buChar char="•"/>
            </a:pPr>
            <a:r>
              <a:rPr lang="de-DE" dirty="0" smtClean="0"/>
              <a:t>Short </a:t>
            </a:r>
            <a:r>
              <a:rPr lang="de-DE" dirty="0" err="1" smtClean="0"/>
              <a:t>preamble</a:t>
            </a:r>
            <a:r>
              <a:rPr lang="de-DE" dirty="0" smtClean="0"/>
              <a:t> (48 </a:t>
            </a:r>
            <a:r>
              <a:rPr lang="de-DE" dirty="0" err="1" smtClean="0"/>
              <a:t>samples</a:t>
            </a:r>
            <a:r>
              <a:rPr lang="de-DE" dirty="0" smtClean="0"/>
              <a:t>)</a:t>
            </a:r>
          </a:p>
          <a:p>
            <a:pPr>
              <a:buFont typeface="Arial" panose="020B0604020202020204" pitchFamily="34" charset="0"/>
              <a:buChar char="•"/>
            </a:pPr>
            <a:r>
              <a:rPr lang="de-DE" dirty="0" err="1" smtClean="0"/>
              <a:t>Coding</a:t>
            </a:r>
            <a:r>
              <a:rPr lang="de-DE" dirty="0" smtClean="0"/>
              <a:t> </a:t>
            </a:r>
            <a:r>
              <a:rPr lang="de-DE" dirty="0" err="1" smtClean="0"/>
              <a:t>schemes</a:t>
            </a:r>
            <a:endParaRPr lang="de-DE" dirty="0" smtClean="0"/>
          </a:p>
          <a:p>
            <a:pPr lvl="1">
              <a:buFont typeface="Arial" panose="020B0604020202020204" pitchFamily="34" charset="0"/>
              <a:buChar char="•"/>
            </a:pPr>
            <a:r>
              <a:rPr lang="de-DE" dirty="0" smtClean="0"/>
              <a:t>Header: </a:t>
            </a:r>
            <a:r>
              <a:rPr lang="de-DE" dirty="0"/>
              <a:t>8B10B + RS </a:t>
            </a:r>
            <a:r>
              <a:rPr lang="de-DE" dirty="0" smtClean="0"/>
              <a:t>36,24 </a:t>
            </a:r>
            <a:r>
              <a:rPr lang="de-DE" dirty="0"/>
              <a:t>+ 8B10B on </a:t>
            </a:r>
            <a:r>
              <a:rPr lang="de-DE" dirty="0" err="1"/>
              <a:t>parity</a:t>
            </a:r>
            <a:r>
              <a:rPr lang="de-DE" dirty="0"/>
              <a:t> </a:t>
            </a:r>
            <a:r>
              <a:rPr lang="de-DE" dirty="0" err="1" smtClean="0"/>
              <a:t>bits</a:t>
            </a:r>
            <a:endParaRPr lang="de-DE" dirty="0" smtClean="0"/>
          </a:p>
          <a:p>
            <a:pPr lvl="1">
              <a:buFont typeface="Arial" panose="020B0604020202020204" pitchFamily="34" charset="0"/>
              <a:buChar char="•"/>
            </a:pPr>
            <a:r>
              <a:rPr lang="de-DE" dirty="0" smtClean="0"/>
              <a:t>Payload: 8B10B + </a:t>
            </a:r>
            <a:r>
              <a:rPr lang="de-DE" dirty="0"/>
              <a:t>RS </a:t>
            </a:r>
            <a:r>
              <a:rPr lang="de-DE" dirty="0" smtClean="0"/>
              <a:t>256,248 + </a:t>
            </a:r>
            <a:r>
              <a:rPr lang="de-DE" dirty="0"/>
              <a:t>8B10B on </a:t>
            </a:r>
            <a:r>
              <a:rPr lang="de-DE" dirty="0" err="1"/>
              <a:t>parity</a:t>
            </a:r>
            <a:r>
              <a:rPr lang="de-DE" dirty="0"/>
              <a:t> </a:t>
            </a:r>
            <a:r>
              <a:rPr lang="de-DE" dirty="0" err="1"/>
              <a:t>bits</a:t>
            </a:r>
            <a:endParaRPr lang="de-DE" dirty="0"/>
          </a:p>
          <a:p>
            <a:pPr marL="0" indent="0"/>
            <a:endParaRPr lang="de-DE" dirty="0" smtClean="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en-GB" smtClean="0"/>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spTree>
    <p:extLst>
      <p:ext uri="{BB962C8B-B14F-4D97-AF65-F5344CB8AC3E}">
        <p14:creationId xmlns:p14="http://schemas.microsoft.com/office/powerpoint/2010/main" val="26125801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de-DE" dirty="0" smtClean="0"/>
              <a:t>PAM-2 </a:t>
            </a:r>
            <a:r>
              <a:rPr lang="de-DE" dirty="0" err="1" smtClean="0"/>
              <a:t>over</a:t>
            </a:r>
            <a:r>
              <a:rPr lang="de-DE" dirty="0" smtClean="0"/>
              <a:t> </a:t>
            </a:r>
            <a:r>
              <a:rPr lang="de-DE" dirty="0" err="1" smtClean="0"/>
              <a:t>channel</a:t>
            </a:r>
            <a:r>
              <a:rPr lang="de-DE" dirty="0" smtClean="0"/>
              <a:t> S3/D3 @200 MHz</a:t>
            </a:r>
            <a:endParaRPr lang="de-DE"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en-GB" smtClean="0"/>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10" name="Inhaltsplatzhalter 9"/>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74922" y="1981200"/>
            <a:ext cx="7192568" cy="4113213"/>
          </a:xfrm>
        </p:spPr>
      </p:pic>
    </p:spTree>
    <p:extLst>
      <p:ext uri="{BB962C8B-B14F-4D97-AF65-F5344CB8AC3E}">
        <p14:creationId xmlns:p14="http://schemas.microsoft.com/office/powerpoint/2010/main" val="1349569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de-DE" dirty="0" smtClean="0"/>
              <a:t>PAM-2 </a:t>
            </a:r>
            <a:r>
              <a:rPr lang="de-DE" dirty="0" err="1" smtClean="0"/>
              <a:t>over</a:t>
            </a:r>
            <a:r>
              <a:rPr lang="de-DE" dirty="0" smtClean="0"/>
              <a:t> </a:t>
            </a:r>
            <a:r>
              <a:rPr lang="de-DE" dirty="0" err="1" smtClean="0"/>
              <a:t>channel</a:t>
            </a:r>
            <a:r>
              <a:rPr lang="de-DE" dirty="0" smtClean="0"/>
              <a:t> S4/D7 @25 MHz</a:t>
            </a:r>
            <a:endParaRPr lang="de-DE"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en-GB" smtClean="0"/>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9" name="Inhaltsplatzhalt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4922" y="1981200"/>
            <a:ext cx="7192568" cy="4113213"/>
          </a:xfrm>
        </p:spPr>
      </p:pic>
    </p:spTree>
    <p:extLst>
      <p:ext uri="{BB962C8B-B14F-4D97-AF65-F5344CB8AC3E}">
        <p14:creationId xmlns:p14="http://schemas.microsoft.com/office/powerpoint/2010/main" val="18950746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Evaluation </a:t>
            </a:r>
            <a:r>
              <a:rPr lang="de-DE" dirty="0" err="1" smtClean="0"/>
              <a:t>with</a:t>
            </a:r>
            <a:r>
              <a:rPr lang="de-DE" dirty="0" smtClean="0"/>
              <a:t> CIR,</a:t>
            </a:r>
            <a:br>
              <a:rPr lang="de-DE" dirty="0" smtClean="0"/>
            </a:br>
            <a:r>
              <a:rPr lang="de-DE" dirty="0" err="1" smtClean="0"/>
              <a:t>enhanced</a:t>
            </a:r>
            <a:r>
              <a:rPr lang="de-DE" dirty="0" smtClean="0"/>
              <a:t> </a:t>
            </a:r>
            <a:r>
              <a:rPr lang="de-DE" dirty="0" err="1" smtClean="0"/>
              <a:t>synchronization</a:t>
            </a:r>
            <a:r>
              <a:rPr lang="de-DE" dirty="0" smtClean="0"/>
              <a:t>, </a:t>
            </a:r>
            <a:r>
              <a:rPr lang="de-DE" dirty="0" err="1" smtClean="0"/>
              <a:t>and</a:t>
            </a:r>
            <a:r>
              <a:rPr lang="de-DE" dirty="0" smtClean="0"/>
              <a:t> FDE</a:t>
            </a:r>
            <a:endParaRPr lang="de-DE" dirty="0"/>
          </a:p>
        </p:txBody>
      </p:sp>
      <p:sp>
        <p:nvSpPr>
          <p:cNvPr id="3" name="Inhaltsplatzhalter 2"/>
          <p:cNvSpPr>
            <a:spLocks noGrp="1"/>
          </p:cNvSpPr>
          <p:nvPr>
            <p:ph idx="1"/>
          </p:nvPr>
        </p:nvSpPr>
        <p:spPr/>
        <p:txBody>
          <a:bodyPr/>
          <a:lstStyle/>
          <a:p>
            <a:pPr>
              <a:buFont typeface="Arial" panose="020B0604020202020204" pitchFamily="34" charset="0"/>
              <a:buChar char="•"/>
            </a:pPr>
            <a:r>
              <a:rPr lang="de-DE" dirty="0" err="1" smtClean="0"/>
              <a:t>Evaluated</a:t>
            </a:r>
            <a:r>
              <a:rPr lang="de-DE" dirty="0" smtClean="0"/>
              <a:t> OCRs:</a:t>
            </a:r>
          </a:p>
          <a:p>
            <a:pPr lvl="1">
              <a:buFont typeface="Arial" panose="020B0604020202020204" pitchFamily="34" charset="0"/>
              <a:buChar char="•"/>
            </a:pPr>
            <a:r>
              <a:rPr lang="de-DE" dirty="0" smtClean="0"/>
              <a:t>S3/D3: 200 MHz</a:t>
            </a:r>
          </a:p>
          <a:p>
            <a:pPr lvl="1">
              <a:buFont typeface="Arial" panose="020B0604020202020204" pitchFamily="34" charset="0"/>
              <a:buChar char="•"/>
            </a:pPr>
            <a:r>
              <a:rPr lang="de-DE" dirty="0" smtClean="0"/>
              <a:t>S4/D7: 50, 100, 200 MHz</a:t>
            </a:r>
          </a:p>
          <a:p>
            <a:pPr>
              <a:buFont typeface="Arial" panose="020B0604020202020204" pitchFamily="34" charset="0"/>
              <a:buChar char="•"/>
            </a:pPr>
            <a:r>
              <a:rPr lang="de-DE" dirty="0"/>
              <a:t>Enhanced </a:t>
            </a:r>
            <a:r>
              <a:rPr lang="de-DE" dirty="0" err="1"/>
              <a:t>synchronization</a:t>
            </a:r>
            <a:r>
              <a:rPr lang="de-DE" dirty="0"/>
              <a:t> (</a:t>
            </a:r>
            <a:r>
              <a:rPr lang="de-DE" dirty="0" err="1"/>
              <a:t>tolerance</a:t>
            </a:r>
            <a:r>
              <a:rPr lang="de-DE" dirty="0"/>
              <a:t> &amp; </a:t>
            </a:r>
            <a:r>
              <a:rPr lang="de-DE" dirty="0" err="1"/>
              <a:t>integration</a:t>
            </a:r>
            <a:r>
              <a:rPr lang="de-DE" dirty="0"/>
              <a:t> </a:t>
            </a:r>
            <a:r>
              <a:rPr lang="de-DE" dirty="0" err="1"/>
              <a:t>window</a:t>
            </a:r>
            <a:r>
              <a:rPr lang="de-DE" dirty="0"/>
              <a:t>)</a:t>
            </a:r>
          </a:p>
          <a:p>
            <a:pPr lvl="1">
              <a:buFont typeface="Arial" panose="020B0604020202020204" pitchFamily="34" charset="0"/>
              <a:buChar char="•"/>
            </a:pPr>
            <a:r>
              <a:rPr lang="de-DE" dirty="0"/>
              <a:t>Not </a:t>
            </a:r>
            <a:r>
              <a:rPr lang="de-DE" dirty="0" err="1"/>
              <a:t>evaluated</a:t>
            </a:r>
            <a:r>
              <a:rPr lang="de-DE" dirty="0"/>
              <a:t> </a:t>
            </a:r>
            <a:r>
              <a:rPr lang="de-DE" dirty="0" err="1"/>
              <a:t>for</a:t>
            </a:r>
            <a:r>
              <a:rPr lang="de-DE" dirty="0"/>
              <a:t> </a:t>
            </a:r>
            <a:r>
              <a:rPr lang="de-DE" dirty="0" err="1"/>
              <a:t>short</a:t>
            </a:r>
            <a:r>
              <a:rPr lang="de-DE" dirty="0"/>
              <a:t> </a:t>
            </a:r>
            <a:r>
              <a:rPr lang="de-DE" dirty="0" err="1"/>
              <a:t>preamble</a:t>
            </a:r>
            <a:r>
              <a:rPr lang="de-DE" dirty="0"/>
              <a:t> </a:t>
            </a:r>
            <a:r>
              <a:rPr lang="de-DE" dirty="0" err="1"/>
              <a:t>yet</a:t>
            </a:r>
            <a:r>
              <a:rPr lang="de-DE" dirty="0"/>
              <a:t>, </a:t>
            </a:r>
            <a:r>
              <a:rPr lang="de-DE" dirty="0" err="1"/>
              <a:t>thus</a:t>
            </a:r>
            <a:r>
              <a:rPr lang="de-DE" dirty="0"/>
              <a:t> </a:t>
            </a:r>
            <a:r>
              <a:rPr lang="de-DE" dirty="0" err="1"/>
              <a:t>using</a:t>
            </a:r>
            <a:r>
              <a:rPr lang="de-DE" dirty="0"/>
              <a:t> 96 </a:t>
            </a:r>
            <a:r>
              <a:rPr lang="de-DE" dirty="0" err="1"/>
              <a:t>samples</a:t>
            </a:r>
            <a:endParaRPr lang="de-DE" dirty="0"/>
          </a:p>
          <a:p>
            <a:pPr>
              <a:buFont typeface="Arial" panose="020B0604020202020204" pitchFamily="34" charset="0"/>
              <a:buChar char="•"/>
            </a:pPr>
            <a:r>
              <a:rPr lang="de-DE" dirty="0"/>
              <a:t>FDE </a:t>
            </a:r>
            <a:r>
              <a:rPr lang="de-DE" dirty="0" err="1" smtClean="0"/>
              <a:t>with</a:t>
            </a:r>
            <a:r>
              <a:rPr lang="de-DE" dirty="0" smtClean="0"/>
              <a:t> </a:t>
            </a:r>
            <a:r>
              <a:rPr lang="de-DE" dirty="0"/>
              <a:t>ideal </a:t>
            </a:r>
            <a:r>
              <a:rPr lang="de-DE" dirty="0" err="1"/>
              <a:t>channel</a:t>
            </a:r>
            <a:r>
              <a:rPr lang="de-DE" dirty="0"/>
              <a:t> </a:t>
            </a:r>
            <a:r>
              <a:rPr lang="de-DE" dirty="0" err="1" smtClean="0"/>
              <a:t>knowledge</a:t>
            </a:r>
            <a:endParaRPr lang="de-DE" dirty="0" smtClean="0"/>
          </a:p>
          <a:p>
            <a:pPr>
              <a:buFont typeface="Arial" panose="020B0604020202020204" pitchFamily="34" charset="0"/>
              <a:buChar char="•"/>
            </a:pPr>
            <a:r>
              <a:rPr lang="de-DE" dirty="0" err="1" smtClean="0"/>
              <a:t>Coding</a:t>
            </a:r>
            <a:r>
              <a:rPr lang="de-DE" dirty="0" smtClean="0"/>
              <a:t> </a:t>
            </a:r>
            <a:r>
              <a:rPr lang="de-DE" dirty="0" err="1"/>
              <a:t>schemes</a:t>
            </a:r>
            <a:endParaRPr lang="de-DE" dirty="0"/>
          </a:p>
          <a:p>
            <a:pPr lvl="1">
              <a:buFont typeface="Arial" panose="020B0604020202020204" pitchFamily="34" charset="0"/>
              <a:buChar char="•"/>
            </a:pPr>
            <a:r>
              <a:rPr lang="de-DE" dirty="0"/>
              <a:t>Header: 8B10B + RS 36,24 + 8B10B on </a:t>
            </a:r>
            <a:r>
              <a:rPr lang="de-DE" dirty="0" err="1"/>
              <a:t>parity</a:t>
            </a:r>
            <a:r>
              <a:rPr lang="de-DE" dirty="0"/>
              <a:t> </a:t>
            </a:r>
            <a:r>
              <a:rPr lang="de-DE" dirty="0" err="1"/>
              <a:t>bits</a:t>
            </a:r>
            <a:endParaRPr lang="de-DE" dirty="0"/>
          </a:p>
          <a:p>
            <a:pPr lvl="1">
              <a:buFont typeface="Arial" panose="020B0604020202020204" pitchFamily="34" charset="0"/>
              <a:buChar char="•"/>
            </a:pPr>
            <a:r>
              <a:rPr lang="de-DE" dirty="0"/>
              <a:t>Payload: 8B10B + RS 256,248 + 8B10B on </a:t>
            </a:r>
            <a:r>
              <a:rPr lang="de-DE" dirty="0" err="1"/>
              <a:t>parity</a:t>
            </a:r>
            <a:r>
              <a:rPr lang="de-DE" dirty="0"/>
              <a:t> </a:t>
            </a:r>
            <a:r>
              <a:rPr lang="de-DE" dirty="0" err="1" smtClean="0"/>
              <a:t>bits</a:t>
            </a:r>
            <a:endParaRPr lang="de-DE"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en-GB" smtClean="0"/>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spTree>
    <p:extLst>
      <p:ext uri="{BB962C8B-B14F-4D97-AF65-F5344CB8AC3E}">
        <p14:creationId xmlns:p14="http://schemas.microsoft.com/office/powerpoint/2010/main" val="3484694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de-DE" dirty="0" smtClean="0"/>
              <a:t>PAM-2 </a:t>
            </a:r>
            <a:r>
              <a:rPr lang="de-DE" dirty="0" err="1" smtClean="0"/>
              <a:t>over</a:t>
            </a:r>
            <a:r>
              <a:rPr lang="de-DE" dirty="0" smtClean="0"/>
              <a:t> </a:t>
            </a:r>
            <a:r>
              <a:rPr lang="de-DE" dirty="0" err="1" smtClean="0"/>
              <a:t>channel</a:t>
            </a:r>
            <a:r>
              <a:rPr lang="de-DE" dirty="0" smtClean="0"/>
              <a:t> S3/D3 @200 MHz</a:t>
            </a:r>
            <a:br>
              <a:rPr lang="de-DE" dirty="0" smtClean="0"/>
            </a:br>
            <a:r>
              <a:rPr lang="de-DE" dirty="0" err="1" smtClean="0"/>
              <a:t>with</a:t>
            </a:r>
            <a:r>
              <a:rPr lang="de-DE" dirty="0" smtClean="0"/>
              <a:t> </a:t>
            </a:r>
            <a:r>
              <a:rPr lang="de-DE" dirty="0" err="1" smtClean="0"/>
              <a:t>enhanced</a:t>
            </a:r>
            <a:r>
              <a:rPr lang="de-DE" dirty="0" smtClean="0"/>
              <a:t> </a:t>
            </a:r>
            <a:r>
              <a:rPr lang="de-DE" dirty="0" err="1" smtClean="0"/>
              <a:t>sync</a:t>
            </a:r>
            <a:r>
              <a:rPr lang="de-DE" dirty="0" smtClean="0"/>
              <a:t>. &amp; FDE</a:t>
            </a:r>
            <a:endParaRPr lang="de-DE"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en-GB" smtClean="0"/>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4922" y="1981200"/>
            <a:ext cx="7192568" cy="4113213"/>
          </a:xfrm>
        </p:spPr>
      </p:pic>
    </p:spTree>
    <p:extLst>
      <p:ext uri="{BB962C8B-B14F-4D97-AF65-F5344CB8AC3E}">
        <p14:creationId xmlns:p14="http://schemas.microsoft.com/office/powerpoint/2010/main" val="7143948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de-DE" dirty="0" smtClean="0"/>
              <a:t>PAM-2 </a:t>
            </a:r>
            <a:r>
              <a:rPr lang="de-DE" dirty="0" err="1" smtClean="0"/>
              <a:t>over</a:t>
            </a:r>
            <a:r>
              <a:rPr lang="de-DE" dirty="0" smtClean="0"/>
              <a:t> </a:t>
            </a:r>
            <a:r>
              <a:rPr lang="de-DE" dirty="0" err="1" smtClean="0"/>
              <a:t>channel</a:t>
            </a:r>
            <a:r>
              <a:rPr lang="de-DE" dirty="0" smtClean="0"/>
              <a:t> S4/D7 @50 MHz</a:t>
            </a:r>
            <a:br>
              <a:rPr lang="de-DE" dirty="0" smtClean="0"/>
            </a:br>
            <a:r>
              <a:rPr lang="de-DE" dirty="0" err="1" smtClean="0"/>
              <a:t>with</a:t>
            </a:r>
            <a:r>
              <a:rPr lang="de-DE" dirty="0" smtClean="0"/>
              <a:t> </a:t>
            </a:r>
            <a:r>
              <a:rPr lang="de-DE" dirty="0" err="1" smtClean="0"/>
              <a:t>enhanced</a:t>
            </a:r>
            <a:r>
              <a:rPr lang="de-DE" dirty="0" smtClean="0"/>
              <a:t> </a:t>
            </a:r>
            <a:r>
              <a:rPr lang="de-DE" dirty="0" err="1" smtClean="0"/>
              <a:t>sync</a:t>
            </a:r>
            <a:r>
              <a:rPr lang="de-DE" dirty="0" smtClean="0"/>
              <a:t>. &amp; FDE</a:t>
            </a:r>
            <a:endParaRPr lang="de-DE"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en-GB" smtClean="0"/>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4922" y="1981200"/>
            <a:ext cx="7192568" cy="4113213"/>
          </a:xfrm>
        </p:spPr>
      </p:pic>
    </p:spTree>
    <p:extLst>
      <p:ext uri="{BB962C8B-B14F-4D97-AF65-F5344CB8AC3E}">
        <p14:creationId xmlns:p14="http://schemas.microsoft.com/office/powerpoint/2010/main" val="2982746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de-DE" dirty="0" smtClean="0"/>
              <a:t>PAM-2 </a:t>
            </a:r>
            <a:r>
              <a:rPr lang="de-DE" dirty="0" err="1" smtClean="0"/>
              <a:t>over</a:t>
            </a:r>
            <a:r>
              <a:rPr lang="de-DE" dirty="0" smtClean="0"/>
              <a:t> </a:t>
            </a:r>
            <a:r>
              <a:rPr lang="de-DE" dirty="0" err="1" smtClean="0"/>
              <a:t>channel</a:t>
            </a:r>
            <a:r>
              <a:rPr lang="de-DE" dirty="0" smtClean="0"/>
              <a:t> S4/D7 @100 MHz</a:t>
            </a:r>
            <a:br>
              <a:rPr lang="de-DE" dirty="0" smtClean="0"/>
            </a:br>
            <a:r>
              <a:rPr lang="de-DE" dirty="0" err="1" smtClean="0"/>
              <a:t>with</a:t>
            </a:r>
            <a:r>
              <a:rPr lang="de-DE" dirty="0" smtClean="0"/>
              <a:t> </a:t>
            </a:r>
            <a:r>
              <a:rPr lang="de-DE" dirty="0" err="1" smtClean="0"/>
              <a:t>enhanced</a:t>
            </a:r>
            <a:r>
              <a:rPr lang="de-DE" dirty="0" smtClean="0"/>
              <a:t> </a:t>
            </a:r>
            <a:r>
              <a:rPr lang="de-DE" dirty="0" err="1" smtClean="0"/>
              <a:t>sync</a:t>
            </a:r>
            <a:r>
              <a:rPr lang="de-DE" dirty="0" smtClean="0"/>
              <a:t>. &amp; FDE</a:t>
            </a:r>
            <a:endParaRPr lang="de-DE" dirty="0"/>
          </a:p>
        </p:txBody>
      </p:sp>
      <p:pic>
        <p:nvPicPr>
          <p:cNvPr id="2" name="Inhaltsplatzhalt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4922" y="1981200"/>
            <a:ext cx="7192568" cy="4113213"/>
          </a:xfrm>
        </p:spPr>
      </p:pic>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en-GB" smtClean="0"/>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spTree>
    <p:extLst>
      <p:ext uri="{BB962C8B-B14F-4D97-AF65-F5344CB8AC3E}">
        <p14:creationId xmlns:p14="http://schemas.microsoft.com/office/powerpoint/2010/main" val="6495816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de-DE" dirty="0" smtClean="0"/>
              <a:t>PAM-2 </a:t>
            </a:r>
            <a:r>
              <a:rPr lang="de-DE" dirty="0" err="1" smtClean="0"/>
              <a:t>over</a:t>
            </a:r>
            <a:r>
              <a:rPr lang="de-DE" dirty="0" smtClean="0"/>
              <a:t> </a:t>
            </a:r>
            <a:r>
              <a:rPr lang="de-DE" dirty="0" err="1" smtClean="0"/>
              <a:t>channel</a:t>
            </a:r>
            <a:r>
              <a:rPr lang="de-DE" dirty="0" smtClean="0"/>
              <a:t> S4/D7 @200 MHz</a:t>
            </a:r>
            <a:br>
              <a:rPr lang="de-DE" dirty="0" smtClean="0"/>
            </a:br>
            <a:r>
              <a:rPr lang="de-DE" dirty="0" err="1" smtClean="0"/>
              <a:t>with</a:t>
            </a:r>
            <a:r>
              <a:rPr lang="de-DE" dirty="0" smtClean="0"/>
              <a:t> </a:t>
            </a:r>
            <a:r>
              <a:rPr lang="de-DE" dirty="0" err="1" smtClean="0"/>
              <a:t>enhanced</a:t>
            </a:r>
            <a:r>
              <a:rPr lang="de-DE" dirty="0" smtClean="0"/>
              <a:t> </a:t>
            </a:r>
            <a:r>
              <a:rPr lang="de-DE" dirty="0" err="1" smtClean="0"/>
              <a:t>sync</a:t>
            </a:r>
            <a:r>
              <a:rPr lang="de-DE" dirty="0" smtClean="0"/>
              <a:t>. &amp; FDE</a:t>
            </a:r>
            <a:endParaRPr lang="de-DE" dirty="0"/>
          </a:p>
        </p:txBody>
      </p:sp>
      <p:pic>
        <p:nvPicPr>
          <p:cNvPr id="2" name="Inhaltsplatzhalt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4922" y="1981200"/>
            <a:ext cx="7192568" cy="4113213"/>
          </a:xfrm>
        </p:spPr>
      </p:pic>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en-GB" smtClean="0"/>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spTree>
    <p:extLst>
      <p:ext uri="{BB962C8B-B14F-4D97-AF65-F5344CB8AC3E}">
        <p14:creationId xmlns:p14="http://schemas.microsoft.com/office/powerpoint/2010/main" val="778817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Conclusions</a:t>
            </a:r>
            <a:endParaRPr lang="de-DE" dirty="0"/>
          </a:p>
        </p:txBody>
      </p:sp>
      <p:sp>
        <p:nvSpPr>
          <p:cNvPr id="3" name="Inhaltsplatzhalter 2"/>
          <p:cNvSpPr>
            <a:spLocks noGrp="1"/>
          </p:cNvSpPr>
          <p:nvPr>
            <p:ph idx="1"/>
          </p:nvPr>
        </p:nvSpPr>
        <p:spPr/>
        <p:txBody>
          <a:bodyPr/>
          <a:lstStyle/>
          <a:p>
            <a:pPr>
              <a:buFont typeface="Arial" panose="020B0604020202020204" pitchFamily="34" charset="0"/>
              <a:buChar char="•"/>
            </a:pPr>
            <a:r>
              <a:rPr lang="de-DE" dirty="0" smtClean="0"/>
              <a:t>Choice </a:t>
            </a:r>
            <a:r>
              <a:rPr lang="de-DE" dirty="0" err="1" smtClean="0"/>
              <a:t>of</a:t>
            </a:r>
            <a:r>
              <a:rPr lang="de-DE" dirty="0" smtClean="0"/>
              <a:t> </a:t>
            </a:r>
            <a:r>
              <a:rPr lang="de-DE" dirty="0" err="1" smtClean="0"/>
              <a:t>preamble</a:t>
            </a:r>
            <a:r>
              <a:rPr lang="de-DE" dirty="0" smtClean="0"/>
              <a:t> </a:t>
            </a:r>
            <a:r>
              <a:rPr lang="de-DE" dirty="0" err="1" smtClean="0"/>
              <a:t>length</a:t>
            </a:r>
            <a:r>
              <a:rPr lang="de-DE" dirty="0" smtClean="0"/>
              <a:t>, </a:t>
            </a:r>
            <a:r>
              <a:rPr lang="de-DE" dirty="0" err="1" smtClean="0"/>
              <a:t>header</a:t>
            </a:r>
            <a:r>
              <a:rPr lang="de-DE" dirty="0" smtClean="0"/>
              <a:t> </a:t>
            </a:r>
            <a:r>
              <a:rPr lang="de-DE" dirty="0" err="1" smtClean="0"/>
              <a:t>repetition</a:t>
            </a:r>
            <a:r>
              <a:rPr lang="de-DE" dirty="0" smtClean="0"/>
              <a:t>, </a:t>
            </a:r>
            <a:r>
              <a:rPr lang="de-DE" dirty="0" err="1" smtClean="0"/>
              <a:t>and</a:t>
            </a:r>
            <a:r>
              <a:rPr lang="de-DE" dirty="0" smtClean="0"/>
              <a:t> HCM </a:t>
            </a:r>
            <a:r>
              <a:rPr lang="de-DE" dirty="0" err="1" smtClean="0"/>
              <a:t>enable</a:t>
            </a:r>
            <a:r>
              <a:rPr lang="de-DE" dirty="0" smtClean="0"/>
              <a:t> </a:t>
            </a:r>
            <a:r>
              <a:rPr lang="de-DE" dirty="0" err="1" smtClean="0"/>
              <a:t>operation</a:t>
            </a:r>
            <a:r>
              <a:rPr lang="de-DE" dirty="0" smtClean="0"/>
              <a:t> in different SNR </a:t>
            </a:r>
            <a:r>
              <a:rPr lang="de-DE" dirty="0" err="1" smtClean="0"/>
              <a:t>ranges</a:t>
            </a:r>
            <a:endParaRPr lang="de-DE" dirty="0" smtClean="0"/>
          </a:p>
          <a:p>
            <a:pPr>
              <a:buFont typeface="Arial" panose="020B0604020202020204" pitchFamily="34" charset="0"/>
              <a:buChar char="•"/>
            </a:pPr>
            <a:r>
              <a:rPr lang="de-DE" dirty="0" smtClean="0"/>
              <a:t>Operation </a:t>
            </a:r>
            <a:r>
              <a:rPr lang="de-DE" dirty="0" err="1" smtClean="0"/>
              <a:t>without</a:t>
            </a:r>
            <a:r>
              <a:rPr lang="de-DE" dirty="0" smtClean="0"/>
              <a:t> </a:t>
            </a:r>
            <a:r>
              <a:rPr lang="de-DE" dirty="0" err="1" smtClean="0"/>
              <a:t>equalization</a:t>
            </a:r>
            <a:r>
              <a:rPr lang="de-DE" dirty="0" smtClean="0"/>
              <a:t> </a:t>
            </a:r>
            <a:r>
              <a:rPr lang="de-DE" dirty="0" err="1" smtClean="0"/>
              <a:t>is</a:t>
            </a:r>
            <a:r>
              <a:rPr lang="de-DE" dirty="0" smtClean="0"/>
              <a:t> </a:t>
            </a:r>
            <a:r>
              <a:rPr lang="de-DE" dirty="0" err="1" smtClean="0"/>
              <a:t>possible</a:t>
            </a:r>
            <a:r>
              <a:rPr lang="de-DE" dirty="0" smtClean="0"/>
              <a:t> </a:t>
            </a:r>
            <a:r>
              <a:rPr lang="de-DE" dirty="0" err="1" smtClean="0"/>
              <a:t>over</a:t>
            </a:r>
            <a:r>
              <a:rPr lang="de-DE" dirty="0" smtClean="0"/>
              <a:t> S3/D3 </a:t>
            </a:r>
            <a:r>
              <a:rPr lang="de-DE" dirty="0" err="1" smtClean="0"/>
              <a:t>up</a:t>
            </a:r>
            <a:r>
              <a:rPr lang="de-DE" dirty="0" smtClean="0"/>
              <a:t> </a:t>
            </a:r>
            <a:r>
              <a:rPr lang="de-DE" dirty="0" err="1" smtClean="0"/>
              <a:t>to</a:t>
            </a:r>
            <a:r>
              <a:rPr lang="de-DE" dirty="0" smtClean="0"/>
              <a:t> OCR 200 MHz, </a:t>
            </a:r>
            <a:r>
              <a:rPr lang="de-DE" dirty="0" err="1" smtClean="0"/>
              <a:t>over</a:t>
            </a:r>
            <a:r>
              <a:rPr lang="de-DE" dirty="0" smtClean="0"/>
              <a:t> S4/D7 </a:t>
            </a:r>
            <a:r>
              <a:rPr lang="de-DE" dirty="0" err="1" smtClean="0"/>
              <a:t>up</a:t>
            </a:r>
            <a:r>
              <a:rPr lang="de-DE" dirty="0" smtClean="0"/>
              <a:t> </a:t>
            </a:r>
            <a:r>
              <a:rPr lang="de-DE" dirty="0" err="1" smtClean="0"/>
              <a:t>to</a:t>
            </a:r>
            <a:r>
              <a:rPr lang="de-DE" dirty="0" smtClean="0"/>
              <a:t> 25 MHz</a:t>
            </a:r>
          </a:p>
          <a:p>
            <a:pPr>
              <a:buFont typeface="Arial" panose="020B0604020202020204" pitchFamily="34" charset="0"/>
              <a:buChar char="•"/>
            </a:pPr>
            <a:r>
              <a:rPr lang="de-DE" dirty="0"/>
              <a:t>Operation </a:t>
            </a:r>
            <a:r>
              <a:rPr lang="de-DE" dirty="0" err="1"/>
              <a:t>with</a:t>
            </a:r>
            <a:r>
              <a:rPr lang="de-DE" dirty="0"/>
              <a:t> </a:t>
            </a:r>
            <a:r>
              <a:rPr lang="de-DE" dirty="0" err="1"/>
              <a:t>Frequency</a:t>
            </a:r>
            <a:r>
              <a:rPr lang="de-DE" dirty="0"/>
              <a:t> Domain </a:t>
            </a:r>
            <a:r>
              <a:rPr lang="de-DE" dirty="0" err="1"/>
              <a:t>Equalization</a:t>
            </a:r>
            <a:r>
              <a:rPr lang="de-DE" dirty="0"/>
              <a:t> </a:t>
            </a:r>
            <a:r>
              <a:rPr lang="de-DE" dirty="0" err="1"/>
              <a:t>and</a:t>
            </a:r>
            <a:r>
              <a:rPr lang="de-DE" dirty="0"/>
              <a:t> </a:t>
            </a:r>
            <a:r>
              <a:rPr lang="de-DE" dirty="0" err="1" smtClean="0"/>
              <a:t>enhanced</a:t>
            </a:r>
            <a:r>
              <a:rPr lang="de-DE" dirty="0" smtClean="0"/>
              <a:t> </a:t>
            </a:r>
            <a:r>
              <a:rPr lang="de-DE" dirty="0" err="1"/>
              <a:t>synchronization</a:t>
            </a:r>
            <a:r>
              <a:rPr lang="de-DE" dirty="0"/>
              <a:t> (</a:t>
            </a:r>
            <a:r>
              <a:rPr lang="de-DE" dirty="0" err="1"/>
              <a:t>see</a:t>
            </a:r>
            <a:r>
              <a:rPr lang="de-DE" dirty="0"/>
              <a:t> </a:t>
            </a:r>
            <a:r>
              <a:rPr lang="de-DE" dirty="0" err="1"/>
              <a:t>doc</a:t>
            </a:r>
            <a:r>
              <a:rPr lang="de-DE" dirty="0"/>
              <a:t>. 18-275) </a:t>
            </a:r>
            <a:r>
              <a:rPr lang="de-DE" dirty="0" err="1" smtClean="0"/>
              <a:t>is</a:t>
            </a:r>
            <a:r>
              <a:rPr lang="de-DE" dirty="0" smtClean="0"/>
              <a:t> </a:t>
            </a:r>
            <a:r>
              <a:rPr lang="de-DE" dirty="0" err="1" smtClean="0"/>
              <a:t>possible</a:t>
            </a:r>
            <a:r>
              <a:rPr lang="de-DE" dirty="0" smtClean="0"/>
              <a:t> </a:t>
            </a:r>
            <a:r>
              <a:rPr lang="de-DE" dirty="0" err="1"/>
              <a:t>up</a:t>
            </a:r>
            <a:r>
              <a:rPr lang="de-DE" dirty="0"/>
              <a:t> </a:t>
            </a:r>
            <a:r>
              <a:rPr lang="de-DE" dirty="0" err="1"/>
              <a:t>to</a:t>
            </a:r>
            <a:r>
              <a:rPr lang="de-DE" dirty="0"/>
              <a:t> </a:t>
            </a:r>
            <a:r>
              <a:rPr lang="de-DE" dirty="0" smtClean="0"/>
              <a:t>OCR 200 MHz </a:t>
            </a:r>
            <a:r>
              <a:rPr lang="de-DE" dirty="0" err="1" smtClean="0"/>
              <a:t>over</a:t>
            </a:r>
            <a:r>
              <a:rPr lang="de-DE" dirty="0" smtClean="0"/>
              <a:t> </a:t>
            </a:r>
            <a:r>
              <a:rPr lang="de-DE" dirty="0" err="1" smtClean="0"/>
              <a:t>both</a:t>
            </a:r>
            <a:r>
              <a:rPr lang="de-DE" dirty="0" smtClean="0"/>
              <a:t> </a:t>
            </a:r>
            <a:r>
              <a:rPr lang="de-DE" dirty="0" err="1" smtClean="0"/>
              <a:t>channels</a:t>
            </a:r>
            <a:r>
              <a:rPr lang="de-DE" dirty="0" smtClean="0"/>
              <a:t> (S3/D3 &amp; S4/D7)</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en-GB" smtClean="0"/>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spTree>
    <p:extLst>
      <p:ext uri="{BB962C8B-B14F-4D97-AF65-F5344CB8AC3E}">
        <p14:creationId xmlns:p14="http://schemas.microsoft.com/office/powerpoint/2010/main" val="3065585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ctrTitle"/>
          </p:nvPr>
        </p:nvSpPr>
        <p:spPr>
          <a:xfrm>
            <a:off x="685800" y="1556792"/>
            <a:ext cx="7772400" cy="1470025"/>
          </a:xfrm>
        </p:spPr>
        <p:txBody>
          <a:bodyPr/>
          <a:lstStyle/>
          <a:p>
            <a:r>
              <a:rPr lang="en-US" dirty="0" smtClean="0"/>
              <a:t>IEEE P802.15.13 </a:t>
            </a:r>
            <a:br>
              <a:rPr lang="en-US" dirty="0" smtClean="0"/>
            </a:br>
            <a:r>
              <a:rPr lang="en-US" dirty="0" smtClean="0"/>
              <a:t>PM PHY parametrization</a:t>
            </a:r>
            <a:endParaRPr lang="de-DE" dirty="0"/>
          </a:p>
        </p:txBody>
      </p:sp>
      <p:sp>
        <p:nvSpPr>
          <p:cNvPr id="2" name="날짜 개체 틀 1"/>
          <p:cNvSpPr>
            <a:spLocks noGrp="1"/>
          </p:cNvSpPr>
          <p:nvPr>
            <p:ph type="dt" idx="10"/>
          </p:nvPr>
        </p:nvSpPr>
        <p:spPr/>
        <p:txBody>
          <a:bodyPr/>
          <a:lstStyle/>
          <a:p>
            <a:r>
              <a:rPr lang="de-DE" altLang="ko-KR" smtClean="0"/>
              <a:t>May 2018</a:t>
            </a:r>
            <a:endParaRPr lang="en-US" altLang="zh-CN" dirty="0"/>
          </a:p>
        </p:txBody>
      </p:sp>
      <p:sp>
        <p:nvSpPr>
          <p:cNvPr id="4" name="바닥글 개체 틀 3"/>
          <p:cNvSpPr>
            <a:spLocks noGrp="1"/>
          </p:cNvSpPr>
          <p:nvPr>
            <p:ph type="ftr" idx="11"/>
          </p:nvPr>
        </p:nvSpPr>
        <p:spPr/>
        <p:txBody>
          <a:bodyPr/>
          <a:lstStyle/>
          <a:p>
            <a:r>
              <a:rPr lang="en-US" altLang="zh-CN"/>
              <a:t>Malte Hinrichs, HHI</a:t>
            </a:r>
            <a:endParaRPr lang="en-US" altLang="zh-CN" dirty="0"/>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2</a:t>
            </a:fld>
            <a:endParaRPr lang="en-US" altLang="zh-CN" dirty="0"/>
          </a:p>
        </p:txBody>
      </p:sp>
      <p:sp>
        <p:nvSpPr>
          <p:cNvPr id="8" name="Rectangle 6"/>
          <p:cNvSpPr txBox="1">
            <a:spLocks noChangeArrowheads="1"/>
          </p:cNvSpPr>
          <p:nvPr/>
        </p:nvSpPr>
        <p:spPr bwMode="auto">
          <a:xfrm>
            <a:off x="685800" y="3666728"/>
            <a:ext cx="7772400"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buFontTx/>
              <a:buNone/>
            </a:pPr>
            <a:r>
              <a:rPr lang="en-US" altLang="en-US" sz="2000" kern="0" dirty="0" smtClean="0"/>
              <a:t>Date:</a:t>
            </a:r>
            <a:r>
              <a:rPr lang="en-US" altLang="en-US" sz="2000" b="0" kern="0" dirty="0" smtClean="0"/>
              <a:t> 2018-05-04 </a:t>
            </a:r>
            <a:r>
              <a:rPr lang="en-US" altLang="en-US" sz="2000" kern="0" dirty="0" smtClean="0"/>
              <a:t>Place: </a:t>
            </a:r>
            <a:r>
              <a:rPr lang="en-US" altLang="en-US" sz="2000" b="0" kern="0" dirty="0" smtClean="0"/>
              <a:t>Warsaw, Poland</a:t>
            </a:r>
          </a:p>
        </p:txBody>
      </p:sp>
      <p:graphicFrame>
        <p:nvGraphicFramePr>
          <p:cNvPr id="9" name="Object 11"/>
          <p:cNvGraphicFramePr>
            <a:graphicFrameLocks noChangeAspect="1"/>
          </p:cNvGraphicFramePr>
          <p:nvPr>
            <p:extLst>
              <p:ext uri="{D42A27DB-BD31-4B8C-83A1-F6EECF244321}">
                <p14:modId xmlns:p14="http://schemas.microsoft.com/office/powerpoint/2010/main" val="1024379966"/>
              </p:ext>
            </p:extLst>
          </p:nvPr>
        </p:nvGraphicFramePr>
        <p:xfrm>
          <a:off x="671513" y="4864869"/>
          <a:ext cx="9256712" cy="2668587"/>
        </p:xfrm>
        <a:graphic>
          <a:graphicData uri="http://schemas.openxmlformats.org/presentationml/2006/ole">
            <mc:AlternateContent xmlns:mc="http://schemas.openxmlformats.org/markup-compatibility/2006">
              <mc:Choice xmlns:v="urn:schemas-microsoft-com:vml" Requires="v">
                <p:oleObj spid="_x0000_s1118" name="Document" r:id="rId4" imgW="8585539" imgH="2493107" progId="Word.Document.8">
                  <p:embed/>
                </p:oleObj>
              </mc:Choice>
              <mc:Fallback>
                <p:oleObj name="Document" r:id="rId4" imgW="8585539" imgH="2493107" progId="Word.Document.8">
                  <p:embed/>
                  <p:pic>
                    <p:nvPicPr>
                      <p:cNvPr id="14342" name="Object 11"/>
                      <p:cNvPicPr>
                        <a:picLocks noChangeAspect="1" noChangeArrowheads="1"/>
                      </p:cNvPicPr>
                      <p:nvPr/>
                    </p:nvPicPr>
                    <p:blipFill>
                      <a:blip r:embed="rId5"/>
                      <a:srcRect/>
                      <a:stretch>
                        <a:fillRect/>
                      </a:stretch>
                    </p:blipFill>
                    <p:spPr bwMode="auto">
                      <a:xfrm>
                        <a:off x="671513" y="4864869"/>
                        <a:ext cx="9256712" cy="2668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2" name="Rectangle 12"/>
          <p:cNvSpPr>
            <a:spLocks noChangeArrowheads="1"/>
          </p:cNvSpPr>
          <p:nvPr/>
        </p:nvSpPr>
        <p:spPr bwMode="auto">
          <a:xfrm>
            <a:off x="685800" y="420012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Authors:</a:t>
            </a:r>
            <a:endParaRPr lang="en-US" altLang="en-US" sz="2000" b="0"/>
          </a:p>
        </p:txBody>
      </p:sp>
    </p:spTree>
    <p:extLst>
      <p:ext uri="{BB962C8B-B14F-4D97-AF65-F5344CB8AC3E}">
        <p14:creationId xmlns:p14="http://schemas.microsoft.com/office/powerpoint/2010/main" val="24791685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de-DE" dirty="0" smtClean="0"/>
              <a:t>Description</a:t>
            </a:r>
            <a:endParaRPr lang="de-DE" dirty="0"/>
          </a:p>
        </p:txBody>
      </p:sp>
      <p:sp>
        <p:nvSpPr>
          <p:cNvPr id="8" name="Inhaltsplatzhalter 7"/>
          <p:cNvSpPr>
            <a:spLocks noGrp="1"/>
          </p:cNvSpPr>
          <p:nvPr>
            <p:ph idx="1"/>
          </p:nvPr>
        </p:nvSpPr>
        <p:spPr/>
        <p:txBody>
          <a:bodyPr/>
          <a:lstStyle/>
          <a:p>
            <a:pPr>
              <a:buFont typeface="Arial" panose="020B0604020202020204" pitchFamily="34" charset="0"/>
              <a:buChar char="•"/>
            </a:pPr>
            <a:r>
              <a:rPr lang="de-DE" dirty="0" smtClean="0"/>
              <a:t>Performance </a:t>
            </a:r>
            <a:r>
              <a:rPr lang="de-DE" dirty="0" err="1" smtClean="0"/>
              <a:t>of</a:t>
            </a:r>
            <a:r>
              <a:rPr lang="de-DE" dirty="0" smtClean="0"/>
              <a:t> </a:t>
            </a:r>
            <a:r>
              <a:rPr lang="de-DE" dirty="0" err="1" smtClean="0"/>
              <a:t>synch</a:t>
            </a:r>
            <a:r>
              <a:rPr lang="de-DE" dirty="0" smtClean="0"/>
              <a:t>., </a:t>
            </a:r>
            <a:r>
              <a:rPr lang="de-DE" dirty="0" err="1" smtClean="0"/>
              <a:t>header</a:t>
            </a:r>
            <a:r>
              <a:rPr lang="de-DE" dirty="0" smtClean="0"/>
              <a:t>, </a:t>
            </a:r>
            <a:r>
              <a:rPr lang="de-DE" dirty="0" err="1" smtClean="0"/>
              <a:t>and</a:t>
            </a:r>
            <a:r>
              <a:rPr lang="de-DE" dirty="0" smtClean="0"/>
              <a:t> </a:t>
            </a:r>
            <a:r>
              <a:rPr lang="de-DE" dirty="0" err="1" smtClean="0"/>
              <a:t>payload</a:t>
            </a:r>
            <a:r>
              <a:rPr lang="de-DE" dirty="0" smtClean="0"/>
              <a:t> </a:t>
            </a:r>
            <a:r>
              <a:rPr lang="de-DE" dirty="0" err="1" smtClean="0"/>
              <a:t>over</a:t>
            </a:r>
            <a:r>
              <a:rPr lang="de-DE" dirty="0" smtClean="0"/>
              <a:t> SNR</a:t>
            </a:r>
          </a:p>
          <a:p>
            <a:pPr lvl="1">
              <a:buFont typeface="Arial" panose="020B0604020202020204" pitchFamily="34" charset="0"/>
              <a:buChar char="•"/>
            </a:pPr>
            <a:r>
              <a:rPr lang="de-DE" dirty="0" smtClean="0"/>
              <a:t>Evaluation </a:t>
            </a:r>
            <a:r>
              <a:rPr lang="de-DE" dirty="0" err="1" smtClean="0"/>
              <a:t>of</a:t>
            </a:r>
            <a:r>
              <a:rPr lang="de-DE" dirty="0" smtClean="0"/>
              <a:t> </a:t>
            </a:r>
            <a:r>
              <a:rPr lang="de-DE" dirty="0" err="1" smtClean="0"/>
              <a:t>Detection</a:t>
            </a:r>
            <a:r>
              <a:rPr lang="de-DE" dirty="0" smtClean="0"/>
              <a:t> Rate </a:t>
            </a:r>
            <a:r>
              <a:rPr lang="de-DE" dirty="0" err="1" smtClean="0"/>
              <a:t>for</a:t>
            </a:r>
            <a:r>
              <a:rPr lang="de-DE" dirty="0" smtClean="0"/>
              <a:t> </a:t>
            </a:r>
            <a:r>
              <a:rPr lang="de-DE" dirty="0" err="1" smtClean="0"/>
              <a:t>synch</a:t>
            </a:r>
            <a:r>
              <a:rPr lang="de-DE" dirty="0" smtClean="0"/>
              <a:t>. </a:t>
            </a:r>
            <a:r>
              <a:rPr lang="de-DE" dirty="0" err="1" smtClean="0"/>
              <a:t>preamble</a:t>
            </a:r>
            <a:r>
              <a:rPr lang="de-DE" dirty="0" smtClean="0"/>
              <a:t>,</a:t>
            </a:r>
            <a:br>
              <a:rPr lang="de-DE" dirty="0" smtClean="0"/>
            </a:br>
            <a:r>
              <a:rPr lang="de-DE" dirty="0" smtClean="0"/>
              <a:t>Packet Error Rate (PER) </a:t>
            </a:r>
            <a:r>
              <a:rPr lang="de-DE" dirty="0" err="1" smtClean="0"/>
              <a:t>for</a:t>
            </a:r>
            <a:r>
              <a:rPr lang="de-DE" dirty="0" smtClean="0"/>
              <a:t> </a:t>
            </a:r>
            <a:r>
              <a:rPr lang="de-DE" dirty="0" err="1" smtClean="0"/>
              <a:t>header</a:t>
            </a:r>
            <a:r>
              <a:rPr lang="de-DE" dirty="0" smtClean="0"/>
              <a:t> </a:t>
            </a:r>
            <a:r>
              <a:rPr lang="de-DE" dirty="0" err="1" smtClean="0"/>
              <a:t>and</a:t>
            </a:r>
            <a:r>
              <a:rPr lang="de-DE" dirty="0" smtClean="0"/>
              <a:t> </a:t>
            </a:r>
            <a:r>
              <a:rPr lang="de-DE" dirty="0" err="1" smtClean="0"/>
              <a:t>payload</a:t>
            </a:r>
            <a:endParaRPr lang="de-DE" dirty="0" smtClean="0"/>
          </a:p>
          <a:p>
            <a:pPr lvl="1">
              <a:buFont typeface="Arial" panose="020B0604020202020204" pitchFamily="34" charset="0"/>
              <a:buChar char="•"/>
            </a:pPr>
            <a:r>
              <a:rPr lang="de-DE" dirty="0" smtClean="0"/>
              <a:t>PER = (1 - BER)</a:t>
            </a:r>
            <a:r>
              <a:rPr lang="de-DE" baseline="30000" dirty="0" smtClean="0"/>
              <a:t>L</a:t>
            </a:r>
            <a:r>
              <a:rPr lang="de-DE" dirty="0" smtClean="0"/>
              <a:t>, L = packet </a:t>
            </a:r>
            <a:r>
              <a:rPr lang="de-DE" dirty="0" err="1" smtClean="0"/>
              <a:t>length</a:t>
            </a:r>
            <a:r>
              <a:rPr lang="de-DE" dirty="0" smtClean="0"/>
              <a:t> </a:t>
            </a:r>
            <a:r>
              <a:rPr lang="de-DE" dirty="0"/>
              <a:t>/</a:t>
            </a:r>
            <a:r>
              <a:rPr lang="de-DE" dirty="0" smtClean="0"/>
              <a:t> </a:t>
            </a:r>
            <a:r>
              <a:rPr lang="de-DE" dirty="0" err="1" smtClean="0"/>
              <a:t>bits</a:t>
            </a:r>
            <a:r>
              <a:rPr lang="de-DE" dirty="0"/>
              <a:t>.</a:t>
            </a:r>
            <a:r>
              <a:rPr lang="de-DE" dirty="0" smtClean="0"/>
              <a:t> </a:t>
            </a:r>
            <a:r>
              <a:rPr lang="de-DE" dirty="0" err="1" smtClean="0"/>
              <a:t>Here</a:t>
            </a:r>
            <a:r>
              <a:rPr lang="de-DE" dirty="0" smtClean="0"/>
              <a:t>: 1 FEC </a:t>
            </a:r>
            <a:r>
              <a:rPr lang="de-DE" dirty="0" err="1" smtClean="0"/>
              <a:t>codeword</a:t>
            </a:r>
            <a:endParaRPr lang="de-DE" dirty="0" smtClean="0"/>
          </a:p>
          <a:p>
            <a:pPr lvl="1">
              <a:buFont typeface="Arial" panose="020B0604020202020204" pitchFamily="34" charset="0"/>
              <a:buChar char="•"/>
            </a:pPr>
            <a:r>
              <a:rPr lang="de-DE" dirty="0" err="1" smtClean="0"/>
              <a:t>Spreading</a:t>
            </a:r>
            <a:r>
              <a:rPr lang="de-DE" dirty="0" smtClean="0"/>
              <a:t> </a:t>
            </a:r>
            <a:r>
              <a:rPr lang="de-DE" dirty="0" err="1" smtClean="0"/>
              <a:t>gain</a:t>
            </a:r>
            <a:r>
              <a:rPr lang="de-DE" dirty="0" smtClean="0"/>
              <a:t> </a:t>
            </a:r>
            <a:r>
              <a:rPr lang="de-DE" dirty="0" err="1" smtClean="0"/>
              <a:t>of</a:t>
            </a:r>
            <a:r>
              <a:rPr lang="de-DE" dirty="0" smtClean="0"/>
              <a:t> HCM </a:t>
            </a:r>
            <a:r>
              <a:rPr lang="de-DE" dirty="0" err="1" smtClean="0"/>
              <a:t>assumed</a:t>
            </a:r>
            <a:r>
              <a:rPr lang="de-DE" dirty="0" smtClean="0"/>
              <a:t> </a:t>
            </a:r>
            <a:r>
              <a:rPr lang="de-DE" dirty="0" err="1" smtClean="0"/>
              <a:t>to</a:t>
            </a:r>
            <a:r>
              <a:rPr lang="de-DE" dirty="0" smtClean="0"/>
              <a:t> </a:t>
            </a:r>
            <a:r>
              <a:rPr lang="de-DE" dirty="0" err="1" smtClean="0"/>
              <a:t>be</a:t>
            </a:r>
            <a:r>
              <a:rPr lang="de-DE" dirty="0" smtClean="0"/>
              <a:t> </a:t>
            </a:r>
            <a:r>
              <a:rPr lang="de-DE" dirty="0" err="1" smtClean="0"/>
              <a:t>equal</a:t>
            </a:r>
            <a:r>
              <a:rPr lang="de-DE" dirty="0" smtClean="0"/>
              <a:t> </a:t>
            </a:r>
            <a:r>
              <a:rPr lang="de-DE" dirty="0" err="1" smtClean="0"/>
              <a:t>eff</a:t>
            </a:r>
            <a:r>
              <a:rPr lang="de-DE" dirty="0" smtClean="0"/>
              <a:t>. </a:t>
            </a:r>
            <a:r>
              <a:rPr lang="de-DE" dirty="0" err="1" smtClean="0"/>
              <a:t>spreading</a:t>
            </a:r>
            <a:r>
              <a:rPr lang="de-DE" dirty="0" smtClean="0"/>
              <a:t> </a:t>
            </a:r>
            <a:r>
              <a:rPr lang="de-DE" dirty="0" err="1" smtClean="0"/>
              <a:t>factor</a:t>
            </a:r>
            <a:r>
              <a:rPr lang="de-DE" dirty="0" smtClean="0"/>
              <a:t>:</a:t>
            </a:r>
            <a:br>
              <a:rPr lang="de-DE" dirty="0" smtClean="0"/>
            </a:br>
            <a:r>
              <a:rPr lang="de-DE" dirty="0" smtClean="0"/>
              <a:t>6 dB </a:t>
            </a:r>
            <a:r>
              <a:rPr lang="de-DE" dirty="0" err="1" smtClean="0"/>
              <a:t>for</a:t>
            </a:r>
            <a:r>
              <a:rPr lang="de-DE" dirty="0" smtClean="0"/>
              <a:t> HCM(1,4), </a:t>
            </a:r>
            <a:r>
              <a:rPr lang="de-DE" dirty="0"/>
              <a:t>9 dB </a:t>
            </a:r>
            <a:r>
              <a:rPr lang="de-DE" dirty="0" err="1"/>
              <a:t>for</a:t>
            </a:r>
            <a:r>
              <a:rPr lang="de-DE" dirty="0"/>
              <a:t> </a:t>
            </a:r>
            <a:r>
              <a:rPr lang="de-DE" dirty="0" smtClean="0"/>
              <a:t>HCM(1,8), 12 dB </a:t>
            </a:r>
            <a:r>
              <a:rPr lang="de-DE" dirty="0" err="1" smtClean="0"/>
              <a:t>for</a:t>
            </a:r>
            <a:r>
              <a:rPr lang="de-DE" dirty="0" smtClean="0"/>
              <a:t> HCM(1,16)</a:t>
            </a:r>
          </a:p>
          <a:p>
            <a:pPr lvl="1">
              <a:buFont typeface="Arial" panose="020B0604020202020204" pitchFamily="34" charset="0"/>
              <a:buChar char="•"/>
            </a:pPr>
            <a:r>
              <a:rPr lang="de-DE" dirty="0" err="1" smtClean="0"/>
              <a:t>Similar</a:t>
            </a:r>
            <a:r>
              <a:rPr lang="de-DE" dirty="0" smtClean="0"/>
              <a:t> </a:t>
            </a:r>
            <a:r>
              <a:rPr lang="de-DE" dirty="0" err="1" smtClean="0"/>
              <a:t>spreading</a:t>
            </a:r>
            <a:r>
              <a:rPr lang="de-DE" dirty="0" smtClean="0"/>
              <a:t> </a:t>
            </a:r>
            <a:r>
              <a:rPr lang="de-DE" dirty="0" err="1" smtClean="0"/>
              <a:t>gain</a:t>
            </a:r>
            <a:r>
              <a:rPr lang="de-DE" dirty="0"/>
              <a:t> </a:t>
            </a:r>
            <a:r>
              <a:rPr lang="de-DE" dirty="0" err="1"/>
              <a:t>through</a:t>
            </a:r>
            <a:r>
              <a:rPr lang="de-DE" dirty="0"/>
              <a:t> </a:t>
            </a:r>
            <a:r>
              <a:rPr lang="de-DE" dirty="0" err="1"/>
              <a:t>repetition</a:t>
            </a:r>
            <a:r>
              <a:rPr lang="de-DE" dirty="0" smtClean="0"/>
              <a:t> </a:t>
            </a:r>
            <a:r>
              <a:rPr lang="de-DE" dirty="0" err="1"/>
              <a:t>assumed</a:t>
            </a:r>
            <a:r>
              <a:rPr lang="de-DE" dirty="0"/>
              <a:t> </a:t>
            </a:r>
            <a:r>
              <a:rPr lang="de-DE" dirty="0" err="1" smtClean="0"/>
              <a:t>for</a:t>
            </a:r>
            <a:r>
              <a:rPr lang="de-DE" dirty="0" smtClean="0"/>
              <a:t> </a:t>
            </a:r>
            <a:r>
              <a:rPr lang="de-DE" dirty="0" err="1" smtClean="0"/>
              <a:t>header</a:t>
            </a:r>
            <a:endParaRPr lang="de-DE" dirty="0" smtClean="0"/>
          </a:p>
          <a:p>
            <a:pPr>
              <a:buFont typeface="Arial" panose="020B0604020202020204" pitchFamily="34" charset="0"/>
              <a:buChar char="•"/>
            </a:pPr>
            <a:r>
              <a:rPr lang="de-DE" dirty="0" smtClean="0"/>
              <a:t>Criteria</a:t>
            </a:r>
            <a:r>
              <a:rPr lang="de-DE" baseline="30000" dirty="0"/>
              <a:t>1</a:t>
            </a:r>
            <a:r>
              <a:rPr lang="de-DE" dirty="0" smtClean="0"/>
              <a:t>:</a:t>
            </a:r>
          </a:p>
          <a:p>
            <a:pPr lvl="1">
              <a:buFont typeface="Arial" panose="020B0604020202020204" pitchFamily="34" charset="0"/>
              <a:buChar char="•"/>
            </a:pPr>
            <a:r>
              <a:rPr lang="de-DE" dirty="0" err="1" smtClean="0"/>
              <a:t>Sync</a:t>
            </a:r>
            <a:r>
              <a:rPr lang="de-DE" dirty="0" smtClean="0"/>
              <a:t> </a:t>
            </a:r>
            <a:r>
              <a:rPr lang="de-DE" dirty="0" err="1" smtClean="0"/>
              <a:t>preamble</a:t>
            </a:r>
            <a:r>
              <a:rPr lang="de-DE" dirty="0" smtClean="0"/>
              <a:t>: </a:t>
            </a:r>
            <a:r>
              <a:rPr lang="de-DE" dirty="0" err="1" smtClean="0"/>
              <a:t>Detection</a:t>
            </a:r>
            <a:r>
              <a:rPr lang="de-DE" dirty="0" smtClean="0"/>
              <a:t> rate &gt; 0.999</a:t>
            </a:r>
          </a:p>
          <a:p>
            <a:pPr lvl="1">
              <a:buFont typeface="Arial" panose="020B0604020202020204" pitchFamily="34" charset="0"/>
              <a:buChar char="•"/>
            </a:pPr>
            <a:r>
              <a:rPr lang="de-DE" dirty="0" smtClean="0"/>
              <a:t>Header: (1 - PER) &gt; 0.99</a:t>
            </a:r>
          </a:p>
          <a:p>
            <a:pPr lvl="1">
              <a:buFont typeface="Arial" panose="020B0604020202020204" pitchFamily="34" charset="0"/>
              <a:buChar char="•"/>
            </a:pPr>
            <a:r>
              <a:rPr lang="de-DE" dirty="0" smtClean="0"/>
              <a:t>Payload: (1 - PER) &gt; 0.9</a:t>
            </a:r>
          </a:p>
        </p:txBody>
      </p:sp>
      <p:sp>
        <p:nvSpPr>
          <p:cNvPr id="3" name="슬라이드 번호 개체 틀 2"/>
          <p:cNvSpPr>
            <a:spLocks noGrp="1"/>
          </p:cNvSpPr>
          <p:nvPr>
            <p:ph type="sldNum" idx="12"/>
          </p:nvPr>
        </p:nvSpPr>
        <p:spPr/>
        <p:txBody>
          <a:bodyPr/>
          <a:lstStyle/>
          <a:p>
            <a:r>
              <a:rPr lang="en-US" altLang="zh-CN"/>
              <a:t>Slide </a:t>
            </a:r>
            <a:fld id="{76C0EB13-4677-48A4-A691-EDFD86E62D7A}" type="slidenum">
              <a:rPr lang="en-US" altLang="zh-CN" smtClean="0"/>
              <a:pPr/>
              <a:t>3</a:t>
            </a:fld>
            <a:endParaRPr lang="en-US" altLang="zh-CN" dirty="0"/>
          </a:p>
        </p:txBody>
      </p:sp>
      <p:sp>
        <p:nvSpPr>
          <p:cNvPr id="4" name="바닥글 개체 틀 3"/>
          <p:cNvSpPr>
            <a:spLocks noGrp="1"/>
          </p:cNvSpPr>
          <p:nvPr>
            <p:ph type="ftr" idx="14"/>
          </p:nvPr>
        </p:nvSpPr>
        <p:spPr/>
        <p:txBody>
          <a:bodyPr/>
          <a:lstStyle/>
          <a:p>
            <a:r>
              <a:rPr lang="en-US" altLang="zh-CN"/>
              <a:t>Malte Hinrichs, HHI</a:t>
            </a:r>
            <a:endParaRPr lang="en-US" altLang="zh-CN" dirty="0"/>
          </a:p>
        </p:txBody>
      </p:sp>
      <p:sp>
        <p:nvSpPr>
          <p:cNvPr id="2" name="날짜 개체 틀 1"/>
          <p:cNvSpPr>
            <a:spLocks noGrp="1"/>
          </p:cNvSpPr>
          <p:nvPr>
            <p:ph type="dt" idx="15"/>
          </p:nvPr>
        </p:nvSpPr>
        <p:spPr/>
        <p:txBody>
          <a:bodyPr/>
          <a:lstStyle/>
          <a:p>
            <a:r>
              <a:rPr lang="de-DE" altLang="ko-KR" smtClean="0"/>
              <a:t>May 2018</a:t>
            </a:r>
            <a:endParaRPr lang="en-US" altLang="zh-CN" dirty="0"/>
          </a:p>
        </p:txBody>
      </p:sp>
      <p:sp>
        <p:nvSpPr>
          <p:cNvPr id="9" name="Rectangle 3"/>
          <p:cNvSpPr>
            <a:spLocks noChangeArrowheads="1"/>
          </p:cNvSpPr>
          <p:nvPr/>
        </p:nvSpPr>
        <p:spPr bwMode="auto">
          <a:xfrm>
            <a:off x="383119" y="1705074"/>
            <a:ext cx="8737352" cy="4316214"/>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solidFill>
                <a:srgbClr val="000000"/>
              </a:solidFill>
            </a:endParaRPr>
          </a:p>
        </p:txBody>
      </p:sp>
      <p:sp>
        <p:nvSpPr>
          <p:cNvPr id="5" name="Textfeld 4"/>
          <p:cNvSpPr txBox="1"/>
          <p:nvPr/>
        </p:nvSpPr>
        <p:spPr>
          <a:xfrm>
            <a:off x="696912" y="6145920"/>
            <a:ext cx="4953600" cy="307777"/>
          </a:xfrm>
          <a:prstGeom prst="rect">
            <a:avLst/>
          </a:prstGeom>
          <a:noFill/>
        </p:spPr>
        <p:txBody>
          <a:bodyPr wrap="none" rtlCol="0">
            <a:spAutoFit/>
          </a:bodyPr>
          <a:lstStyle/>
          <a:p>
            <a:r>
              <a:rPr lang="de-DE" sz="1400" baseline="30000" dirty="0" smtClean="0">
                <a:solidFill>
                  <a:schemeClr val="tx1"/>
                </a:solidFill>
              </a:rPr>
              <a:t>1 </a:t>
            </a:r>
            <a:r>
              <a:rPr lang="de-DE" sz="1400" dirty="0" smtClean="0">
                <a:solidFill>
                  <a:schemeClr val="tx1"/>
                </a:solidFill>
              </a:rPr>
              <a:t>SNR </a:t>
            </a:r>
            <a:r>
              <a:rPr lang="de-DE" sz="1400" dirty="0" err="1" smtClean="0">
                <a:solidFill>
                  <a:schemeClr val="tx1"/>
                </a:solidFill>
              </a:rPr>
              <a:t>values</a:t>
            </a:r>
            <a:r>
              <a:rPr lang="de-DE" sz="1400" dirty="0" smtClean="0">
                <a:solidFill>
                  <a:schemeClr val="tx1"/>
                </a:solidFill>
              </a:rPr>
              <a:t> </a:t>
            </a:r>
            <a:r>
              <a:rPr lang="de-DE" sz="1400" dirty="0" err="1" smtClean="0">
                <a:solidFill>
                  <a:schemeClr val="tx1"/>
                </a:solidFill>
              </a:rPr>
              <a:t>given</a:t>
            </a:r>
            <a:r>
              <a:rPr lang="de-DE" sz="1400" dirty="0" smtClean="0">
                <a:solidFill>
                  <a:schemeClr val="tx1"/>
                </a:solidFill>
              </a:rPr>
              <a:t> </a:t>
            </a:r>
            <a:r>
              <a:rPr lang="de-DE" sz="1400" dirty="0" err="1" smtClean="0">
                <a:solidFill>
                  <a:schemeClr val="tx1"/>
                </a:solidFill>
              </a:rPr>
              <a:t>for</a:t>
            </a:r>
            <a:r>
              <a:rPr lang="de-DE" sz="1400" dirty="0" smtClean="0">
                <a:solidFill>
                  <a:schemeClr val="tx1"/>
                </a:solidFill>
              </a:rPr>
              <a:t> </a:t>
            </a:r>
            <a:r>
              <a:rPr lang="de-DE" sz="1400" dirty="0" err="1" smtClean="0">
                <a:solidFill>
                  <a:schemeClr val="tx1"/>
                </a:solidFill>
              </a:rPr>
              <a:t>the</a:t>
            </a:r>
            <a:r>
              <a:rPr lang="de-DE" sz="1400" dirty="0" smtClean="0">
                <a:solidFill>
                  <a:schemeClr val="tx1"/>
                </a:solidFill>
              </a:rPr>
              <a:t> </a:t>
            </a:r>
            <a:r>
              <a:rPr lang="de-DE" sz="1400" dirty="0" err="1" smtClean="0">
                <a:solidFill>
                  <a:schemeClr val="tx1"/>
                </a:solidFill>
              </a:rPr>
              <a:t>criteria</a:t>
            </a:r>
            <a:r>
              <a:rPr lang="de-DE" sz="1400" dirty="0" smtClean="0">
                <a:solidFill>
                  <a:schemeClr val="tx1"/>
                </a:solidFill>
              </a:rPr>
              <a:t> in </a:t>
            </a:r>
            <a:r>
              <a:rPr lang="de-DE" sz="1400" dirty="0" err="1" smtClean="0">
                <a:solidFill>
                  <a:schemeClr val="tx1"/>
                </a:solidFill>
              </a:rPr>
              <a:t>the</a:t>
            </a:r>
            <a:r>
              <a:rPr lang="de-DE" sz="1400" dirty="0" smtClean="0">
                <a:solidFill>
                  <a:schemeClr val="tx1"/>
                </a:solidFill>
              </a:rPr>
              <a:t> </a:t>
            </a:r>
            <a:r>
              <a:rPr lang="de-DE" sz="1400" dirty="0" err="1" smtClean="0">
                <a:solidFill>
                  <a:schemeClr val="tx1"/>
                </a:solidFill>
              </a:rPr>
              <a:t>graphics</a:t>
            </a:r>
            <a:r>
              <a:rPr lang="de-DE" sz="1400" dirty="0" smtClean="0">
                <a:solidFill>
                  <a:schemeClr val="tx1"/>
                </a:solidFill>
              </a:rPr>
              <a:t> </a:t>
            </a:r>
            <a:r>
              <a:rPr lang="de-DE" sz="1400" dirty="0" err="1" smtClean="0">
                <a:solidFill>
                  <a:schemeClr val="tx1"/>
                </a:solidFill>
              </a:rPr>
              <a:t>are</a:t>
            </a:r>
            <a:r>
              <a:rPr lang="de-DE" sz="1400" dirty="0" smtClean="0">
                <a:solidFill>
                  <a:schemeClr val="tx1"/>
                </a:solidFill>
              </a:rPr>
              <a:t> </a:t>
            </a:r>
            <a:r>
              <a:rPr lang="de-DE" sz="1400" dirty="0" err="1" smtClean="0">
                <a:solidFill>
                  <a:schemeClr val="tx1"/>
                </a:solidFill>
              </a:rPr>
              <a:t>interpolated</a:t>
            </a:r>
            <a:endParaRPr lang="de-DE" sz="1400" dirty="0">
              <a:solidFill>
                <a:schemeClr val="tx1"/>
              </a:solidFill>
            </a:endParaRPr>
          </a:p>
        </p:txBody>
      </p:sp>
    </p:spTree>
    <p:extLst>
      <p:ext uri="{BB962C8B-B14F-4D97-AF65-F5344CB8AC3E}">
        <p14:creationId xmlns:p14="http://schemas.microsoft.com/office/powerpoint/2010/main" val="9523094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Evaluation in AWGN</a:t>
            </a:r>
            <a:endParaRPr lang="de-DE" dirty="0"/>
          </a:p>
        </p:txBody>
      </p:sp>
      <p:sp>
        <p:nvSpPr>
          <p:cNvPr id="3" name="Inhaltsplatzhalter 2"/>
          <p:cNvSpPr>
            <a:spLocks noGrp="1"/>
          </p:cNvSpPr>
          <p:nvPr>
            <p:ph idx="1"/>
          </p:nvPr>
        </p:nvSpPr>
        <p:spPr/>
        <p:txBody>
          <a:bodyPr/>
          <a:lstStyle/>
          <a:p>
            <a:pPr>
              <a:buFont typeface="Arial" panose="020B0604020202020204" pitchFamily="34" charset="0"/>
              <a:buChar char="•"/>
            </a:pPr>
            <a:r>
              <a:rPr lang="de-DE" dirty="0" err="1" smtClean="0"/>
              <a:t>Preamble</a:t>
            </a:r>
            <a:r>
              <a:rPr lang="de-DE" dirty="0" smtClean="0"/>
              <a:t> </a:t>
            </a:r>
            <a:r>
              <a:rPr lang="de-DE" dirty="0" err="1" smtClean="0"/>
              <a:t>lengths</a:t>
            </a:r>
            <a:r>
              <a:rPr lang="de-DE" dirty="0" smtClean="0"/>
              <a:t>: 48, 96, 192, 384 </a:t>
            </a:r>
            <a:r>
              <a:rPr lang="de-DE" dirty="0" err="1" smtClean="0"/>
              <a:t>samples</a:t>
            </a:r>
            <a:endParaRPr lang="de-DE" dirty="0" smtClean="0"/>
          </a:p>
          <a:p>
            <a:pPr>
              <a:buFont typeface="Arial" panose="020B0604020202020204" pitchFamily="34" charset="0"/>
              <a:buChar char="•"/>
            </a:pPr>
            <a:r>
              <a:rPr lang="de-DE" dirty="0" err="1"/>
              <a:t>Coding</a:t>
            </a:r>
            <a:r>
              <a:rPr lang="de-DE" dirty="0"/>
              <a:t> </a:t>
            </a:r>
            <a:r>
              <a:rPr lang="de-DE" dirty="0" err="1"/>
              <a:t>schemes</a:t>
            </a:r>
            <a:endParaRPr lang="de-DE" dirty="0"/>
          </a:p>
          <a:p>
            <a:pPr lvl="1">
              <a:buFont typeface="Arial" panose="020B0604020202020204" pitchFamily="34" charset="0"/>
              <a:buChar char="•"/>
            </a:pPr>
            <a:r>
              <a:rPr lang="de-DE" dirty="0"/>
              <a:t>Header: 8B10B + RS 36,24 + 8B10B on </a:t>
            </a:r>
            <a:r>
              <a:rPr lang="de-DE" dirty="0" err="1"/>
              <a:t>parity</a:t>
            </a:r>
            <a:r>
              <a:rPr lang="de-DE" dirty="0"/>
              <a:t> </a:t>
            </a:r>
            <a:r>
              <a:rPr lang="de-DE" dirty="0" err="1" smtClean="0"/>
              <a:t>bits</a:t>
            </a:r>
            <a:endParaRPr lang="de-DE" dirty="0" smtClean="0"/>
          </a:p>
          <a:p>
            <a:pPr lvl="1">
              <a:buFont typeface="Arial" panose="020B0604020202020204" pitchFamily="34" charset="0"/>
              <a:buChar char="•"/>
            </a:pPr>
            <a:r>
              <a:rPr lang="de-DE" dirty="0" smtClean="0"/>
              <a:t>Payload: 8B10B + RS 256,248 + 8B10B on </a:t>
            </a:r>
            <a:r>
              <a:rPr lang="de-DE" dirty="0" err="1" smtClean="0"/>
              <a:t>parity</a:t>
            </a:r>
            <a:r>
              <a:rPr lang="de-DE" dirty="0" smtClean="0"/>
              <a:t> </a:t>
            </a:r>
            <a:r>
              <a:rPr lang="de-DE" dirty="0" err="1" smtClean="0"/>
              <a:t>bits</a:t>
            </a:r>
            <a:endParaRPr lang="de-DE" dirty="0" smtClean="0"/>
          </a:p>
          <a:p>
            <a:pPr lvl="1">
              <a:buFont typeface="Arial" panose="020B0604020202020204" pitchFamily="34" charset="0"/>
              <a:buChar char="•"/>
            </a:pPr>
            <a:r>
              <a:rPr lang="de-DE" dirty="0" smtClean="0"/>
              <a:t>Payload (</a:t>
            </a:r>
            <a:r>
              <a:rPr lang="de-DE" dirty="0" err="1" smtClean="0"/>
              <a:t>with</a:t>
            </a:r>
            <a:r>
              <a:rPr lang="de-DE" dirty="0" smtClean="0"/>
              <a:t> HCM): RS 256,248 </a:t>
            </a:r>
            <a:r>
              <a:rPr lang="de-DE" dirty="0" err="1" smtClean="0"/>
              <a:t>only</a:t>
            </a:r>
            <a:endParaRPr lang="de-DE" dirty="0" smtClean="0"/>
          </a:p>
          <a:p>
            <a:pPr>
              <a:buFont typeface="Arial" panose="020B0604020202020204" pitchFamily="34" charset="0"/>
              <a:buChar char="•"/>
            </a:pPr>
            <a:endParaRPr lang="de-DE"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ußzeilenplatzhalter 4"/>
          <p:cNvSpPr>
            <a:spLocks noGrp="1"/>
          </p:cNvSpPr>
          <p:nvPr>
            <p:ph type="ftr" idx="14"/>
          </p:nvPr>
        </p:nvSpPr>
        <p:spPr/>
        <p:txBody>
          <a:bodyPr/>
          <a:lstStyle/>
          <a:p>
            <a:r>
              <a:rPr lang="en-GB" smtClean="0"/>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spTree>
    <p:extLst>
      <p:ext uri="{BB962C8B-B14F-4D97-AF65-F5344CB8AC3E}">
        <p14:creationId xmlns:p14="http://schemas.microsoft.com/office/powerpoint/2010/main" val="2223978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Results</a:t>
            </a:r>
            <a:r>
              <a:rPr lang="de-DE" dirty="0" smtClean="0"/>
              <a:t>: PAM-2 </a:t>
            </a:r>
            <a:r>
              <a:rPr lang="de-DE" dirty="0" err="1" smtClean="0"/>
              <a:t>modulation</a:t>
            </a:r>
            <a:endParaRPr lang="de-DE"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en-GB" smtClean="0"/>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4922" y="1981200"/>
            <a:ext cx="7192568" cy="4113213"/>
          </a:xfrm>
        </p:spPr>
      </p:pic>
    </p:spTree>
    <p:extLst>
      <p:ext uri="{BB962C8B-B14F-4D97-AF65-F5344CB8AC3E}">
        <p14:creationId xmlns:p14="http://schemas.microsoft.com/office/powerpoint/2010/main" val="29982920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Results</a:t>
            </a:r>
            <a:r>
              <a:rPr lang="de-DE" dirty="0" smtClean="0"/>
              <a:t>: PAM-2 </a:t>
            </a:r>
            <a:r>
              <a:rPr lang="de-DE" dirty="0" err="1" smtClean="0"/>
              <a:t>with</a:t>
            </a:r>
            <a:r>
              <a:rPr lang="de-DE" dirty="0" smtClean="0"/>
              <a:t> HCM(1,4)</a:t>
            </a:r>
            <a:endParaRPr lang="de-DE"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en-GB" smtClean="0"/>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4922" y="1981200"/>
            <a:ext cx="7192568" cy="4113213"/>
          </a:xfrm>
        </p:spPr>
      </p:pic>
    </p:spTree>
    <p:extLst>
      <p:ext uri="{BB962C8B-B14F-4D97-AF65-F5344CB8AC3E}">
        <p14:creationId xmlns:p14="http://schemas.microsoft.com/office/powerpoint/2010/main" val="4188986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Results</a:t>
            </a:r>
            <a:r>
              <a:rPr lang="de-DE" dirty="0"/>
              <a:t>: PAM-2 </a:t>
            </a:r>
            <a:r>
              <a:rPr lang="de-DE" dirty="0" err="1"/>
              <a:t>with</a:t>
            </a:r>
            <a:r>
              <a:rPr lang="de-DE" dirty="0"/>
              <a:t> </a:t>
            </a:r>
            <a:r>
              <a:rPr lang="de-DE" dirty="0" smtClean="0"/>
              <a:t>HCM(1,8)</a:t>
            </a:r>
            <a:endParaRPr lang="de-DE"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en-GB" smtClean="0"/>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4922" y="1981200"/>
            <a:ext cx="7192568" cy="4113213"/>
          </a:xfrm>
        </p:spPr>
      </p:pic>
    </p:spTree>
    <p:extLst>
      <p:ext uri="{BB962C8B-B14F-4D97-AF65-F5344CB8AC3E}">
        <p14:creationId xmlns:p14="http://schemas.microsoft.com/office/powerpoint/2010/main" val="11349499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Results</a:t>
            </a:r>
            <a:r>
              <a:rPr lang="de-DE" dirty="0"/>
              <a:t>: PAM-2 </a:t>
            </a:r>
            <a:r>
              <a:rPr lang="de-DE" dirty="0" err="1"/>
              <a:t>with</a:t>
            </a:r>
            <a:r>
              <a:rPr lang="de-DE" dirty="0"/>
              <a:t> </a:t>
            </a:r>
            <a:r>
              <a:rPr lang="de-DE" dirty="0" smtClean="0"/>
              <a:t>HCM(1,16</a:t>
            </a:r>
            <a:r>
              <a:rPr lang="de-DE" dirty="0"/>
              <a:t>)</a:t>
            </a:r>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en-GB" smtClean="0"/>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pic>
        <p:nvPicPr>
          <p:cNvPr id="7" name="Inhaltsplatzhalt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74922" y="1981200"/>
            <a:ext cx="7192568" cy="4113213"/>
          </a:xfrm>
        </p:spPr>
      </p:pic>
    </p:spTree>
    <p:extLst>
      <p:ext uri="{BB962C8B-B14F-4D97-AF65-F5344CB8AC3E}">
        <p14:creationId xmlns:p14="http://schemas.microsoft.com/office/powerpoint/2010/main" val="28056255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p:cNvSpPr txBox="1"/>
          <p:nvPr/>
        </p:nvSpPr>
        <p:spPr>
          <a:xfrm>
            <a:off x="683568" y="1830388"/>
            <a:ext cx="8036880" cy="3477875"/>
          </a:xfrm>
          <a:prstGeom prst="rect">
            <a:avLst/>
          </a:prstGeom>
          <a:noFill/>
        </p:spPr>
        <p:txBody>
          <a:bodyPr wrap="none" rtlCol="0">
            <a:spAutoFit/>
          </a:bodyPr>
          <a:lstStyle/>
          <a:p>
            <a:r>
              <a:rPr lang="de-DE" sz="2000" dirty="0" err="1" smtClean="0">
                <a:solidFill>
                  <a:schemeClr val="tx1"/>
                </a:solidFill>
              </a:rPr>
              <a:t>Following</a:t>
            </a:r>
            <a:r>
              <a:rPr lang="de-DE" sz="2000" dirty="0" smtClean="0">
                <a:solidFill>
                  <a:schemeClr val="tx1"/>
                </a:solidFill>
              </a:rPr>
              <a:t> </a:t>
            </a:r>
            <a:r>
              <a:rPr lang="de-DE" sz="2000" dirty="0" err="1" smtClean="0">
                <a:solidFill>
                  <a:schemeClr val="tx1"/>
                </a:solidFill>
              </a:rPr>
              <a:t>table</a:t>
            </a:r>
            <a:r>
              <a:rPr lang="de-DE" sz="2000" dirty="0" smtClean="0">
                <a:solidFill>
                  <a:schemeClr val="tx1"/>
                </a:solidFill>
              </a:rPr>
              <a:t> </a:t>
            </a:r>
            <a:r>
              <a:rPr lang="de-DE" sz="2000" dirty="0" err="1" smtClean="0">
                <a:solidFill>
                  <a:schemeClr val="tx1"/>
                </a:solidFill>
              </a:rPr>
              <a:t>lists</a:t>
            </a:r>
            <a:r>
              <a:rPr lang="de-DE" sz="2000" dirty="0" smtClean="0">
                <a:solidFill>
                  <a:schemeClr val="tx1"/>
                </a:solidFill>
              </a:rPr>
              <a:t> </a:t>
            </a:r>
            <a:r>
              <a:rPr lang="de-DE" sz="2000" dirty="0" err="1" smtClean="0">
                <a:solidFill>
                  <a:schemeClr val="tx1"/>
                </a:solidFill>
              </a:rPr>
              <a:t>proposed</a:t>
            </a:r>
            <a:r>
              <a:rPr lang="de-DE" sz="2000" dirty="0" smtClean="0">
                <a:solidFill>
                  <a:schemeClr val="tx1"/>
                </a:solidFill>
              </a:rPr>
              <a:t> </a:t>
            </a:r>
            <a:r>
              <a:rPr lang="de-DE" sz="2000" dirty="0" err="1" smtClean="0">
                <a:solidFill>
                  <a:schemeClr val="tx1"/>
                </a:solidFill>
              </a:rPr>
              <a:t>parameters</a:t>
            </a:r>
            <a:r>
              <a:rPr lang="de-DE" sz="2000" dirty="0" smtClean="0">
                <a:solidFill>
                  <a:schemeClr val="tx1"/>
                </a:solidFill>
              </a:rPr>
              <a:t> </a:t>
            </a:r>
            <a:r>
              <a:rPr lang="de-DE" sz="2000" dirty="0" err="1" smtClean="0">
                <a:solidFill>
                  <a:schemeClr val="tx1"/>
                </a:solidFill>
              </a:rPr>
              <a:t>for</a:t>
            </a:r>
            <a:r>
              <a:rPr lang="de-DE" sz="2000" dirty="0" smtClean="0">
                <a:solidFill>
                  <a:schemeClr val="tx1"/>
                </a:solidFill>
              </a:rPr>
              <a:t> PM-PHY </a:t>
            </a:r>
            <a:r>
              <a:rPr lang="de-DE" sz="2000" dirty="0" err="1" smtClean="0">
                <a:solidFill>
                  <a:schemeClr val="tx1"/>
                </a:solidFill>
              </a:rPr>
              <a:t>operation</a:t>
            </a:r>
            <a:r>
              <a:rPr lang="de-DE" sz="2000" dirty="0" smtClean="0">
                <a:solidFill>
                  <a:schemeClr val="tx1"/>
                </a:solidFill>
              </a:rPr>
              <a:t> in AWGN:</a:t>
            </a:r>
          </a:p>
          <a:p>
            <a:endParaRPr lang="de-DE" sz="2000" dirty="0">
              <a:solidFill>
                <a:schemeClr val="tx1"/>
              </a:solidFill>
            </a:endParaRPr>
          </a:p>
          <a:p>
            <a:endParaRPr lang="de-DE" sz="2000" dirty="0" smtClean="0">
              <a:solidFill>
                <a:schemeClr val="tx1"/>
              </a:solidFill>
            </a:endParaRPr>
          </a:p>
          <a:p>
            <a:endParaRPr lang="de-DE" sz="2000" dirty="0">
              <a:solidFill>
                <a:schemeClr val="tx1"/>
              </a:solidFill>
            </a:endParaRPr>
          </a:p>
          <a:p>
            <a:endParaRPr lang="de-DE" sz="2000" dirty="0" smtClean="0">
              <a:solidFill>
                <a:schemeClr val="tx1"/>
              </a:solidFill>
            </a:endParaRPr>
          </a:p>
          <a:p>
            <a:endParaRPr lang="de-DE" sz="2000" dirty="0">
              <a:solidFill>
                <a:schemeClr val="tx1"/>
              </a:solidFill>
            </a:endParaRPr>
          </a:p>
          <a:p>
            <a:endParaRPr lang="de-DE" sz="2000" dirty="0" smtClean="0">
              <a:solidFill>
                <a:schemeClr val="tx1"/>
              </a:solidFill>
            </a:endParaRPr>
          </a:p>
          <a:p>
            <a:endParaRPr lang="de-DE" sz="2000" dirty="0">
              <a:solidFill>
                <a:schemeClr val="tx1"/>
              </a:solidFill>
            </a:endParaRPr>
          </a:p>
          <a:p>
            <a:endParaRPr lang="de-DE" sz="2000" dirty="0" smtClean="0">
              <a:solidFill>
                <a:schemeClr val="tx1"/>
              </a:solidFill>
            </a:endParaRPr>
          </a:p>
          <a:p>
            <a:endParaRPr lang="de-DE" sz="2000" dirty="0">
              <a:solidFill>
                <a:schemeClr val="tx1"/>
              </a:solidFill>
            </a:endParaRPr>
          </a:p>
          <a:p>
            <a:endParaRPr lang="de-DE" sz="2000" dirty="0">
              <a:solidFill>
                <a:schemeClr val="tx1"/>
              </a:solidFill>
            </a:endParaRPr>
          </a:p>
        </p:txBody>
      </p:sp>
      <p:sp>
        <p:nvSpPr>
          <p:cNvPr id="2" name="Titel 1"/>
          <p:cNvSpPr>
            <a:spLocks noGrp="1"/>
          </p:cNvSpPr>
          <p:nvPr>
            <p:ph type="title"/>
          </p:nvPr>
        </p:nvSpPr>
        <p:spPr/>
        <p:txBody>
          <a:bodyPr/>
          <a:lstStyle/>
          <a:p>
            <a:r>
              <a:rPr lang="de-DE" dirty="0" smtClean="0"/>
              <a:t>Summary AWGN</a:t>
            </a:r>
            <a:endParaRPr lang="de-DE"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en-GB" smtClean="0"/>
              <a:t>Malte Hinrichs, HHI</a:t>
            </a:r>
            <a:endParaRPr lang="en-GB" dirty="0"/>
          </a:p>
        </p:txBody>
      </p:sp>
      <p:sp>
        <p:nvSpPr>
          <p:cNvPr id="6" name="Datumsplatzhalter 5"/>
          <p:cNvSpPr>
            <a:spLocks noGrp="1"/>
          </p:cNvSpPr>
          <p:nvPr>
            <p:ph type="dt" idx="15"/>
          </p:nvPr>
        </p:nvSpPr>
        <p:spPr/>
        <p:txBody>
          <a:bodyPr/>
          <a:lstStyle/>
          <a:p>
            <a:r>
              <a:rPr lang="de-DE" smtClean="0"/>
              <a:t>May 2018</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543894781"/>
              </p:ext>
            </p:extLst>
          </p:nvPr>
        </p:nvGraphicFramePr>
        <p:xfrm>
          <a:off x="1091952" y="2457688"/>
          <a:ext cx="6576392" cy="2123440"/>
        </p:xfrm>
        <a:graphic>
          <a:graphicData uri="http://schemas.openxmlformats.org/drawingml/2006/table">
            <a:tbl>
              <a:tblPr firstRow="1" bandRow="1">
                <a:tableStyleId>{5940675A-B579-460E-94D1-54222C63F5DA}</a:tableStyleId>
              </a:tblPr>
              <a:tblGrid>
                <a:gridCol w="3088369">
                  <a:extLst>
                    <a:ext uri="{9D8B030D-6E8A-4147-A177-3AD203B41FA5}">
                      <a16:colId xmlns:a16="http://schemas.microsoft.com/office/drawing/2014/main" val="729967329"/>
                    </a:ext>
                  </a:extLst>
                </a:gridCol>
                <a:gridCol w="2159156">
                  <a:extLst>
                    <a:ext uri="{9D8B030D-6E8A-4147-A177-3AD203B41FA5}">
                      <a16:colId xmlns:a16="http://schemas.microsoft.com/office/drawing/2014/main" val="337678439"/>
                    </a:ext>
                  </a:extLst>
                </a:gridCol>
                <a:gridCol w="1328867">
                  <a:extLst>
                    <a:ext uri="{9D8B030D-6E8A-4147-A177-3AD203B41FA5}">
                      <a16:colId xmlns:a16="http://schemas.microsoft.com/office/drawing/2014/main" val="4155117677"/>
                    </a:ext>
                  </a:extLst>
                </a:gridCol>
              </a:tblGrid>
              <a:tr h="370840">
                <a:tc>
                  <a:txBody>
                    <a:bodyPr/>
                    <a:lstStyle/>
                    <a:p>
                      <a:pPr algn="ctr"/>
                      <a:r>
                        <a:rPr lang="de-DE" dirty="0" smtClean="0"/>
                        <a:t>Payload </a:t>
                      </a:r>
                      <a:r>
                        <a:rPr lang="de-DE" dirty="0" err="1" smtClean="0"/>
                        <a:t>modulation</a:t>
                      </a:r>
                      <a:endParaRPr lang="de-DE" dirty="0"/>
                    </a:p>
                  </a:txBody>
                  <a:tcPr/>
                </a:tc>
                <a:tc>
                  <a:txBody>
                    <a:bodyPr/>
                    <a:lstStyle/>
                    <a:p>
                      <a:pPr algn="ctr"/>
                      <a:r>
                        <a:rPr lang="de-DE" dirty="0" err="1" smtClean="0"/>
                        <a:t>Synch</a:t>
                      </a:r>
                      <a:r>
                        <a:rPr lang="de-DE" dirty="0" smtClean="0"/>
                        <a:t> </a:t>
                      </a:r>
                      <a:r>
                        <a:rPr lang="de-DE" dirty="0" err="1" smtClean="0"/>
                        <a:t>preamble</a:t>
                      </a:r>
                      <a:r>
                        <a:rPr lang="de-DE" dirty="0" smtClean="0"/>
                        <a:t> </a:t>
                      </a:r>
                      <a:r>
                        <a:rPr lang="de-DE" dirty="0" err="1" smtClean="0"/>
                        <a:t>length</a:t>
                      </a:r>
                      <a:endParaRPr lang="de-DE" dirty="0"/>
                    </a:p>
                  </a:txBody>
                  <a:tcPr/>
                </a:tc>
                <a:tc>
                  <a:txBody>
                    <a:bodyPr/>
                    <a:lstStyle/>
                    <a:p>
                      <a:pPr algn="ctr"/>
                      <a:r>
                        <a:rPr lang="de-DE" dirty="0" err="1" smtClean="0"/>
                        <a:t>Repetitions</a:t>
                      </a:r>
                      <a:r>
                        <a:rPr lang="de-DE" dirty="0" smtClean="0"/>
                        <a:t> </a:t>
                      </a:r>
                      <a:r>
                        <a:rPr lang="de-DE" dirty="0" err="1" smtClean="0"/>
                        <a:t>for</a:t>
                      </a:r>
                      <a:r>
                        <a:rPr lang="de-DE" dirty="0" smtClean="0"/>
                        <a:t> </a:t>
                      </a:r>
                      <a:r>
                        <a:rPr lang="de-DE" dirty="0" err="1" smtClean="0"/>
                        <a:t>header</a:t>
                      </a:r>
                      <a:endParaRPr lang="de-DE" dirty="0"/>
                    </a:p>
                  </a:txBody>
                  <a:tcPr/>
                </a:tc>
                <a:extLst>
                  <a:ext uri="{0D108BD9-81ED-4DB2-BD59-A6C34878D82A}">
                    <a16:rowId xmlns:a16="http://schemas.microsoft.com/office/drawing/2014/main" val="1699324143"/>
                  </a:ext>
                </a:extLst>
              </a:tr>
              <a:tr h="370840">
                <a:tc>
                  <a:txBody>
                    <a:bodyPr/>
                    <a:lstStyle/>
                    <a:p>
                      <a:pPr algn="ctr"/>
                      <a:r>
                        <a:rPr lang="de-DE" sz="1600" dirty="0" smtClean="0"/>
                        <a:t>2-PAM+8B10B+RS(256,248)</a:t>
                      </a:r>
                      <a:endParaRPr lang="de-DE" sz="1600" dirty="0"/>
                    </a:p>
                  </a:txBody>
                  <a:tcPr/>
                </a:tc>
                <a:tc>
                  <a:txBody>
                    <a:bodyPr/>
                    <a:lstStyle/>
                    <a:p>
                      <a:pPr algn="ctr"/>
                      <a:r>
                        <a:rPr lang="de-DE" sz="1600" dirty="0" smtClean="0"/>
                        <a:t>48</a:t>
                      </a:r>
                      <a:endParaRPr lang="de-DE" sz="1600" dirty="0"/>
                    </a:p>
                  </a:txBody>
                  <a:tcPr/>
                </a:tc>
                <a:tc>
                  <a:txBody>
                    <a:bodyPr/>
                    <a:lstStyle/>
                    <a:p>
                      <a:pPr algn="ctr"/>
                      <a:r>
                        <a:rPr lang="de-DE" sz="1600" dirty="0" smtClean="0"/>
                        <a:t>1</a:t>
                      </a:r>
                      <a:endParaRPr lang="de-DE" sz="1600" dirty="0"/>
                    </a:p>
                  </a:txBody>
                  <a:tcPr/>
                </a:tc>
                <a:extLst>
                  <a:ext uri="{0D108BD9-81ED-4DB2-BD59-A6C34878D82A}">
                    <a16:rowId xmlns:a16="http://schemas.microsoft.com/office/drawing/2014/main" val="3016654051"/>
                  </a:ext>
                </a:extLst>
              </a:tr>
              <a:tr h="370840">
                <a:tc>
                  <a:txBody>
                    <a:bodyPr/>
                    <a:lstStyle/>
                    <a:p>
                      <a:pPr algn="ctr"/>
                      <a:r>
                        <a:rPr lang="de-DE" sz="1600" dirty="0" smtClean="0"/>
                        <a:t>2-PAM+RS(256,248)+HCM(1,4)</a:t>
                      </a:r>
                      <a:endParaRPr lang="de-DE" sz="1600" dirty="0"/>
                    </a:p>
                  </a:txBody>
                  <a:tcPr/>
                </a:tc>
                <a:tc>
                  <a:txBody>
                    <a:bodyPr/>
                    <a:lstStyle/>
                    <a:p>
                      <a:pPr algn="ctr"/>
                      <a:r>
                        <a:rPr lang="de-DE" sz="1600" dirty="0" smtClean="0"/>
                        <a:t>96</a:t>
                      </a:r>
                      <a:endParaRPr lang="de-DE" sz="1600" dirty="0"/>
                    </a:p>
                  </a:txBody>
                  <a:tcPr/>
                </a:tc>
                <a:tc>
                  <a:txBody>
                    <a:bodyPr/>
                    <a:lstStyle/>
                    <a:p>
                      <a:pPr algn="ctr"/>
                      <a:r>
                        <a:rPr lang="de-DE" sz="1600" dirty="0" smtClean="0"/>
                        <a:t>4</a:t>
                      </a:r>
                      <a:endParaRPr lang="de-DE" sz="1600" dirty="0"/>
                    </a:p>
                  </a:txBody>
                  <a:tcPr/>
                </a:tc>
                <a:extLst>
                  <a:ext uri="{0D108BD9-81ED-4DB2-BD59-A6C34878D82A}">
                    <a16:rowId xmlns:a16="http://schemas.microsoft.com/office/drawing/2014/main" val="3384467890"/>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dirty="0" smtClean="0"/>
                        <a:t>2-PAM+RS(256,248)+HCM(1,8)</a:t>
                      </a:r>
                    </a:p>
                  </a:txBody>
                  <a:tcPr/>
                </a:tc>
                <a:tc>
                  <a:txBody>
                    <a:bodyPr/>
                    <a:lstStyle/>
                    <a:p>
                      <a:pPr algn="ctr"/>
                      <a:r>
                        <a:rPr lang="de-DE" sz="1600" dirty="0" smtClean="0"/>
                        <a:t>192</a:t>
                      </a:r>
                      <a:endParaRPr lang="de-DE" sz="1600" dirty="0"/>
                    </a:p>
                  </a:txBody>
                  <a:tcPr/>
                </a:tc>
                <a:tc>
                  <a:txBody>
                    <a:bodyPr/>
                    <a:lstStyle/>
                    <a:p>
                      <a:pPr algn="ctr"/>
                      <a:r>
                        <a:rPr lang="de-DE" sz="1600" dirty="0" smtClean="0"/>
                        <a:t>8</a:t>
                      </a:r>
                      <a:endParaRPr lang="de-DE" sz="1600" dirty="0"/>
                    </a:p>
                  </a:txBody>
                  <a:tcPr/>
                </a:tc>
                <a:extLst>
                  <a:ext uri="{0D108BD9-81ED-4DB2-BD59-A6C34878D82A}">
                    <a16:rowId xmlns:a16="http://schemas.microsoft.com/office/drawing/2014/main" val="2300838693"/>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dirty="0" smtClean="0"/>
                        <a:t>2-PAM+RS(256,248)+HCM(1,16)</a:t>
                      </a:r>
                    </a:p>
                  </a:txBody>
                  <a:tcPr/>
                </a:tc>
                <a:tc>
                  <a:txBody>
                    <a:bodyPr/>
                    <a:lstStyle/>
                    <a:p>
                      <a:pPr algn="ctr"/>
                      <a:r>
                        <a:rPr lang="de-DE" sz="1600" dirty="0" smtClean="0"/>
                        <a:t>384</a:t>
                      </a:r>
                      <a:endParaRPr lang="de-DE" sz="1600" dirty="0"/>
                    </a:p>
                  </a:txBody>
                  <a:tcPr/>
                </a:tc>
                <a:tc>
                  <a:txBody>
                    <a:bodyPr/>
                    <a:lstStyle/>
                    <a:p>
                      <a:pPr algn="ctr"/>
                      <a:r>
                        <a:rPr lang="de-DE" sz="1600" dirty="0" smtClean="0"/>
                        <a:t>16</a:t>
                      </a:r>
                      <a:endParaRPr lang="de-DE" sz="1600" dirty="0"/>
                    </a:p>
                  </a:txBody>
                  <a:tcPr/>
                </a:tc>
                <a:extLst>
                  <a:ext uri="{0D108BD9-81ED-4DB2-BD59-A6C34878D82A}">
                    <a16:rowId xmlns:a16="http://schemas.microsoft.com/office/drawing/2014/main" val="3671536312"/>
                  </a:ext>
                </a:extLst>
              </a:tr>
            </a:tbl>
          </a:graphicData>
        </a:graphic>
      </p:graphicFrame>
    </p:spTree>
    <p:extLst>
      <p:ext uri="{BB962C8B-B14F-4D97-AF65-F5344CB8AC3E}">
        <p14:creationId xmlns:p14="http://schemas.microsoft.com/office/powerpoint/2010/main" val="23507008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631</Words>
  <Application>Microsoft Office PowerPoint</Application>
  <PresentationFormat>Bildschirmpräsentation (4:3)</PresentationFormat>
  <Paragraphs>155</Paragraphs>
  <Slides>18</Slides>
  <Notes>3</Notes>
  <HiddenSlides>0</HiddenSlides>
  <MMClips>0</MMClips>
  <ScaleCrop>false</ScaleCrop>
  <HeadingPairs>
    <vt:vector size="8" baseType="variant">
      <vt:variant>
        <vt:lpstr>Verwendete Schriftarten</vt:lpstr>
      </vt:variant>
      <vt:variant>
        <vt:i4>9</vt:i4>
      </vt:variant>
      <vt:variant>
        <vt:lpstr>Design</vt:lpstr>
      </vt:variant>
      <vt:variant>
        <vt:i4>1</vt:i4>
      </vt:variant>
      <vt:variant>
        <vt:lpstr>Eingebettete OLE-Server</vt:lpstr>
      </vt:variant>
      <vt:variant>
        <vt:i4>1</vt:i4>
      </vt:variant>
      <vt:variant>
        <vt:lpstr>Folientitel</vt:lpstr>
      </vt:variant>
      <vt:variant>
        <vt:i4>18</vt:i4>
      </vt:variant>
    </vt:vector>
  </HeadingPairs>
  <TitlesOfParts>
    <vt:vector size="29" baseType="lpstr">
      <vt:lpstr>맑은 고딕</vt:lpstr>
      <vt:lpstr>MS Gothic</vt:lpstr>
      <vt:lpstr>ＭＳ Ｐゴシック</vt:lpstr>
      <vt:lpstr>宋体</vt:lpstr>
      <vt:lpstr>Arial</vt:lpstr>
      <vt:lpstr>Arial Unicode MS</vt:lpstr>
      <vt:lpstr>굴림</vt:lpstr>
      <vt:lpstr>Times New Roman</vt:lpstr>
      <vt:lpstr>Wingdings</vt:lpstr>
      <vt:lpstr>Office</vt:lpstr>
      <vt:lpstr>Document</vt:lpstr>
      <vt:lpstr>PowerPoint-Präsentation</vt:lpstr>
      <vt:lpstr>IEEE P802.15.13  PM PHY parametrization</vt:lpstr>
      <vt:lpstr>Description</vt:lpstr>
      <vt:lpstr>Evaluation in AWGN</vt:lpstr>
      <vt:lpstr>Results: PAM-2 modulation</vt:lpstr>
      <vt:lpstr>Results: PAM-2 with HCM(1,4)</vt:lpstr>
      <vt:lpstr>Results: PAM-2 with HCM(1,8)</vt:lpstr>
      <vt:lpstr>Results: PAM-2 with HCM(1,16)</vt:lpstr>
      <vt:lpstr>Summary AWGN</vt:lpstr>
      <vt:lpstr>Evaluation with CIR</vt:lpstr>
      <vt:lpstr>PAM-2 over channel S3/D3 @200 MHz</vt:lpstr>
      <vt:lpstr>PAM-2 over channel S4/D7 @25 MHz</vt:lpstr>
      <vt:lpstr>Evaluation with CIR, enhanced synchronization, and FDE</vt:lpstr>
      <vt:lpstr>PAM-2 over channel S3/D3 @200 MHz with enhanced sync. &amp; FDE</vt:lpstr>
      <vt:lpstr>PAM-2 over channel S4/D7 @50 MHz with enhanced sync. &amp; FDE</vt:lpstr>
      <vt:lpstr>PAM-2 over channel S4/D7 @100 MHz with enhanced sync. &amp; FDE</vt:lpstr>
      <vt:lpstr>PAM-2 over channel S4/D7 @200 MHz with enhanced sync. &amp; FDE</vt:lpstr>
      <vt:lpstr>Conclusions</vt:lpstr>
    </vt:vector>
  </TitlesOfParts>
  <Company>Fraunhofer-Institut für Nachrichtentechnik, HHI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Hinrichs, Malte</dc:creator>
  <cp:lastModifiedBy>Hinrichs, Malte</cp:lastModifiedBy>
  <cp:revision>150</cp:revision>
  <cp:lastPrinted>1601-01-01T00:00:00Z</cp:lastPrinted>
  <dcterms:created xsi:type="dcterms:W3CDTF">2018-04-17T14:15:50Z</dcterms:created>
  <dcterms:modified xsi:type="dcterms:W3CDTF">2018-07-10T16:35:29Z</dcterms:modified>
</cp:coreProperties>
</file>