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85" r:id="rId3"/>
    <p:sldId id="259" r:id="rId4"/>
    <p:sldId id="286" r:id="rId5"/>
    <p:sldId id="287" r:id="rId6"/>
    <p:sldId id="288" r:id="rId7"/>
    <p:sldId id="289" r:id="rId8"/>
    <p:sldId id="290"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47" autoAdjust="0"/>
    <p:restoredTop sz="96837" autoAdjust="0"/>
  </p:normalViewPr>
  <p:slideViewPr>
    <p:cSldViewPr>
      <p:cViewPr varScale="1">
        <p:scale>
          <a:sx n="93" d="100"/>
          <a:sy n="93" d="100"/>
        </p:scale>
        <p:origin x="994" y="8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dirty="0"/>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smtClean="0"/>
              <a:t>May 2018</a:t>
            </a:r>
            <a:endParaRPr lang="en-GB"/>
          </a:p>
        </p:txBody>
      </p:sp>
      <p:sp>
        <p:nvSpPr>
          <p:cNvPr id="6" name="Footer Placeholder 5"/>
          <p:cNvSpPr>
            <a:spLocks noGrp="1"/>
          </p:cNvSpPr>
          <p:nvPr>
            <p:ph type="ftr" idx="11"/>
          </p:nvPr>
        </p:nvSpPr>
        <p:spPr/>
        <p:txBody>
          <a:bodyPr/>
          <a:lstStyle>
            <a:lvl1pPr>
              <a:defRPr/>
            </a:lvl1pPr>
          </a:lstStyle>
          <a:p>
            <a:r>
              <a:rPr lang="en-GB"/>
              <a:t>Malte Hinrichs,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Malte Hinrichs,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May 2018</a:t>
            </a:r>
            <a:endParaRPr lang="en-GB"/>
          </a:p>
        </p:txBody>
      </p:sp>
      <p:sp>
        <p:nvSpPr>
          <p:cNvPr id="4" name="Footer Placeholder 3"/>
          <p:cNvSpPr>
            <a:spLocks noGrp="1"/>
          </p:cNvSpPr>
          <p:nvPr>
            <p:ph type="ftr" idx="11"/>
          </p:nvPr>
        </p:nvSpPr>
        <p:spPr/>
        <p:txBody>
          <a:bodyPr/>
          <a:lstStyle>
            <a:lvl1pPr>
              <a:defRPr/>
            </a:lvl1pPr>
          </a:lstStyle>
          <a:p>
            <a:r>
              <a:rPr lang="en-GB"/>
              <a:t>Malte Hinrichs,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May 2018</a:t>
            </a:r>
            <a:endParaRPr lang="en-GB"/>
          </a:p>
        </p:txBody>
      </p:sp>
      <p:sp>
        <p:nvSpPr>
          <p:cNvPr id="3" name="Footer Placeholder 2"/>
          <p:cNvSpPr>
            <a:spLocks noGrp="1"/>
          </p:cNvSpPr>
          <p:nvPr>
            <p:ph type="ftr" idx="11"/>
          </p:nvPr>
        </p:nvSpPr>
        <p:spPr/>
        <p:txBody>
          <a:bodyPr/>
          <a:lstStyle>
            <a:lvl1pPr>
              <a:defRPr/>
            </a:lvl1pPr>
          </a:lstStyle>
          <a:p>
            <a:r>
              <a:rPr lang="en-GB"/>
              <a:t>Malte Hinrichs,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15-18-0190-00-0013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PM PHY Parametrization</a:t>
            </a:r>
            <a:endParaRPr lang="en-US" sz="1600" dirty="0" smtClean="0"/>
          </a:p>
          <a:p>
            <a:r>
              <a:rPr lang="en-US" altLang="zh-CN" sz="1600" b="1" dirty="0" smtClean="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4 May 2018</a:t>
            </a:r>
          </a:p>
          <a:p>
            <a:r>
              <a:rPr lang="en-US" altLang="zh-CN" sz="1600" b="1" dirty="0" smtClean="0">
                <a:solidFill>
                  <a:schemeClr val="tx1">
                    <a:lumMod val="85000"/>
                    <a:lumOff val="15000"/>
                  </a:schemeClr>
                </a:solidFill>
                <a:ea typeface="宋体" charset="-122"/>
              </a:rPr>
              <a:t>Source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Malte Hinrichs, Volker Jungnickel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a:t>
            </a:r>
          </a:p>
          <a:p>
            <a:r>
              <a:rPr lang="en-US" altLang="zh-CN" sz="1600" dirty="0" smtClean="0">
                <a:solidFill>
                  <a:schemeClr val="tx1">
                    <a:lumMod val="85000"/>
                    <a:lumOff val="15000"/>
                  </a:schemeClr>
                </a:solidFill>
                <a:ea typeface="宋体" charset="-122"/>
              </a:rPr>
              <a:t>Address: </a:t>
            </a:r>
            <a:r>
              <a:rPr lang="en-US" altLang="zh-CN" sz="1600" dirty="0" err="1" smtClean="0">
                <a:solidFill>
                  <a:schemeClr val="tx1">
                    <a:lumMod val="85000"/>
                    <a:lumOff val="15000"/>
                  </a:schemeClr>
                </a:solidFill>
                <a:ea typeface="宋体" charset="-122"/>
              </a:rPr>
              <a:t>Einsteinufer</a:t>
            </a:r>
            <a:r>
              <a:rPr lang="en-US" altLang="zh-CN" sz="1600" dirty="0" smtClean="0">
                <a:solidFill>
                  <a:schemeClr val="tx1">
                    <a:lumMod val="85000"/>
                    <a:lumOff val="15000"/>
                  </a:schemeClr>
                </a:solidFill>
                <a:ea typeface="宋体" charset="-122"/>
              </a:rPr>
              <a:t> 37, 10587 Berlin, Germany</a:t>
            </a: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-31002 284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:[malte.hinrichs@hhi.fraunhofer.de]</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 TG13 Call for Evaluation Results on PM PHY</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proposes a parametrization of the synch. preamble </a:t>
            </a:r>
            <a:r>
              <a:rPr lang="en-US" altLang="zh-CN" sz="1600" dirty="0" smtClean="0">
                <a:solidFill>
                  <a:schemeClr val="tx1">
                    <a:lumMod val="85000"/>
                    <a:lumOff val="15000"/>
                  </a:schemeClr>
                </a:solidFill>
                <a:ea typeface="宋体" charset="-122"/>
              </a:rPr>
              <a:t>and number of required repetitions for the header based </a:t>
            </a:r>
            <a:r>
              <a:rPr lang="en-US" altLang="zh-CN" sz="1600" dirty="0" smtClean="0">
                <a:solidFill>
                  <a:schemeClr val="tx1">
                    <a:lumMod val="85000"/>
                    <a:lumOff val="15000"/>
                  </a:schemeClr>
                </a:solidFill>
                <a:ea typeface="宋体" charset="-122"/>
              </a:rPr>
              <a:t>on results from </a:t>
            </a:r>
            <a:r>
              <a:rPr lang="en-US" altLang="zh-CN" sz="1600" dirty="0">
                <a:solidFill>
                  <a:schemeClr val="tx1">
                    <a:lumMod val="85000"/>
                    <a:lumOff val="15000"/>
                  </a:schemeClr>
                </a:solidFill>
                <a:ea typeface="宋体" charset="-122"/>
              </a:rPr>
              <a:t>documents </a:t>
            </a:r>
            <a:r>
              <a:rPr lang="en-US" altLang="zh-CN" sz="1600" dirty="0" smtClean="0">
                <a:solidFill>
                  <a:schemeClr val="tx1">
                    <a:lumMod val="85000"/>
                    <a:lumOff val="15000"/>
                  </a:schemeClr>
                </a:solidFill>
                <a:ea typeface="宋体" charset="-122"/>
              </a:rPr>
              <a:t>15-18-0173-00-0013 </a:t>
            </a:r>
            <a:r>
              <a:rPr lang="en-US" altLang="zh-CN" sz="1600" dirty="0">
                <a:solidFill>
                  <a:schemeClr val="tx1">
                    <a:lumMod val="85000"/>
                    <a:lumOff val="15000"/>
                  </a:schemeClr>
                </a:solidFill>
                <a:ea typeface="宋体" charset="-122"/>
              </a:rPr>
              <a:t>and 15-18-0170-02-0013.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smtClean="0"/>
              <a:t>PM PHY parametrization</a:t>
            </a:r>
            <a:endParaRPr lang="de-DE" dirty="0"/>
          </a:p>
        </p:txBody>
      </p:sp>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smtClean="0"/>
              <a:t>Date:</a:t>
            </a:r>
            <a:r>
              <a:rPr lang="en-US" altLang="en-US" sz="2000" b="0" kern="0" dirty="0" smtClean="0"/>
              <a:t> 2018-05-04 </a:t>
            </a:r>
            <a:r>
              <a:rPr lang="en-US" altLang="en-US" sz="2000" kern="0" dirty="0" smtClean="0"/>
              <a:t>Place: </a:t>
            </a:r>
            <a:r>
              <a:rPr lang="en-US" altLang="en-US" sz="2000" b="0" kern="0" dirty="0" smtClean="0"/>
              <a:t>Warsaw, Poland</a:t>
            </a:r>
          </a:p>
        </p:txBody>
      </p:sp>
      <p:graphicFrame>
        <p:nvGraphicFramePr>
          <p:cNvPr id="9" name="Object 11"/>
          <p:cNvGraphicFramePr>
            <a:graphicFrameLocks noChangeAspect="1"/>
          </p:cNvGraphicFramePr>
          <p:nvPr>
            <p:extLst>
              <p:ext uri="{D42A27DB-BD31-4B8C-83A1-F6EECF244321}">
                <p14:modId xmlns:p14="http://schemas.microsoft.com/office/powerpoint/2010/main" val="1024379966"/>
              </p:ext>
            </p:extLst>
          </p:nvPr>
        </p:nvGraphicFramePr>
        <p:xfrm>
          <a:off x="671513" y="4864869"/>
          <a:ext cx="9256712" cy="2668587"/>
        </p:xfrm>
        <a:graphic>
          <a:graphicData uri="http://schemas.openxmlformats.org/presentationml/2006/ole">
            <mc:AlternateContent xmlns:mc="http://schemas.openxmlformats.org/markup-compatibility/2006">
              <mc:Choice xmlns:v="urn:schemas-microsoft-com:vml" Requires="v">
                <p:oleObj spid="_x0000_s1080" name="Document" r:id="rId4" imgW="8585539" imgH="2493107" progId="Word.Document.8">
                  <p:embed/>
                </p:oleObj>
              </mc:Choice>
              <mc:Fallback>
                <p:oleObj name="Document" r:id="rId4" imgW="8585539" imgH="2493107" progId="Word.Document.8">
                  <p:embed/>
                  <p:pic>
                    <p:nvPicPr>
                      <p:cNvPr id="14342" name="Object 11"/>
                      <p:cNvPicPr>
                        <a:picLocks noChangeAspect="1" noChangeArrowheads="1"/>
                      </p:cNvPicPr>
                      <p:nvPr/>
                    </p:nvPicPr>
                    <p:blipFill>
                      <a:blip r:embed="rId5"/>
                      <a:srcRect/>
                      <a:stretch>
                        <a:fillRect/>
                      </a:stretch>
                    </p:blipFill>
                    <p:spPr bwMode="auto">
                      <a:xfrm>
                        <a:off x="671513" y="4864869"/>
                        <a:ext cx="9256712" cy="266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Description</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de-DE" dirty="0" smtClean="0"/>
              <a:t>Performance </a:t>
            </a:r>
            <a:r>
              <a:rPr lang="de-DE" dirty="0" err="1" smtClean="0"/>
              <a:t>of</a:t>
            </a:r>
            <a:r>
              <a:rPr lang="de-DE" dirty="0" smtClean="0"/>
              <a:t> </a:t>
            </a:r>
            <a:r>
              <a:rPr lang="de-DE" dirty="0" err="1" smtClean="0"/>
              <a:t>synch</a:t>
            </a:r>
            <a:r>
              <a:rPr lang="de-DE" dirty="0" smtClean="0"/>
              <a:t>., </a:t>
            </a:r>
            <a:r>
              <a:rPr lang="de-DE" dirty="0" err="1" smtClean="0"/>
              <a:t>header</a:t>
            </a:r>
            <a:r>
              <a:rPr lang="de-DE" dirty="0" smtClean="0"/>
              <a:t>, </a:t>
            </a:r>
            <a:r>
              <a:rPr lang="de-DE" dirty="0" err="1" smtClean="0"/>
              <a:t>and</a:t>
            </a:r>
            <a:r>
              <a:rPr lang="de-DE" dirty="0" smtClean="0"/>
              <a:t> </a:t>
            </a:r>
            <a:r>
              <a:rPr lang="de-DE" dirty="0" err="1" smtClean="0"/>
              <a:t>payload</a:t>
            </a:r>
            <a:r>
              <a:rPr lang="de-DE" dirty="0" smtClean="0"/>
              <a:t> </a:t>
            </a:r>
            <a:r>
              <a:rPr lang="de-DE" dirty="0" err="1" smtClean="0"/>
              <a:t>over</a:t>
            </a:r>
            <a:r>
              <a:rPr lang="de-DE" dirty="0" smtClean="0"/>
              <a:t> SNR</a:t>
            </a:r>
          </a:p>
          <a:p>
            <a:pPr lvl="1">
              <a:buFont typeface="Arial" panose="020B0604020202020204" pitchFamily="34" charset="0"/>
              <a:buChar char="•"/>
            </a:pPr>
            <a:r>
              <a:rPr lang="de-DE" dirty="0" smtClean="0"/>
              <a:t>Evaluation </a:t>
            </a:r>
            <a:r>
              <a:rPr lang="de-DE" dirty="0" err="1" smtClean="0"/>
              <a:t>of</a:t>
            </a:r>
            <a:r>
              <a:rPr lang="de-DE" dirty="0" smtClean="0"/>
              <a:t> </a:t>
            </a:r>
            <a:r>
              <a:rPr lang="de-DE" dirty="0" err="1" smtClean="0"/>
              <a:t>Detection</a:t>
            </a:r>
            <a:r>
              <a:rPr lang="de-DE" dirty="0" smtClean="0"/>
              <a:t> Rate </a:t>
            </a:r>
            <a:r>
              <a:rPr lang="de-DE" dirty="0" err="1" smtClean="0"/>
              <a:t>for</a:t>
            </a:r>
            <a:r>
              <a:rPr lang="de-DE" dirty="0" smtClean="0"/>
              <a:t> </a:t>
            </a:r>
            <a:r>
              <a:rPr lang="de-DE" dirty="0" err="1" smtClean="0"/>
              <a:t>synch</a:t>
            </a:r>
            <a:r>
              <a:rPr lang="de-DE" dirty="0" smtClean="0"/>
              <a:t>. </a:t>
            </a:r>
            <a:r>
              <a:rPr lang="de-DE" dirty="0" err="1" smtClean="0"/>
              <a:t>preamble</a:t>
            </a:r>
            <a:r>
              <a:rPr lang="de-DE" dirty="0" smtClean="0"/>
              <a:t>,</a:t>
            </a:r>
            <a:br>
              <a:rPr lang="de-DE" dirty="0" smtClean="0"/>
            </a:br>
            <a:r>
              <a:rPr lang="de-DE" dirty="0" smtClean="0"/>
              <a:t>Packet Error Rate (PER) </a:t>
            </a:r>
            <a:r>
              <a:rPr lang="de-DE" dirty="0" err="1" smtClean="0"/>
              <a:t>for</a:t>
            </a:r>
            <a:r>
              <a:rPr lang="de-DE" dirty="0" smtClean="0"/>
              <a:t> </a:t>
            </a:r>
            <a:r>
              <a:rPr lang="de-DE" dirty="0" err="1" smtClean="0"/>
              <a:t>header</a:t>
            </a:r>
            <a:r>
              <a:rPr lang="de-DE" dirty="0" smtClean="0"/>
              <a:t> </a:t>
            </a:r>
            <a:r>
              <a:rPr lang="de-DE" dirty="0" err="1" smtClean="0"/>
              <a:t>and</a:t>
            </a:r>
            <a:r>
              <a:rPr lang="de-DE" dirty="0" smtClean="0"/>
              <a:t> </a:t>
            </a:r>
            <a:r>
              <a:rPr lang="de-DE" dirty="0" err="1" smtClean="0"/>
              <a:t>payload</a:t>
            </a:r>
            <a:endParaRPr lang="de-DE" dirty="0" smtClean="0"/>
          </a:p>
          <a:p>
            <a:pPr lvl="1">
              <a:buFont typeface="Arial" panose="020B0604020202020204" pitchFamily="34" charset="0"/>
              <a:buChar char="•"/>
            </a:pPr>
            <a:r>
              <a:rPr lang="de-DE" dirty="0" smtClean="0"/>
              <a:t>PER = (1 - BER)</a:t>
            </a:r>
            <a:r>
              <a:rPr lang="de-DE" baseline="30000" dirty="0" smtClean="0"/>
              <a:t>L</a:t>
            </a:r>
            <a:r>
              <a:rPr lang="de-DE" dirty="0" smtClean="0"/>
              <a:t>, L = packet </a:t>
            </a:r>
            <a:r>
              <a:rPr lang="de-DE" dirty="0" err="1" smtClean="0"/>
              <a:t>length</a:t>
            </a:r>
            <a:r>
              <a:rPr lang="de-DE" dirty="0" smtClean="0"/>
              <a:t> in </a:t>
            </a:r>
            <a:r>
              <a:rPr lang="de-DE" dirty="0" err="1" smtClean="0"/>
              <a:t>bits</a:t>
            </a:r>
            <a:endParaRPr lang="de-DE" dirty="0" smtClean="0"/>
          </a:p>
          <a:p>
            <a:pPr lvl="1">
              <a:buFont typeface="Arial" panose="020B0604020202020204" pitchFamily="34" charset="0"/>
              <a:buChar char="•"/>
            </a:pPr>
            <a:r>
              <a:rPr lang="de-DE" dirty="0" err="1" smtClean="0"/>
              <a:t>Spreading</a:t>
            </a:r>
            <a:r>
              <a:rPr lang="de-DE" dirty="0" smtClean="0"/>
              <a:t> </a:t>
            </a:r>
            <a:r>
              <a:rPr lang="de-DE" dirty="0" err="1" smtClean="0"/>
              <a:t>gain</a:t>
            </a:r>
            <a:r>
              <a:rPr lang="de-DE" dirty="0" smtClean="0"/>
              <a:t> </a:t>
            </a:r>
            <a:r>
              <a:rPr lang="de-DE" dirty="0" err="1" smtClean="0"/>
              <a:t>of</a:t>
            </a:r>
            <a:r>
              <a:rPr lang="de-DE" dirty="0" smtClean="0"/>
              <a:t> HCM </a:t>
            </a:r>
            <a:r>
              <a:rPr lang="de-DE" dirty="0" err="1" smtClean="0"/>
              <a:t>assumed</a:t>
            </a:r>
            <a:r>
              <a:rPr lang="de-DE" dirty="0" smtClean="0"/>
              <a:t> </a:t>
            </a:r>
            <a:r>
              <a:rPr lang="de-DE" dirty="0" err="1" smtClean="0"/>
              <a:t>to</a:t>
            </a:r>
            <a:r>
              <a:rPr lang="de-DE" dirty="0" smtClean="0"/>
              <a:t> </a:t>
            </a:r>
            <a:r>
              <a:rPr lang="de-DE" dirty="0" err="1" smtClean="0"/>
              <a:t>be</a:t>
            </a:r>
            <a:r>
              <a:rPr lang="de-DE" dirty="0" smtClean="0"/>
              <a:t> </a:t>
            </a:r>
            <a:r>
              <a:rPr lang="de-DE" dirty="0" err="1" smtClean="0"/>
              <a:t>equal</a:t>
            </a:r>
            <a:r>
              <a:rPr lang="de-DE" dirty="0" smtClean="0"/>
              <a:t> </a:t>
            </a:r>
            <a:r>
              <a:rPr lang="de-DE" dirty="0" err="1" smtClean="0"/>
              <a:t>eff</a:t>
            </a:r>
            <a:r>
              <a:rPr lang="de-DE" dirty="0" smtClean="0"/>
              <a:t>. </a:t>
            </a:r>
            <a:r>
              <a:rPr lang="de-DE" dirty="0" err="1" smtClean="0"/>
              <a:t>spreading</a:t>
            </a:r>
            <a:r>
              <a:rPr lang="de-DE" dirty="0" smtClean="0"/>
              <a:t> </a:t>
            </a:r>
            <a:r>
              <a:rPr lang="de-DE" dirty="0" err="1" smtClean="0"/>
              <a:t>factor</a:t>
            </a:r>
            <a:r>
              <a:rPr lang="de-DE" dirty="0" smtClean="0"/>
              <a:t>:</a:t>
            </a:r>
            <a:br>
              <a:rPr lang="de-DE" dirty="0" smtClean="0"/>
            </a:br>
            <a:r>
              <a:rPr lang="de-DE" dirty="0" smtClean="0"/>
              <a:t>6 dB </a:t>
            </a:r>
            <a:r>
              <a:rPr lang="de-DE" dirty="0" err="1" smtClean="0"/>
              <a:t>for</a:t>
            </a:r>
            <a:r>
              <a:rPr lang="de-DE" dirty="0" smtClean="0"/>
              <a:t> HCM(1,4), </a:t>
            </a:r>
            <a:r>
              <a:rPr lang="de-DE" dirty="0"/>
              <a:t>9 dB </a:t>
            </a:r>
            <a:r>
              <a:rPr lang="de-DE" dirty="0" err="1"/>
              <a:t>for</a:t>
            </a:r>
            <a:r>
              <a:rPr lang="de-DE" dirty="0"/>
              <a:t> </a:t>
            </a:r>
            <a:r>
              <a:rPr lang="de-DE" dirty="0" smtClean="0"/>
              <a:t>HCM(1,8), 12 dB </a:t>
            </a:r>
            <a:r>
              <a:rPr lang="de-DE" dirty="0" err="1" smtClean="0"/>
              <a:t>for</a:t>
            </a:r>
            <a:r>
              <a:rPr lang="de-DE" dirty="0" smtClean="0"/>
              <a:t> HCM(1,16)</a:t>
            </a:r>
          </a:p>
          <a:p>
            <a:pPr lvl="1">
              <a:buFont typeface="Arial" panose="020B0604020202020204" pitchFamily="34" charset="0"/>
              <a:buChar char="•"/>
            </a:pPr>
            <a:r>
              <a:rPr lang="de-DE" dirty="0" err="1" smtClean="0"/>
              <a:t>Similar</a:t>
            </a:r>
            <a:r>
              <a:rPr lang="de-DE" dirty="0" smtClean="0"/>
              <a:t> </a:t>
            </a:r>
            <a:r>
              <a:rPr lang="de-DE" dirty="0" err="1" smtClean="0"/>
              <a:t>spreading</a:t>
            </a:r>
            <a:r>
              <a:rPr lang="de-DE" dirty="0" smtClean="0"/>
              <a:t> </a:t>
            </a:r>
            <a:r>
              <a:rPr lang="de-DE" dirty="0" err="1" smtClean="0"/>
              <a:t>gain</a:t>
            </a:r>
            <a:r>
              <a:rPr lang="de-DE" dirty="0"/>
              <a:t> </a:t>
            </a:r>
            <a:r>
              <a:rPr lang="de-DE" dirty="0" err="1"/>
              <a:t>through</a:t>
            </a:r>
            <a:r>
              <a:rPr lang="de-DE" dirty="0"/>
              <a:t> </a:t>
            </a:r>
            <a:r>
              <a:rPr lang="de-DE" dirty="0" err="1"/>
              <a:t>repetition</a:t>
            </a:r>
            <a:r>
              <a:rPr lang="de-DE" dirty="0" smtClean="0"/>
              <a:t> </a:t>
            </a:r>
            <a:r>
              <a:rPr lang="de-DE" dirty="0" err="1"/>
              <a:t>assumed</a:t>
            </a:r>
            <a:r>
              <a:rPr lang="de-DE" dirty="0"/>
              <a:t> </a:t>
            </a:r>
            <a:r>
              <a:rPr lang="de-DE" dirty="0" err="1" smtClean="0"/>
              <a:t>for</a:t>
            </a:r>
            <a:r>
              <a:rPr lang="de-DE" dirty="0" smtClean="0"/>
              <a:t> </a:t>
            </a:r>
            <a:r>
              <a:rPr lang="de-DE" dirty="0" err="1" smtClean="0"/>
              <a:t>header</a:t>
            </a:r>
            <a:endParaRPr lang="de-DE" dirty="0" smtClean="0"/>
          </a:p>
          <a:p>
            <a:pPr>
              <a:buFont typeface="Arial" panose="020B0604020202020204" pitchFamily="34" charset="0"/>
              <a:buChar char="•"/>
            </a:pPr>
            <a:r>
              <a:rPr lang="de-DE" dirty="0" err="1" smtClean="0"/>
              <a:t>Criteria</a:t>
            </a:r>
            <a:r>
              <a:rPr lang="de-DE" dirty="0" smtClean="0"/>
              <a:t>:</a:t>
            </a:r>
          </a:p>
          <a:p>
            <a:pPr lvl="1">
              <a:buFont typeface="Arial" panose="020B0604020202020204" pitchFamily="34" charset="0"/>
              <a:buChar char="•"/>
            </a:pPr>
            <a:r>
              <a:rPr lang="de-DE" dirty="0" err="1" smtClean="0"/>
              <a:t>Sync</a:t>
            </a:r>
            <a:r>
              <a:rPr lang="de-DE" dirty="0" smtClean="0"/>
              <a:t> </a:t>
            </a:r>
            <a:r>
              <a:rPr lang="de-DE" dirty="0" err="1" smtClean="0"/>
              <a:t>preamble</a:t>
            </a:r>
            <a:r>
              <a:rPr lang="de-DE" dirty="0" smtClean="0"/>
              <a:t>: </a:t>
            </a:r>
            <a:r>
              <a:rPr lang="de-DE" dirty="0" err="1" smtClean="0"/>
              <a:t>Detection</a:t>
            </a:r>
            <a:r>
              <a:rPr lang="de-DE" dirty="0" smtClean="0"/>
              <a:t> rate &gt; 0.999</a:t>
            </a:r>
          </a:p>
          <a:p>
            <a:pPr lvl="1">
              <a:buFont typeface="Arial" panose="020B0604020202020204" pitchFamily="34" charset="0"/>
              <a:buChar char="•"/>
            </a:pPr>
            <a:r>
              <a:rPr lang="de-DE" dirty="0" smtClean="0"/>
              <a:t>Header: (1 - PER) &gt; 0.99</a:t>
            </a:r>
          </a:p>
          <a:p>
            <a:pPr lvl="1">
              <a:buFont typeface="Arial" panose="020B0604020202020204" pitchFamily="34" charset="0"/>
              <a:buChar char="•"/>
            </a:pPr>
            <a:r>
              <a:rPr lang="de-DE" dirty="0" smtClean="0"/>
              <a:t>Payload: (1 - PER) &gt; 0.9</a:t>
            </a:r>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952309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Results</a:t>
            </a:r>
            <a:r>
              <a:rPr lang="de-DE" dirty="0" smtClean="0"/>
              <a:t>: PAM-2 </a:t>
            </a:r>
            <a:r>
              <a:rPr lang="de-DE" dirty="0" err="1" smtClean="0"/>
              <a:t>modulation</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9" name="Inhaltsplatzhalt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2998292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Results</a:t>
            </a:r>
            <a:r>
              <a:rPr lang="de-DE" dirty="0" smtClean="0"/>
              <a:t>: PAM-2 </a:t>
            </a:r>
            <a:r>
              <a:rPr lang="de-DE" dirty="0" err="1" smtClean="0"/>
              <a:t>with</a:t>
            </a:r>
            <a:r>
              <a:rPr lang="de-DE" dirty="0" smtClean="0"/>
              <a:t> HCM(1,4)</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6" name="Inhaltsplatzhalter 1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4188986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Results</a:t>
            </a:r>
            <a:r>
              <a:rPr lang="de-DE" dirty="0"/>
              <a:t>: PAM-2 </a:t>
            </a:r>
            <a:r>
              <a:rPr lang="de-DE" dirty="0" err="1"/>
              <a:t>with</a:t>
            </a:r>
            <a:r>
              <a:rPr lang="de-DE" dirty="0"/>
              <a:t> </a:t>
            </a:r>
            <a:r>
              <a:rPr lang="de-DE" dirty="0" smtClean="0"/>
              <a:t>HCM(1,8)</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6" name="Inhaltsplatzhalter 1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1134949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Results</a:t>
            </a:r>
            <a:r>
              <a:rPr lang="de-DE" dirty="0"/>
              <a:t>: PAM-2 </a:t>
            </a:r>
            <a:r>
              <a:rPr lang="de-DE" dirty="0" err="1"/>
              <a:t>with</a:t>
            </a:r>
            <a:r>
              <a:rPr lang="de-DE" dirty="0"/>
              <a:t> </a:t>
            </a:r>
            <a:r>
              <a:rPr lang="de-DE" dirty="0" smtClean="0"/>
              <a:t>HCM(1,16</a:t>
            </a:r>
            <a:r>
              <a:rPr lang="de-DE" dirty="0"/>
              <a:t>)</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0" name="Inhaltsplatzhalt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2805625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683568" y="1830388"/>
            <a:ext cx="8130752" cy="4093428"/>
          </a:xfrm>
          <a:prstGeom prst="rect">
            <a:avLst/>
          </a:prstGeom>
          <a:noFill/>
        </p:spPr>
        <p:txBody>
          <a:bodyPr wrap="none" rtlCol="0">
            <a:spAutoFit/>
          </a:bodyPr>
          <a:lstStyle/>
          <a:p>
            <a:r>
              <a:rPr lang="de-DE" sz="2000" dirty="0" err="1" smtClean="0">
                <a:solidFill>
                  <a:schemeClr val="tx1"/>
                </a:solidFill>
              </a:rPr>
              <a:t>Following</a:t>
            </a:r>
            <a:r>
              <a:rPr lang="de-DE" sz="2000" dirty="0" smtClean="0">
                <a:solidFill>
                  <a:schemeClr val="tx1"/>
                </a:solidFill>
              </a:rPr>
              <a:t> </a:t>
            </a:r>
            <a:r>
              <a:rPr lang="de-DE" sz="2000" dirty="0" err="1" smtClean="0">
                <a:solidFill>
                  <a:schemeClr val="tx1"/>
                </a:solidFill>
              </a:rPr>
              <a:t>table</a:t>
            </a:r>
            <a:r>
              <a:rPr lang="de-DE" sz="2000" dirty="0" smtClean="0">
                <a:solidFill>
                  <a:schemeClr val="tx1"/>
                </a:solidFill>
              </a:rPr>
              <a:t> </a:t>
            </a:r>
            <a:r>
              <a:rPr lang="de-DE" sz="2000" dirty="0" err="1" smtClean="0">
                <a:solidFill>
                  <a:schemeClr val="tx1"/>
                </a:solidFill>
              </a:rPr>
              <a:t>lists</a:t>
            </a:r>
            <a:r>
              <a:rPr lang="de-DE" sz="2000" dirty="0" smtClean="0">
                <a:solidFill>
                  <a:schemeClr val="tx1"/>
                </a:solidFill>
              </a:rPr>
              <a:t> </a:t>
            </a:r>
            <a:r>
              <a:rPr lang="de-DE" sz="2000" dirty="0" err="1" smtClean="0">
                <a:solidFill>
                  <a:schemeClr val="tx1"/>
                </a:solidFill>
              </a:rPr>
              <a:t>proposed</a:t>
            </a:r>
            <a:r>
              <a:rPr lang="de-DE" sz="2000" dirty="0" smtClean="0">
                <a:solidFill>
                  <a:schemeClr val="tx1"/>
                </a:solidFill>
              </a:rPr>
              <a:t> </a:t>
            </a:r>
            <a:r>
              <a:rPr lang="de-DE" sz="2000" dirty="0" err="1" smtClean="0">
                <a:solidFill>
                  <a:schemeClr val="tx1"/>
                </a:solidFill>
              </a:rPr>
              <a:t>parameters</a:t>
            </a:r>
            <a:r>
              <a:rPr lang="de-DE" sz="2000" dirty="0" smtClean="0">
                <a:solidFill>
                  <a:schemeClr val="tx1"/>
                </a:solidFill>
              </a:rPr>
              <a:t> </a:t>
            </a:r>
            <a:r>
              <a:rPr lang="de-DE" sz="2000" dirty="0" err="1" smtClean="0">
                <a:solidFill>
                  <a:schemeClr val="tx1"/>
                </a:solidFill>
              </a:rPr>
              <a:t>for</a:t>
            </a:r>
            <a:r>
              <a:rPr lang="de-DE" sz="2000" dirty="0" smtClean="0">
                <a:solidFill>
                  <a:schemeClr val="tx1"/>
                </a:solidFill>
              </a:rPr>
              <a:t> PM-PHY </a:t>
            </a:r>
            <a:r>
              <a:rPr lang="de-DE" sz="2000" dirty="0" err="1" smtClean="0">
                <a:solidFill>
                  <a:schemeClr val="tx1"/>
                </a:solidFill>
              </a:rPr>
              <a:t>operation</a:t>
            </a:r>
            <a:r>
              <a:rPr lang="de-DE" sz="2000" dirty="0" smtClean="0">
                <a:solidFill>
                  <a:schemeClr val="tx1"/>
                </a:solidFill>
              </a:rPr>
              <a:t> in AWGN.</a:t>
            </a:r>
          </a:p>
          <a:p>
            <a:endParaRPr lang="de-DE" sz="2000" dirty="0">
              <a:solidFill>
                <a:schemeClr val="tx1"/>
              </a:solidFill>
            </a:endParaRPr>
          </a:p>
          <a:p>
            <a:endParaRPr lang="de-DE" sz="2000" dirty="0" smtClean="0">
              <a:solidFill>
                <a:schemeClr val="tx1"/>
              </a:solidFill>
            </a:endParaRPr>
          </a:p>
          <a:p>
            <a:endParaRPr lang="de-DE" sz="2000" dirty="0">
              <a:solidFill>
                <a:schemeClr val="tx1"/>
              </a:solidFill>
            </a:endParaRPr>
          </a:p>
          <a:p>
            <a:endParaRPr lang="de-DE" sz="2000" dirty="0" smtClean="0">
              <a:solidFill>
                <a:schemeClr val="tx1"/>
              </a:solidFill>
            </a:endParaRPr>
          </a:p>
          <a:p>
            <a:endParaRPr lang="de-DE" sz="2000" dirty="0">
              <a:solidFill>
                <a:schemeClr val="tx1"/>
              </a:solidFill>
            </a:endParaRPr>
          </a:p>
          <a:p>
            <a:endParaRPr lang="de-DE" sz="2000" dirty="0" smtClean="0">
              <a:solidFill>
                <a:schemeClr val="tx1"/>
              </a:solidFill>
            </a:endParaRPr>
          </a:p>
          <a:p>
            <a:endParaRPr lang="de-DE" sz="2000" dirty="0">
              <a:solidFill>
                <a:schemeClr val="tx1"/>
              </a:solidFill>
            </a:endParaRPr>
          </a:p>
          <a:p>
            <a:endParaRPr lang="de-DE" sz="2000" dirty="0" smtClean="0">
              <a:solidFill>
                <a:schemeClr val="tx1"/>
              </a:solidFill>
            </a:endParaRPr>
          </a:p>
          <a:p>
            <a:endParaRPr lang="de-DE" sz="2000" dirty="0">
              <a:solidFill>
                <a:schemeClr val="tx1"/>
              </a:solidFill>
            </a:endParaRPr>
          </a:p>
          <a:p>
            <a:r>
              <a:rPr lang="de-DE" sz="2000" dirty="0" smtClean="0">
                <a:solidFill>
                  <a:schemeClr val="tx1"/>
                </a:solidFill>
              </a:rPr>
              <a:t>More </a:t>
            </a:r>
            <a:r>
              <a:rPr lang="de-DE" sz="2000" dirty="0" err="1" smtClean="0">
                <a:solidFill>
                  <a:schemeClr val="tx1"/>
                </a:solidFill>
              </a:rPr>
              <a:t>simulation</a:t>
            </a:r>
            <a:r>
              <a:rPr lang="de-DE" sz="2000" dirty="0" smtClean="0">
                <a:solidFill>
                  <a:schemeClr val="tx1"/>
                </a:solidFill>
              </a:rPr>
              <a:t> </a:t>
            </a:r>
            <a:r>
              <a:rPr lang="de-DE" sz="2000" dirty="0" err="1" smtClean="0">
                <a:solidFill>
                  <a:schemeClr val="tx1"/>
                </a:solidFill>
              </a:rPr>
              <a:t>results</a:t>
            </a:r>
            <a:r>
              <a:rPr lang="de-DE" sz="2000" dirty="0" smtClean="0">
                <a:solidFill>
                  <a:schemeClr val="tx1"/>
                </a:solidFill>
              </a:rPr>
              <a:t> </a:t>
            </a:r>
            <a:r>
              <a:rPr lang="de-DE" sz="2000" dirty="0" err="1" smtClean="0">
                <a:solidFill>
                  <a:schemeClr val="tx1"/>
                </a:solidFill>
              </a:rPr>
              <a:t>including</a:t>
            </a:r>
            <a:r>
              <a:rPr lang="de-DE" sz="2000" dirty="0" smtClean="0">
                <a:solidFill>
                  <a:schemeClr val="tx1"/>
                </a:solidFill>
              </a:rPr>
              <a:t> </a:t>
            </a:r>
            <a:r>
              <a:rPr lang="de-DE" sz="2000" dirty="0" err="1" smtClean="0">
                <a:solidFill>
                  <a:schemeClr val="tx1"/>
                </a:solidFill>
              </a:rPr>
              <a:t>more</a:t>
            </a:r>
            <a:r>
              <a:rPr lang="de-DE" sz="2000" dirty="0" smtClean="0">
                <a:solidFill>
                  <a:schemeClr val="tx1"/>
                </a:solidFill>
              </a:rPr>
              <a:t> </a:t>
            </a:r>
            <a:r>
              <a:rPr lang="de-DE" sz="2000" dirty="0" err="1" smtClean="0">
                <a:solidFill>
                  <a:schemeClr val="tx1"/>
                </a:solidFill>
              </a:rPr>
              <a:t>advanced</a:t>
            </a:r>
            <a:r>
              <a:rPr lang="de-DE" sz="2000" dirty="0" smtClean="0">
                <a:solidFill>
                  <a:schemeClr val="tx1"/>
                </a:solidFill>
              </a:rPr>
              <a:t> </a:t>
            </a:r>
            <a:r>
              <a:rPr lang="de-DE" sz="2000" dirty="0" err="1" smtClean="0">
                <a:solidFill>
                  <a:schemeClr val="tx1"/>
                </a:solidFill>
              </a:rPr>
              <a:t>detection</a:t>
            </a:r>
            <a:r>
              <a:rPr lang="de-DE" sz="2000" dirty="0" smtClean="0">
                <a:solidFill>
                  <a:schemeClr val="tx1"/>
                </a:solidFill>
              </a:rPr>
              <a:t> </a:t>
            </a:r>
            <a:r>
              <a:rPr lang="de-DE" sz="2000" dirty="0" err="1" smtClean="0">
                <a:solidFill>
                  <a:schemeClr val="tx1"/>
                </a:solidFill>
              </a:rPr>
              <a:t>schemes</a:t>
            </a:r>
            <a:r>
              <a:rPr lang="de-DE" sz="2000" dirty="0" smtClean="0">
                <a:solidFill>
                  <a:schemeClr val="tx1"/>
                </a:solidFill>
              </a:rPr>
              <a:t> </a:t>
            </a:r>
          </a:p>
          <a:p>
            <a:r>
              <a:rPr lang="de-DE" sz="2000" dirty="0" err="1" smtClean="0">
                <a:solidFill>
                  <a:schemeClr val="tx1"/>
                </a:solidFill>
              </a:rPr>
              <a:t>are</a:t>
            </a:r>
            <a:r>
              <a:rPr lang="de-DE" sz="2000" dirty="0" smtClean="0">
                <a:solidFill>
                  <a:schemeClr val="tx1"/>
                </a:solidFill>
              </a:rPr>
              <a:t> </a:t>
            </a:r>
            <a:r>
              <a:rPr lang="de-DE" sz="2000" dirty="0" err="1" smtClean="0">
                <a:solidFill>
                  <a:schemeClr val="tx1"/>
                </a:solidFill>
              </a:rPr>
              <a:t>needed</a:t>
            </a:r>
            <a:r>
              <a:rPr lang="de-DE" sz="2000" dirty="0" smtClean="0">
                <a:solidFill>
                  <a:schemeClr val="tx1"/>
                </a:solidFill>
              </a:rPr>
              <a:t> </a:t>
            </a:r>
            <a:r>
              <a:rPr lang="de-DE" sz="2000" dirty="0" err="1" smtClean="0">
                <a:solidFill>
                  <a:schemeClr val="tx1"/>
                </a:solidFill>
              </a:rPr>
              <a:t>for</a:t>
            </a:r>
            <a:r>
              <a:rPr lang="de-DE" sz="2000" dirty="0" smtClean="0">
                <a:solidFill>
                  <a:schemeClr val="tx1"/>
                </a:solidFill>
              </a:rPr>
              <a:t> PM PHY </a:t>
            </a:r>
            <a:r>
              <a:rPr lang="de-DE" sz="2000" dirty="0" err="1" smtClean="0">
                <a:solidFill>
                  <a:schemeClr val="tx1"/>
                </a:solidFill>
              </a:rPr>
              <a:t>operation</a:t>
            </a:r>
            <a:r>
              <a:rPr lang="de-DE" sz="2000" dirty="0" smtClean="0">
                <a:solidFill>
                  <a:schemeClr val="tx1"/>
                </a:solidFill>
              </a:rPr>
              <a:t> </a:t>
            </a:r>
            <a:r>
              <a:rPr lang="de-DE" sz="2000" dirty="0" err="1" smtClean="0">
                <a:solidFill>
                  <a:schemeClr val="tx1"/>
                </a:solidFill>
              </a:rPr>
              <a:t>over</a:t>
            </a:r>
            <a:r>
              <a:rPr lang="de-DE" sz="2000" dirty="0" smtClean="0">
                <a:solidFill>
                  <a:schemeClr val="tx1"/>
                </a:solidFill>
              </a:rPr>
              <a:t> </a:t>
            </a:r>
            <a:r>
              <a:rPr lang="de-DE" sz="2000" dirty="0" err="1" smtClean="0">
                <a:solidFill>
                  <a:schemeClr val="tx1"/>
                </a:solidFill>
              </a:rPr>
              <a:t>multipath</a:t>
            </a:r>
            <a:r>
              <a:rPr lang="de-DE" sz="2000" dirty="0" smtClean="0">
                <a:solidFill>
                  <a:schemeClr val="tx1"/>
                </a:solidFill>
              </a:rPr>
              <a:t> </a:t>
            </a:r>
            <a:r>
              <a:rPr lang="de-DE" sz="2000" dirty="0" err="1" smtClean="0">
                <a:solidFill>
                  <a:schemeClr val="tx1"/>
                </a:solidFill>
              </a:rPr>
              <a:t>channels</a:t>
            </a:r>
            <a:r>
              <a:rPr lang="de-DE" sz="2000" dirty="0" smtClean="0">
                <a:solidFill>
                  <a:schemeClr val="tx1"/>
                </a:solidFill>
              </a:rPr>
              <a:t>.</a:t>
            </a:r>
          </a:p>
          <a:p>
            <a:endParaRPr lang="de-DE" sz="2000" dirty="0">
              <a:solidFill>
                <a:schemeClr val="tx1"/>
              </a:solidFill>
            </a:endParaRPr>
          </a:p>
        </p:txBody>
      </p:sp>
      <p:sp>
        <p:nvSpPr>
          <p:cNvPr id="2" name="Titel 1"/>
          <p:cNvSpPr>
            <a:spLocks noGrp="1"/>
          </p:cNvSpPr>
          <p:nvPr>
            <p:ph type="title"/>
          </p:nvPr>
        </p:nvSpPr>
        <p:spPr/>
        <p:txBody>
          <a:bodyPr/>
          <a:lstStyle/>
          <a:p>
            <a:r>
              <a:rPr lang="de-DE" dirty="0" smtClean="0"/>
              <a:t>Summary</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301761159"/>
              </p:ext>
            </p:extLst>
          </p:nvPr>
        </p:nvGraphicFramePr>
        <p:xfrm>
          <a:off x="1091952" y="2457688"/>
          <a:ext cx="6576392" cy="2123440"/>
        </p:xfrm>
        <a:graphic>
          <a:graphicData uri="http://schemas.openxmlformats.org/drawingml/2006/table">
            <a:tbl>
              <a:tblPr firstRow="1" bandRow="1">
                <a:tableStyleId>{5C22544A-7EE6-4342-B048-85BDC9FD1C3A}</a:tableStyleId>
              </a:tblPr>
              <a:tblGrid>
                <a:gridCol w="3088369">
                  <a:extLst>
                    <a:ext uri="{9D8B030D-6E8A-4147-A177-3AD203B41FA5}">
                      <a16:colId xmlns:a16="http://schemas.microsoft.com/office/drawing/2014/main" val="729967329"/>
                    </a:ext>
                  </a:extLst>
                </a:gridCol>
                <a:gridCol w="2159156">
                  <a:extLst>
                    <a:ext uri="{9D8B030D-6E8A-4147-A177-3AD203B41FA5}">
                      <a16:colId xmlns:a16="http://schemas.microsoft.com/office/drawing/2014/main" val="337678439"/>
                    </a:ext>
                  </a:extLst>
                </a:gridCol>
                <a:gridCol w="1328867">
                  <a:extLst>
                    <a:ext uri="{9D8B030D-6E8A-4147-A177-3AD203B41FA5}">
                      <a16:colId xmlns:a16="http://schemas.microsoft.com/office/drawing/2014/main" val="4155117677"/>
                    </a:ext>
                  </a:extLst>
                </a:gridCol>
              </a:tblGrid>
              <a:tr h="370840">
                <a:tc>
                  <a:txBody>
                    <a:bodyPr/>
                    <a:lstStyle/>
                    <a:p>
                      <a:pPr algn="ctr"/>
                      <a:r>
                        <a:rPr lang="de-DE" dirty="0" smtClean="0"/>
                        <a:t>Payload </a:t>
                      </a:r>
                      <a:r>
                        <a:rPr lang="de-DE" dirty="0" err="1" smtClean="0"/>
                        <a:t>modulation</a:t>
                      </a:r>
                      <a:endParaRPr lang="de-DE" dirty="0"/>
                    </a:p>
                  </a:txBody>
                  <a:tcPr/>
                </a:tc>
                <a:tc>
                  <a:txBody>
                    <a:bodyPr/>
                    <a:lstStyle/>
                    <a:p>
                      <a:pPr algn="ctr"/>
                      <a:r>
                        <a:rPr lang="de-DE" dirty="0" err="1" smtClean="0"/>
                        <a:t>Synch</a:t>
                      </a:r>
                      <a:r>
                        <a:rPr lang="de-DE" dirty="0" smtClean="0"/>
                        <a:t> </a:t>
                      </a:r>
                      <a:r>
                        <a:rPr lang="de-DE" dirty="0" err="1" smtClean="0"/>
                        <a:t>preamble</a:t>
                      </a:r>
                      <a:r>
                        <a:rPr lang="de-DE" dirty="0" smtClean="0"/>
                        <a:t> </a:t>
                      </a:r>
                      <a:r>
                        <a:rPr lang="de-DE" dirty="0" err="1" smtClean="0"/>
                        <a:t>length</a:t>
                      </a:r>
                      <a:endParaRPr lang="de-DE" dirty="0"/>
                    </a:p>
                  </a:txBody>
                  <a:tcPr/>
                </a:tc>
                <a:tc>
                  <a:txBody>
                    <a:bodyPr/>
                    <a:lstStyle/>
                    <a:p>
                      <a:pPr algn="ctr"/>
                      <a:r>
                        <a:rPr lang="de-DE" dirty="0" err="1" smtClean="0"/>
                        <a:t>Repetitions</a:t>
                      </a:r>
                      <a:r>
                        <a:rPr lang="de-DE" dirty="0" smtClean="0"/>
                        <a:t> </a:t>
                      </a:r>
                      <a:r>
                        <a:rPr lang="de-DE" dirty="0" err="1" smtClean="0"/>
                        <a:t>for</a:t>
                      </a:r>
                      <a:r>
                        <a:rPr lang="de-DE" dirty="0" smtClean="0"/>
                        <a:t> </a:t>
                      </a:r>
                      <a:r>
                        <a:rPr lang="de-DE" dirty="0" err="1" smtClean="0"/>
                        <a:t>header</a:t>
                      </a:r>
                      <a:endParaRPr lang="de-DE" dirty="0"/>
                    </a:p>
                  </a:txBody>
                  <a:tcPr/>
                </a:tc>
                <a:extLst>
                  <a:ext uri="{0D108BD9-81ED-4DB2-BD59-A6C34878D82A}">
                    <a16:rowId xmlns:a16="http://schemas.microsoft.com/office/drawing/2014/main" val="1699324143"/>
                  </a:ext>
                </a:extLst>
              </a:tr>
              <a:tr h="370840">
                <a:tc>
                  <a:txBody>
                    <a:bodyPr/>
                    <a:lstStyle/>
                    <a:p>
                      <a:pPr algn="ctr"/>
                      <a:r>
                        <a:rPr lang="de-DE" sz="1600" dirty="0" smtClean="0"/>
                        <a:t>2-PAM+8B10B+RS(256,248)</a:t>
                      </a:r>
                      <a:endParaRPr lang="de-DE" sz="1600" dirty="0"/>
                    </a:p>
                  </a:txBody>
                  <a:tcPr/>
                </a:tc>
                <a:tc>
                  <a:txBody>
                    <a:bodyPr/>
                    <a:lstStyle/>
                    <a:p>
                      <a:pPr algn="ctr"/>
                      <a:r>
                        <a:rPr lang="de-DE" sz="1600" dirty="0" smtClean="0"/>
                        <a:t>62 (ETRI)</a:t>
                      </a:r>
                      <a:endParaRPr lang="de-DE" sz="1600" dirty="0"/>
                    </a:p>
                  </a:txBody>
                  <a:tcPr/>
                </a:tc>
                <a:tc>
                  <a:txBody>
                    <a:bodyPr/>
                    <a:lstStyle/>
                    <a:p>
                      <a:pPr algn="ctr"/>
                      <a:r>
                        <a:rPr lang="de-DE" sz="1600" dirty="0" smtClean="0"/>
                        <a:t>1</a:t>
                      </a:r>
                      <a:endParaRPr lang="de-DE" sz="1600" dirty="0"/>
                    </a:p>
                  </a:txBody>
                  <a:tcPr/>
                </a:tc>
                <a:extLst>
                  <a:ext uri="{0D108BD9-81ED-4DB2-BD59-A6C34878D82A}">
                    <a16:rowId xmlns:a16="http://schemas.microsoft.com/office/drawing/2014/main" val="3016654051"/>
                  </a:ext>
                </a:extLst>
              </a:tr>
              <a:tr h="370840">
                <a:tc>
                  <a:txBody>
                    <a:bodyPr/>
                    <a:lstStyle/>
                    <a:p>
                      <a:pPr algn="ctr"/>
                      <a:r>
                        <a:rPr lang="de-DE" sz="1600" dirty="0" smtClean="0"/>
                        <a:t>2-PAM+</a:t>
                      </a:r>
                      <a:r>
                        <a:rPr lang="de-DE" sz="1600" dirty="0" smtClean="0"/>
                        <a:t>RS(256,248)+HCM(1,4)</a:t>
                      </a:r>
                      <a:endParaRPr lang="de-DE" sz="1600" dirty="0"/>
                    </a:p>
                  </a:txBody>
                  <a:tcPr/>
                </a:tc>
                <a:tc>
                  <a:txBody>
                    <a:bodyPr/>
                    <a:lstStyle/>
                    <a:p>
                      <a:pPr algn="ctr"/>
                      <a:r>
                        <a:rPr lang="de-DE" sz="1600" dirty="0" smtClean="0"/>
                        <a:t>96 (HHI)</a:t>
                      </a:r>
                      <a:endParaRPr lang="de-DE" sz="1600" dirty="0"/>
                    </a:p>
                  </a:txBody>
                  <a:tcPr/>
                </a:tc>
                <a:tc>
                  <a:txBody>
                    <a:bodyPr/>
                    <a:lstStyle/>
                    <a:p>
                      <a:pPr algn="ctr"/>
                      <a:r>
                        <a:rPr lang="de-DE" sz="1600" dirty="0" smtClean="0"/>
                        <a:t>4</a:t>
                      </a:r>
                      <a:endParaRPr lang="de-DE" sz="1600" dirty="0"/>
                    </a:p>
                  </a:txBody>
                  <a:tcPr/>
                </a:tc>
                <a:extLst>
                  <a:ext uri="{0D108BD9-81ED-4DB2-BD59-A6C34878D82A}">
                    <a16:rowId xmlns:a16="http://schemas.microsoft.com/office/drawing/2014/main" val="338446789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dirty="0" smtClean="0"/>
                        <a:t>2-PAM+RS(256,248)+HCM(1,8)</a:t>
                      </a:r>
                    </a:p>
                  </a:txBody>
                  <a:tcPr/>
                </a:tc>
                <a:tc>
                  <a:txBody>
                    <a:bodyPr/>
                    <a:lstStyle/>
                    <a:p>
                      <a:pPr algn="ctr"/>
                      <a:r>
                        <a:rPr lang="de-DE" sz="1600" dirty="0" smtClean="0"/>
                        <a:t>192</a:t>
                      </a:r>
                      <a:r>
                        <a:rPr lang="de-DE" sz="1600" baseline="0" dirty="0" smtClean="0"/>
                        <a:t> (HHI)</a:t>
                      </a:r>
                      <a:endParaRPr lang="de-DE" sz="1600" dirty="0"/>
                    </a:p>
                  </a:txBody>
                  <a:tcPr/>
                </a:tc>
                <a:tc>
                  <a:txBody>
                    <a:bodyPr/>
                    <a:lstStyle/>
                    <a:p>
                      <a:pPr algn="ctr"/>
                      <a:r>
                        <a:rPr lang="de-DE" sz="1600" dirty="0" smtClean="0"/>
                        <a:t>8</a:t>
                      </a:r>
                      <a:endParaRPr lang="de-DE" sz="1600" dirty="0"/>
                    </a:p>
                  </a:txBody>
                  <a:tcPr/>
                </a:tc>
                <a:extLst>
                  <a:ext uri="{0D108BD9-81ED-4DB2-BD59-A6C34878D82A}">
                    <a16:rowId xmlns:a16="http://schemas.microsoft.com/office/drawing/2014/main" val="230083869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dirty="0" smtClean="0"/>
                        <a:t>2-PAM+RS(256,248)+HCM(1,16)</a:t>
                      </a:r>
                    </a:p>
                  </a:txBody>
                  <a:tcPr/>
                </a:tc>
                <a:tc>
                  <a:txBody>
                    <a:bodyPr/>
                    <a:lstStyle/>
                    <a:p>
                      <a:pPr algn="ctr"/>
                      <a:r>
                        <a:rPr lang="de-DE" sz="1600" dirty="0" smtClean="0"/>
                        <a:t>394 (HHI)</a:t>
                      </a:r>
                      <a:endParaRPr lang="de-DE" sz="1600" dirty="0"/>
                    </a:p>
                  </a:txBody>
                  <a:tcPr/>
                </a:tc>
                <a:tc>
                  <a:txBody>
                    <a:bodyPr/>
                    <a:lstStyle/>
                    <a:p>
                      <a:pPr algn="ctr"/>
                      <a:r>
                        <a:rPr lang="de-DE" sz="1600" dirty="0" smtClean="0"/>
                        <a:t>16</a:t>
                      </a:r>
                      <a:endParaRPr lang="de-DE" sz="1600" dirty="0"/>
                    </a:p>
                  </a:txBody>
                  <a:tcPr/>
                </a:tc>
                <a:extLst>
                  <a:ext uri="{0D108BD9-81ED-4DB2-BD59-A6C34878D82A}">
                    <a16:rowId xmlns:a16="http://schemas.microsoft.com/office/drawing/2014/main" val="3671536312"/>
                  </a:ext>
                </a:extLst>
              </a:tr>
            </a:tbl>
          </a:graphicData>
        </a:graphic>
      </p:graphicFrame>
    </p:spTree>
    <p:extLst>
      <p:ext uri="{BB962C8B-B14F-4D97-AF65-F5344CB8AC3E}">
        <p14:creationId xmlns:p14="http://schemas.microsoft.com/office/powerpoint/2010/main" val="2350700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270</Words>
  <Application>Microsoft Office PowerPoint</Application>
  <PresentationFormat>Bildschirmpräsentation (4:3)</PresentationFormat>
  <Paragraphs>87</Paragraphs>
  <Slides>8</Slides>
  <Notes>2</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9" baseType="lpstr">
      <vt:lpstr>Arial Unicode MS</vt:lpstr>
      <vt:lpstr>굴림</vt:lpstr>
      <vt:lpstr>맑은 고딕</vt:lpstr>
      <vt:lpstr>MS Gothic</vt:lpstr>
      <vt:lpstr>ＭＳ Ｐゴシック</vt:lpstr>
      <vt:lpstr>宋体</vt:lpstr>
      <vt:lpstr>Arial</vt:lpstr>
      <vt:lpstr>Times New Roman</vt:lpstr>
      <vt:lpstr>Wingdings</vt:lpstr>
      <vt:lpstr>Office</vt:lpstr>
      <vt:lpstr>Document</vt:lpstr>
      <vt:lpstr>PowerPoint-Präsentation</vt:lpstr>
      <vt:lpstr>IEEE P802.15.13  PM PHY parametrization</vt:lpstr>
      <vt:lpstr>Description</vt:lpstr>
      <vt:lpstr>Results: PAM-2 modulation</vt:lpstr>
      <vt:lpstr>Results: PAM-2 with HCM(1,4)</vt:lpstr>
      <vt:lpstr>Results: PAM-2 with HCM(1,8)</vt:lpstr>
      <vt:lpstr>Results: PAM-2 with HCM(1,16)</vt:lpstr>
      <vt:lpstr>Summary</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Hinrichs, Malte</dc:creator>
  <cp:lastModifiedBy>Jungnickel, Volker</cp:lastModifiedBy>
  <cp:revision>112</cp:revision>
  <cp:lastPrinted>1601-01-01T00:00:00Z</cp:lastPrinted>
  <dcterms:created xsi:type="dcterms:W3CDTF">2018-04-17T14:15:50Z</dcterms:created>
  <dcterms:modified xsi:type="dcterms:W3CDTF">2018-05-04T18:22:11Z</dcterms:modified>
</cp:coreProperties>
</file>