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4"/>
  </p:notesMasterIdLst>
  <p:sldIdLst>
    <p:sldId id="375" r:id="rId2"/>
    <p:sldId id="294" r:id="rId3"/>
    <p:sldId id="332" r:id="rId4"/>
    <p:sldId id="349" r:id="rId5"/>
    <p:sldId id="352" r:id="rId6"/>
    <p:sldId id="336" r:id="rId7"/>
    <p:sldId id="364" r:id="rId8"/>
    <p:sldId id="355" r:id="rId9"/>
    <p:sldId id="356" r:id="rId10"/>
    <p:sldId id="350" r:id="rId11"/>
    <p:sldId id="354" r:id="rId12"/>
    <p:sldId id="353" r:id="rId13"/>
    <p:sldId id="358" r:id="rId14"/>
    <p:sldId id="288" r:id="rId15"/>
    <p:sldId id="293" r:id="rId16"/>
    <p:sldId id="262" r:id="rId17"/>
    <p:sldId id="272" r:id="rId18"/>
    <p:sldId id="372" r:id="rId19"/>
    <p:sldId id="360" r:id="rId20"/>
    <p:sldId id="258" r:id="rId21"/>
    <p:sldId id="373" r:id="rId22"/>
    <p:sldId id="296" r:id="rId23"/>
    <p:sldId id="343" r:id="rId24"/>
    <p:sldId id="271" r:id="rId25"/>
    <p:sldId id="298" r:id="rId26"/>
    <p:sldId id="345" r:id="rId27"/>
    <p:sldId id="285" r:id="rId28"/>
    <p:sldId id="347" r:id="rId29"/>
    <p:sldId id="346" r:id="rId30"/>
    <p:sldId id="369" r:id="rId31"/>
    <p:sldId id="279" r:id="rId32"/>
    <p:sldId id="37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48" autoAdjust="0"/>
  </p:normalViewPr>
  <p:slideViewPr>
    <p:cSldViewPr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92699-3476-4177-A476-37BAEDCF656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16716-62AF-4719-B2F1-4483DB0AD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0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143" indent="-28197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7912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9077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0242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1407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32572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83737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34902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doc.: IEEE 802.11-15/0496r1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143" indent="-28197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7912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9077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0242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1407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32572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83737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34902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8374" indent="-338374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143" indent="-28197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7912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9077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902330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1353495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804660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2255825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4"/>
            <a:r>
              <a:rPr lang="en-US" altLang="en-US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143" indent="-28197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7912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9077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0242" indent="-225582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1407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32572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83737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34902" indent="-225582" defTabSz="9211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/>
              <a:t>Page </a:t>
            </a:r>
            <a:fld id="{124654C2-7EBA-48D3-8130-B79DCF255ED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FB5A90DF-25AD-4A8E-8294-02875329EA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</p:spTree>
    <p:extLst>
      <p:ext uri="{BB962C8B-B14F-4D97-AF65-F5344CB8AC3E}">
        <p14:creationId xmlns:p14="http://schemas.microsoft.com/office/powerpoint/2010/main" val="13073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CEBB70A-AB18-4D69-A695-47A88F54F9E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</p:spTree>
    <p:extLst>
      <p:ext uri="{BB962C8B-B14F-4D97-AF65-F5344CB8AC3E}">
        <p14:creationId xmlns:p14="http://schemas.microsoft.com/office/powerpoint/2010/main" val="370943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49461EA5-96BB-4F90-8FE6-2563B21700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Volker Jungnickel (</a:t>
            </a:r>
            <a:r>
              <a:rPr lang="en-US" altLang="en-US" err="1"/>
              <a:t>Fraunhofer</a:t>
            </a:r>
            <a:r>
              <a:rPr lang="en-US" altLang="en-US"/>
              <a:t> HHI)</a:t>
            </a:r>
          </a:p>
        </p:txBody>
      </p:sp>
    </p:spTree>
    <p:extLst>
      <p:ext uri="{BB962C8B-B14F-4D97-AF65-F5344CB8AC3E}">
        <p14:creationId xmlns:p14="http://schemas.microsoft.com/office/powerpoint/2010/main" val="300777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7FDB5DBC-8C39-4E58-AF3A-A665163565D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</p:spTree>
    <p:extLst>
      <p:ext uri="{BB962C8B-B14F-4D97-AF65-F5344CB8AC3E}">
        <p14:creationId xmlns:p14="http://schemas.microsoft.com/office/powerpoint/2010/main" val="295271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9EF9D84-DBDB-4BFF-8340-7F7872C8C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33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DE31F09-CB54-4D45-B6DB-736360EAB9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</p:spTree>
    <p:extLst>
      <p:ext uri="{BB962C8B-B14F-4D97-AF65-F5344CB8AC3E}">
        <p14:creationId xmlns:p14="http://schemas.microsoft.com/office/powerpoint/2010/main" val="385772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2C80BD33-477D-4E3B-99AF-3E7446C131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75413"/>
            <a:ext cx="2600325" cy="230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</p:spTree>
    <p:extLst>
      <p:ext uri="{BB962C8B-B14F-4D97-AF65-F5344CB8AC3E}">
        <p14:creationId xmlns:p14="http://schemas.microsoft.com/office/powerpoint/2010/main" val="27393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708F72E-3DD4-4CC6-BAE3-F2E28A6650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Volker Jungnickel (</a:t>
            </a:r>
            <a:r>
              <a:rPr lang="en-US" altLang="en-US" err="1"/>
              <a:t>Fraunhofer</a:t>
            </a:r>
            <a:r>
              <a:rPr lang="en-US" altLang="en-US"/>
              <a:t> HHI)</a:t>
            </a:r>
          </a:p>
        </p:txBody>
      </p:sp>
    </p:spTree>
    <p:extLst>
      <p:ext uri="{BB962C8B-B14F-4D97-AF65-F5344CB8AC3E}">
        <p14:creationId xmlns:p14="http://schemas.microsoft.com/office/powerpoint/2010/main" val="105732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17C0FF7-FBDD-4CEA-8120-8886885D5F7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Volker Jungnickel (</a:t>
            </a:r>
            <a:r>
              <a:rPr lang="en-US" altLang="en-US" err="1"/>
              <a:t>Fraunhofer</a:t>
            </a:r>
            <a:r>
              <a:rPr lang="en-US" altLang="en-US"/>
              <a:t> HHI)</a:t>
            </a:r>
          </a:p>
        </p:txBody>
      </p:sp>
    </p:spTree>
    <p:extLst>
      <p:ext uri="{BB962C8B-B14F-4D97-AF65-F5344CB8AC3E}">
        <p14:creationId xmlns:p14="http://schemas.microsoft.com/office/powerpoint/2010/main" val="124213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D6D622F-8EBB-426A-8BFC-7C817C7DBB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Volker Jungnickel (</a:t>
            </a:r>
            <a:r>
              <a:rPr lang="en-US" altLang="en-US" err="1"/>
              <a:t>Fraunhofer</a:t>
            </a:r>
            <a:r>
              <a:rPr lang="en-US" altLang="en-US"/>
              <a:t> HHI)</a:t>
            </a:r>
          </a:p>
        </p:txBody>
      </p:sp>
    </p:spTree>
    <p:extLst>
      <p:ext uri="{BB962C8B-B14F-4D97-AF65-F5344CB8AC3E}">
        <p14:creationId xmlns:p14="http://schemas.microsoft.com/office/powerpoint/2010/main" val="36814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035DD9D-C1E2-49AE-AFDD-4B0481321D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</p:spTree>
    <p:extLst>
      <p:ext uri="{BB962C8B-B14F-4D97-AF65-F5344CB8AC3E}">
        <p14:creationId xmlns:p14="http://schemas.microsoft.com/office/powerpoint/2010/main" val="392613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464473" y="304026"/>
            <a:ext cx="29238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15-18-0187-00-0013</a:t>
            </a: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2"/>
          </p:nvPr>
        </p:nvSpPr>
        <p:spPr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/>
          <a:lstStyle>
            <a:lvl1pPr>
              <a:spcBef>
                <a:spcPct val="0"/>
              </a:spcBef>
              <a:buFontTx/>
              <a:buNone/>
              <a:defRPr sz="16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March 2018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altLang="en-US" dirty="0"/>
              <a:t>Slide </a:t>
            </a:r>
            <a:fld id="{7BED1D14-36F3-4B29-9599-001A4E52BD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686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4294967295"/>
          </p:nvPr>
        </p:nvSpPr>
        <p:spPr bwMode="auto">
          <a:noFill/>
        </p:spPr>
        <p:txBody>
          <a:bodyPr vert="horz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dirty="0"/>
              <a:t>May 2018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</a:t>
            </a:fld>
            <a:endParaRPr lang="en-US" altLang="en-US" sz="1200" b="0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35138"/>
            <a:ext cx="8077200" cy="1066800"/>
          </a:xfrm>
        </p:spPr>
        <p:txBody>
          <a:bodyPr/>
          <a:lstStyle/>
          <a:p>
            <a:r>
              <a:rPr lang="en-US" altLang="en-US" sz="3000" dirty="0"/>
              <a:t>IEEE 802.15 TG13 </a:t>
            </a:r>
            <a:br>
              <a:rPr lang="en-US" altLang="en-US" sz="3000" dirty="0"/>
            </a:br>
            <a:r>
              <a:rPr lang="en-US" altLang="en-US" sz="3000" dirty="0"/>
              <a:t>Partial Evaluation of PM-PHY using TG7r1 Channels</a:t>
            </a: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3259138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2018-05-07</a:t>
            </a:r>
          </a:p>
        </p:txBody>
      </p:sp>
      <p:graphicFrame>
        <p:nvGraphicFramePr>
          <p:cNvPr id="1536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547239"/>
              </p:ext>
            </p:extLst>
          </p:nvPr>
        </p:nvGraphicFramePr>
        <p:xfrm>
          <a:off x="669925" y="4327525"/>
          <a:ext cx="8969375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4" imgW="8248271" imgH="1393577" progId="Word.Document.8">
                  <p:embed/>
                </p:oleObj>
              </mc:Choice>
              <mc:Fallback>
                <p:oleObj name="Document" r:id="rId4" imgW="8248271" imgH="13935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4327525"/>
                        <a:ext cx="8969375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685800" y="3792538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altLang="en-US" sz="2000" b="1"/>
              <a:t> Author:</a:t>
            </a:r>
            <a:endParaRPr lang="en-US" altLang="en-US" sz="200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</p:spTree>
    <p:extLst>
      <p:ext uri="{BB962C8B-B14F-4D97-AF65-F5344CB8AC3E}">
        <p14:creationId xmlns:p14="http://schemas.microsoft.com/office/powerpoint/2010/main" val="381084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61" y="1752600"/>
            <a:ext cx="5934439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Baseline Performance in Ideal Channel with No Corrections to RRC PAM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702407" cy="4114800"/>
          </a:xfrm>
        </p:spPr>
        <p:txBody>
          <a:bodyPr/>
          <a:lstStyle/>
          <a:p>
            <a:r>
              <a:rPr lang="en-US" sz="2000" dirty="0"/>
              <a:t>Both square and RRC pulses meet theoretical performance in impulse channel.  </a:t>
            </a:r>
          </a:p>
          <a:p>
            <a:endParaRPr lang="en-US" sz="2000" dirty="0"/>
          </a:p>
          <a:p>
            <a:r>
              <a:rPr lang="en-US" sz="2000" dirty="0"/>
              <a:t>No corrections were applied to the negative values of RRC PAM for this baseline curve.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399" y="3607356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e</a:t>
            </a:r>
            <a:endParaRPr lang="en-US" baseline="-25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10</a:t>
            </a:fld>
            <a:endParaRPr lang="en-US" altLang="en-US" sz="1200" b="0" dirty="0"/>
          </a:p>
        </p:txBody>
      </p:sp>
      <p:sp>
        <p:nvSpPr>
          <p:cNvPr id="12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C45249-CAE5-4865-B874-84EDAC76C76B}"/>
              </a:ext>
            </a:extLst>
          </p:cNvPr>
          <p:cNvSpPr txBox="1"/>
          <p:nvPr/>
        </p:nvSpPr>
        <p:spPr>
          <a:xfrm>
            <a:off x="5754023" y="591133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r>
              <a:rPr lang="en-US" dirty="0"/>
              <a:t> dB</a:t>
            </a:r>
          </a:p>
        </p:txBody>
      </p:sp>
    </p:spTree>
    <p:extLst>
      <p:ext uri="{BB962C8B-B14F-4D97-AF65-F5344CB8AC3E}">
        <p14:creationId xmlns:p14="http://schemas.microsoft.com/office/powerpoint/2010/main" val="54130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CCDF without Corrections to RRC PAM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2971800" cy="4114800"/>
          </a:xfrm>
        </p:spPr>
        <p:txBody>
          <a:bodyPr/>
          <a:lstStyle/>
          <a:p>
            <a:r>
              <a:rPr lang="en-US" sz="2000" dirty="0"/>
              <a:t>The CCDF for uncorrected PAM RRC extends to 4.38 dB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This is 1.35 dB </a:t>
            </a:r>
            <a:br>
              <a:rPr lang="en-US" sz="2000" dirty="0"/>
            </a:br>
            <a:r>
              <a:rPr lang="en-US" sz="2000" dirty="0"/>
              <a:t>above PAM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5602517" cy="419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11</a:t>
            </a:fld>
            <a:endParaRPr lang="en-US" altLang="en-US" sz="1200" b="0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7250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753" y="1828800"/>
            <a:ext cx="5941047" cy="445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Ideal Channel with Offset and Clipping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778608" cy="4114800"/>
          </a:xfrm>
        </p:spPr>
        <p:txBody>
          <a:bodyPr/>
          <a:lstStyle/>
          <a:p>
            <a:r>
              <a:rPr lang="en-US" sz="2000" dirty="0"/>
              <a:t>Clipping the small negative values yields a better BER than expending power on a DC Offset.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3431446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e</a:t>
            </a:r>
            <a:endParaRPr lang="en-US" baseline="-25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12</a:t>
            </a:fld>
            <a:endParaRPr lang="en-US" altLang="en-US" sz="1200" b="0" dirty="0"/>
          </a:p>
        </p:txBody>
      </p:sp>
      <p:sp>
        <p:nvSpPr>
          <p:cNvPr id="12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53D2BC-C0E5-4959-8F7F-46D62848AE30}"/>
              </a:ext>
            </a:extLst>
          </p:cNvPr>
          <p:cNvSpPr txBox="1"/>
          <p:nvPr/>
        </p:nvSpPr>
        <p:spPr>
          <a:xfrm>
            <a:off x="5713702" y="598753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r>
              <a:rPr lang="en-US" dirty="0"/>
              <a:t> dB</a:t>
            </a:r>
          </a:p>
        </p:txBody>
      </p:sp>
    </p:spTree>
    <p:extLst>
      <p:ext uri="{BB962C8B-B14F-4D97-AF65-F5344CB8AC3E}">
        <p14:creationId xmlns:p14="http://schemas.microsoft.com/office/powerpoint/2010/main" val="367417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CCDF with Offset and Clipping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819400" cy="4114800"/>
          </a:xfrm>
        </p:spPr>
        <p:txBody>
          <a:bodyPr/>
          <a:lstStyle/>
          <a:p>
            <a:r>
              <a:rPr lang="en-US" sz="2000" dirty="0"/>
              <a:t>The CCDF for Offset RRC PAM is the same as uncorrected RRC PAM at 4.38 dB,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1.35 dB above PAM.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sz="2000" dirty="0"/>
              <a:t>The CCDF for Clipped RRC PAM extends to 4.87 </a:t>
            </a:r>
            <a:r>
              <a:rPr lang="en-US" sz="2000" dirty="0" err="1"/>
              <a:t>dB.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1.84 dB above PAM</a:t>
            </a:r>
          </a:p>
        </p:txBody>
      </p:sp>
      <p:pic>
        <p:nvPicPr>
          <p:cNvPr id="1024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5859780" cy="35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13</a:t>
            </a:fld>
            <a:endParaRPr lang="en-US" altLang="en-US" sz="1200" b="0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3492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 3: Home Use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Locations (D1-D8)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6091" r="2637"/>
          <a:stretch/>
        </p:blipFill>
        <p:spPr bwMode="auto">
          <a:xfrm>
            <a:off x="622540" y="1676400"/>
            <a:ext cx="7456337" cy="469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1522511"/>
            <a:ext cx="1386918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Image from [1]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14</a:t>
            </a:fld>
            <a:endParaRPr lang="en-US" altLang="en-US" sz="1200" b="0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56073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 3: Home Use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841" r="3072"/>
          <a:stretch/>
        </p:blipFill>
        <p:spPr bwMode="auto">
          <a:xfrm>
            <a:off x="1453100" y="838200"/>
            <a:ext cx="6235811" cy="529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53100" y="6137606"/>
            <a:ext cx="1386918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Image from [1]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15</a:t>
            </a:fld>
            <a:endParaRPr lang="en-US" altLang="en-US" sz="1200" b="0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82777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Response – D1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D1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13" y="2362200"/>
            <a:ext cx="13811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89968" y="5774816"/>
            <a:ext cx="1183337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Samples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3733" y="3686175"/>
            <a:ext cx="1386918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Image from [1]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16</a:t>
            </a:fld>
            <a:endParaRPr lang="en-US" altLang="en-US" sz="1200" b="0" dirty="0"/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69853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Response – D1</a:t>
            </a:r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52" y="762000"/>
            <a:ext cx="6327648" cy="29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6391"/>
            <a:ext cx="6324600" cy="296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17</a:t>
            </a:fld>
            <a:endParaRPr lang="en-US" altLang="en-US" sz="1200" b="0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95290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Equalization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Linear Equalization, no decision directed feedback</a:t>
            </a:r>
          </a:p>
          <a:p>
            <a:endParaRPr lang="en-US" dirty="0"/>
          </a:p>
          <a:p>
            <a:r>
              <a:rPr lang="en-US" dirty="0"/>
              <a:t>21 Coefficient Channel Estimate</a:t>
            </a:r>
          </a:p>
          <a:p>
            <a:endParaRPr lang="en-US" dirty="0"/>
          </a:p>
          <a:p>
            <a:r>
              <a:rPr lang="en-US" dirty="0"/>
              <a:t>Equalization runs after matched filter and decimation</a:t>
            </a:r>
          </a:p>
          <a:p>
            <a:endParaRPr lang="en-US" dirty="0"/>
          </a:p>
          <a:p>
            <a:r>
              <a:rPr lang="en-US" dirty="0"/>
              <a:t>No Noise in training sequence</a:t>
            </a:r>
          </a:p>
          <a:p>
            <a:endParaRPr lang="en-US" dirty="0"/>
          </a:p>
          <a:p>
            <a:r>
              <a:rPr lang="en-US" dirty="0"/>
              <a:t>Placing an upper bound on linear equalizer performance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18</a:t>
            </a:fld>
            <a:endParaRPr lang="en-US" altLang="en-US" sz="1200" b="0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92235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Equalization – D1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19</a:t>
            </a:fld>
            <a:endParaRPr lang="en-US" altLang="en-US" sz="1200" b="0" dirty="0"/>
          </a:p>
        </p:txBody>
      </p:sp>
      <p:sp>
        <p:nvSpPr>
          <p:cNvPr id="16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859CB-98BC-47B7-BA14-9548DC3ED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337" y="1634556"/>
            <a:ext cx="6370951" cy="48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the IEEE 802.15 TG13 March 2018 meeting (15-18-0084-01-0013), TG13 requested full or partial evaluation results using PM-PHY through either simplified or TG7r1 channel models [1] [2].</a:t>
            </a:r>
          </a:p>
          <a:p>
            <a:endParaRPr lang="en-US" dirty="0"/>
          </a:p>
          <a:p>
            <a:r>
              <a:rPr lang="en-US" dirty="0"/>
              <a:t>This presentation will show the setup and results of a simulation of the Pulse Modulation through the specified channel environment.</a:t>
            </a:r>
          </a:p>
          <a:p>
            <a:pPr lvl="1"/>
            <a:r>
              <a:rPr lang="en-US" dirty="0"/>
              <a:t>2-PAM (OOK) modulation</a:t>
            </a:r>
          </a:p>
          <a:p>
            <a:pPr lvl="1"/>
            <a:r>
              <a:rPr lang="en-US" dirty="0"/>
              <a:t>Quantify Bit Error Rate using the TG7r1 channel models</a:t>
            </a:r>
          </a:p>
          <a:p>
            <a:endParaRPr lang="en-US" dirty="0"/>
          </a:p>
          <a:p>
            <a:r>
              <a:rPr lang="en-US" dirty="0"/>
              <a:t>Quantify costs and benefits of Pulse Shaping</a:t>
            </a:r>
          </a:p>
          <a:p>
            <a:pPr lvl="1"/>
            <a:r>
              <a:rPr lang="en-US" dirty="0"/>
              <a:t>The current draft standard does not specify any pulse shaping.</a:t>
            </a:r>
          </a:p>
          <a:p>
            <a:pPr lvl="1"/>
            <a:r>
              <a:rPr lang="en-US" dirty="0"/>
              <a:t>What are the consequences of that?</a:t>
            </a:r>
          </a:p>
          <a:p>
            <a:pPr lvl="1"/>
            <a:r>
              <a:rPr lang="en-US" dirty="0"/>
              <a:t>Different pulse shapes will be used:</a:t>
            </a:r>
          </a:p>
          <a:p>
            <a:pPr lvl="2"/>
            <a:r>
              <a:rPr lang="en-US" dirty="0"/>
              <a:t>Square</a:t>
            </a:r>
          </a:p>
          <a:p>
            <a:pPr lvl="2"/>
            <a:r>
              <a:rPr lang="en-US" dirty="0"/>
              <a:t>Root-Raised Cosine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</a:t>
            </a:fld>
            <a:endParaRPr lang="en-US" altLang="en-US" sz="1200" b="0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48967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1188720"/>
            <a:ext cx="7086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5840" y="3200400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612648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r>
              <a:rPr lang="en-US" dirty="0"/>
              <a:t> dB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D1, OSR = 50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20</a:t>
            </a:fld>
            <a:endParaRPr lang="en-US" altLang="en-US" sz="1200" b="0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32552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1188720"/>
            <a:ext cx="7086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5840" y="3200400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e</a:t>
            </a:r>
            <a:endParaRPr lang="en-US" baseline="-25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D1, OSR = 7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21</a:t>
            </a:fld>
            <a:endParaRPr lang="en-US" altLang="en-US" sz="1200" b="0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97311-81A4-4055-A913-DED10674A6A3}"/>
              </a:ext>
            </a:extLst>
          </p:cNvPr>
          <p:cNvSpPr txBox="1"/>
          <p:nvPr/>
        </p:nvSpPr>
        <p:spPr>
          <a:xfrm>
            <a:off x="4191000" y="612648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r>
              <a:rPr lang="en-US" dirty="0"/>
              <a:t> dB</a:t>
            </a:r>
          </a:p>
        </p:txBody>
      </p:sp>
    </p:spTree>
    <p:extLst>
      <p:ext uri="{BB962C8B-B14F-4D97-AF65-F5344CB8AC3E}">
        <p14:creationId xmlns:p14="http://schemas.microsoft.com/office/powerpoint/2010/main" val="1631779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Response – D2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67" y="1752600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1771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50535" y="5574761"/>
            <a:ext cx="1183337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Samples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4855428"/>
            <a:ext cx="1386918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Image from [1]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22</a:t>
            </a:fld>
            <a:endParaRPr lang="en-US" altLang="en-US" sz="1200" b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4307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Response – D2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771144"/>
            <a:ext cx="6326395" cy="29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6326393" cy="29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23</a:t>
            </a:fld>
            <a:endParaRPr lang="en-US" altLang="en-US" sz="1200" b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75630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1188720"/>
            <a:ext cx="7086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D2, OSR =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840" y="3200400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e</a:t>
            </a:r>
            <a:endParaRPr lang="en-US" baseline="-250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24</a:t>
            </a:fld>
            <a:endParaRPr lang="en-US" altLang="en-US" sz="1200" b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C6FD52-D232-4B7C-A1EE-045DC0270632}"/>
              </a:ext>
            </a:extLst>
          </p:cNvPr>
          <p:cNvSpPr txBox="1"/>
          <p:nvPr/>
        </p:nvSpPr>
        <p:spPr>
          <a:xfrm>
            <a:off x="4191000" y="612648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r>
              <a:rPr lang="en-US" dirty="0"/>
              <a:t> dB</a:t>
            </a:r>
          </a:p>
        </p:txBody>
      </p:sp>
    </p:spTree>
    <p:extLst>
      <p:ext uri="{BB962C8B-B14F-4D97-AF65-F5344CB8AC3E}">
        <p14:creationId xmlns:p14="http://schemas.microsoft.com/office/powerpoint/2010/main" val="122600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Response – D4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58" y="2144791"/>
            <a:ext cx="1438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47168" y="5848320"/>
            <a:ext cx="1183337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Samples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8936" y="3607414"/>
            <a:ext cx="1386918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Image from [1]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25</a:t>
            </a:fld>
            <a:endParaRPr lang="en-US" altLang="en-US" sz="1200" b="0" dirty="0"/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56701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Response – D4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326395" cy="29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581400"/>
            <a:ext cx="6326394" cy="29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26</a:t>
            </a:fld>
            <a:endParaRPr lang="en-US" altLang="en-US" sz="1200" b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68551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1143000"/>
            <a:ext cx="7086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D4, OSR =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5840" y="3200400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e</a:t>
            </a:r>
            <a:endParaRPr lang="en-US" baseline="-25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27</a:t>
            </a:fld>
            <a:endParaRPr lang="en-US" altLang="en-US" sz="1200" b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2D5F7-D9EA-4B86-A2F8-86D78973299A}"/>
              </a:ext>
            </a:extLst>
          </p:cNvPr>
          <p:cNvSpPr txBox="1"/>
          <p:nvPr/>
        </p:nvSpPr>
        <p:spPr>
          <a:xfrm>
            <a:off x="4191000" y="612648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r>
              <a:rPr lang="en-US" dirty="0"/>
              <a:t> dB</a:t>
            </a:r>
          </a:p>
        </p:txBody>
      </p:sp>
    </p:spTree>
    <p:extLst>
      <p:ext uri="{BB962C8B-B14F-4D97-AF65-F5344CB8AC3E}">
        <p14:creationId xmlns:p14="http://schemas.microsoft.com/office/powerpoint/2010/main" val="3723909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Response – D5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D5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63" y="2106692"/>
            <a:ext cx="9620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70968" y="5695529"/>
            <a:ext cx="1183337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Samples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1952"/>
            <a:ext cx="5324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81316" y="3441680"/>
            <a:ext cx="1386918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Image from [1]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28</a:t>
            </a:fld>
            <a:endParaRPr lang="en-US" altLang="en-US" sz="1200" b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88475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Response – D5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762000"/>
            <a:ext cx="6326394" cy="29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34" y="3581400"/>
            <a:ext cx="6326394" cy="296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29</a:t>
            </a:fld>
            <a:endParaRPr lang="en-US" altLang="en-US" sz="1200" b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2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4355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2-PAM PHY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As defined in the draft 15-18-0003-03-0013 Text Proposal for Pulsed Modulation PHY</a:t>
            </a:r>
          </a:p>
          <a:p>
            <a:endParaRPr lang="en-US" dirty="0"/>
          </a:p>
          <a:p>
            <a:r>
              <a:rPr lang="en-US" dirty="0"/>
              <a:t>Data Rates from 4.7 Mbit/s to 150 Mbit/s</a:t>
            </a:r>
          </a:p>
          <a:p>
            <a:endParaRPr lang="en-US" dirty="0"/>
          </a:p>
          <a:p>
            <a:r>
              <a:rPr lang="en-US" dirty="0"/>
              <a:t>Channel estimation sequences from 32 bits to 1024 bits</a:t>
            </a:r>
          </a:p>
          <a:p>
            <a:endParaRPr lang="en-US" dirty="0"/>
          </a:p>
          <a:p>
            <a:r>
              <a:rPr lang="en-US" dirty="0"/>
              <a:t>Optional HCM</a:t>
            </a:r>
          </a:p>
          <a:p>
            <a:pPr lvl="1"/>
            <a:r>
              <a:rPr lang="en-US" dirty="0"/>
              <a:t>For this analysis, HCM(1,1) is used</a:t>
            </a:r>
          </a:p>
          <a:p>
            <a:pPr lvl="1"/>
            <a:endParaRPr lang="en-US" dirty="0"/>
          </a:p>
          <a:p>
            <a:r>
              <a:rPr lang="en-US" dirty="0"/>
              <a:t>Pulse shaping is not defined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3</a:t>
            </a:fld>
            <a:endParaRPr lang="en-US" altLang="en-US" sz="1200" b="0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64809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1188720"/>
            <a:ext cx="7086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D5, OSR =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5840" y="3200400"/>
            <a:ext cx="37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e</a:t>
            </a:r>
            <a:endParaRPr lang="en-US" baseline="-25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30</a:t>
            </a:fld>
            <a:endParaRPr lang="en-US" altLang="en-US" sz="1200" b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5391F-CCEA-497F-8DDD-C9D09C6ABA0A}"/>
              </a:ext>
            </a:extLst>
          </p:cNvPr>
          <p:cNvSpPr txBox="1"/>
          <p:nvPr/>
        </p:nvSpPr>
        <p:spPr>
          <a:xfrm>
            <a:off x="4191000" y="612648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r>
              <a:rPr lang="en-US" dirty="0"/>
              <a:t> dB</a:t>
            </a:r>
          </a:p>
        </p:txBody>
      </p:sp>
    </p:spTree>
    <p:extLst>
      <p:ext uri="{BB962C8B-B14F-4D97-AF65-F5344CB8AC3E}">
        <p14:creationId xmlns:p14="http://schemas.microsoft.com/office/powerpoint/2010/main" val="2562684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data points in the scenario benefit more from spectral efficiency than the cost in PAPR when there is no equalization.</a:t>
            </a:r>
          </a:p>
          <a:p>
            <a:pPr lvl="1"/>
            <a:r>
              <a:rPr lang="en-US" dirty="0"/>
              <a:t>D2 and D3 are the exceptions</a:t>
            </a:r>
          </a:p>
          <a:p>
            <a:endParaRPr lang="en-US" dirty="0"/>
          </a:p>
          <a:p>
            <a:r>
              <a:rPr lang="en-US" dirty="0"/>
              <a:t>Pulse Shaping Leads to Higher Spectral Efficiency</a:t>
            </a:r>
          </a:p>
          <a:p>
            <a:pPr lvl="1"/>
            <a:r>
              <a:rPr lang="en-US" dirty="0"/>
              <a:t>Higher Spectral Efficiency demonstrated greater resilience to limited channel bandwidth.</a:t>
            </a:r>
          </a:p>
          <a:p>
            <a:pPr lvl="1"/>
            <a:endParaRPr lang="en-US" dirty="0"/>
          </a:p>
          <a:p>
            <a:r>
              <a:rPr lang="en-US" dirty="0"/>
              <a:t>The system in situation 3 clearly benefits from spectral efficiency.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31</a:t>
            </a:fld>
            <a:endParaRPr lang="en-US" altLang="en-US" sz="1200" b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7254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dirty="0" err="1"/>
              <a:t>Uysal</a:t>
            </a:r>
            <a:r>
              <a:rPr lang="en-US" dirty="0"/>
              <a:t>, Murat, </a:t>
            </a:r>
            <a:r>
              <a:rPr lang="en-US" dirty="0" err="1"/>
              <a:t>Tuncer</a:t>
            </a:r>
            <a:r>
              <a:rPr lang="en-US" dirty="0"/>
              <a:t> </a:t>
            </a:r>
            <a:r>
              <a:rPr lang="en-US" dirty="0" err="1"/>
              <a:t>Baykas</a:t>
            </a:r>
            <a:r>
              <a:rPr lang="en-US" dirty="0"/>
              <a:t>, </a:t>
            </a:r>
            <a:r>
              <a:rPr lang="en-US" dirty="0" err="1"/>
              <a:t>Farshad</a:t>
            </a:r>
            <a:r>
              <a:rPr lang="en-US" dirty="0"/>
              <a:t> </a:t>
            </a:r>
            <a:r>
              <a:rPr lang="en-US" dirty="0" err="1"/>
              <a:t>Miramirkhani</a:t>
            </a:r>
            <a:r>
              <a:rPr lang="en-US" dirty="0"/>
              <a:t>, Nikola </a:t>
            </a:r>
            <a:r>
              <a:rPr lang="en-US" dirty="0" err="1"/>
              <a:t>Serafimovskim</a:t>
            </a:r>
            <a:r>
              <a:rPr lang="en-US" dirty="0"/>
              <a:t>, and Volker </a:t>
            </a:r>
            <a:r>
              <a:rPr lang="en-US" dirty="0" err="1"/>
              <a:t>Jungnickel</a:t>
            </a:r>
            <a:r>
              <a:rPr lang="en-US" dirty="0"/>
              <a:t>. IEEE P802.15-15-0746-01-007a Technical Report, September 2015.</a:t>
            </a:r>
          </a:p>
          <a:p>
            <a:endParaRPr lang="en-US" dirty="0"/>
          </a:p>
          <a:p>
            <a:r>
              <a:rPr lang="en-US" dirty="0"/>
              <a:t>[2] </a:t>
            </a:r>
            <a:r>
              <a:rPr lang="en-US" dirty="0" err="1"/>
              <a:t>Uysal</a:t>
            </a:r>
            <a:r>
              <a:rPr lang="en-US" dirty="0"/>
              <a:t>, Murat, </a:t>
            </a:r>
            <a:r>
              <a:rPr lang="en-US" dirty="0" err="1"/>
              <a:t>Farshad</a:t>
            </a:r>
            <a:r>
              <a:rPr lang="en-US" dirty="0"/>
              <a:t> </a:t>
            </a:r>
            <a:r>
              <a:rPr lang="en-US" dirty="0" err="1"/>
              <a:t>Miramirkhani</a:t>
            </a:r>
            <a:r>
              <a:rPr lang="en-US" dirty="0"/>
              <a:t>, Omer </a:t>
            </a:r>
            <a:r>
              <a:rPr lang="en-US" dirty="0" err="1"/>
              <a:t>Narmanlioglu</a:t>
            </a:r>
            <a:r>
              <a:rPr lang="en-US" dirty="0"/>
              <a:t>, </a:t>
            </a:r>
            <a:r>
              <a:rPr lang="en-US" dirty="0" err="1"/>
              <a:t>Tuncer</a:t>
            </a:r>
            <a:r>
              <a:rPr lang="en-US" dirty="0"/>
              <a:t> </a:t>
            </a:r>
            <a:r>
              <a:rPr lang="en-US" dirty="0" err="1"/>
              <a:t>Baykas</a:t>
            </a:r>
            <a:r>
              <a:rPr lang="en-US" dirty="0"/>
              <a:t>, and </a:t>
            </a:r>
            <a:r>
              <a:rPr lang="en-US" dirty="0" err="1"/>
              <a:t>Erdal</a:t>
            </a:r>
            <a:r>
              <a:rPr lang="en-US" dirty="0"/>
              <a:t> </a:t>
            </a:r>
            <a:r>
              <a:rPr lang="en-US" dirty="0" err="1"/>
              <a:t>Panayirci</a:t>
            </a:r>
            <a:r>
              <a:rPr lang="en-US" dirty="0"/>
              <a:t>. "IEEE 802.15. 7r1 reference channel models for visible light communications." IEEE Communications Magazine 55, no. 1 (2017): 212-217.</a:t>
            </a:r>
          </a:p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32</a:t>
            </a:fld>
            <a:endParaRPr lang="en-US" altLang="en-US" sz="1200" b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2617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presentation will cover 4 out of 8 of the test points in scenario 3 from TG7r1.</a:t>
            </a:r>
          </a:p>
          <a:p>
            <a:endParaRPr lang="en-US" dirty="0"/>
          </a:p>
          <a:p>
            <a:r>
              <a:rPr lang="en-US" dirty="0"/>
              <a:t>The simulation is agnostic to sample rate</a:t>
            </a:r>
          </a:p>
          <a:p>
            <a:pPr lvl="1"/>
            <a:r>
              <a:rPr lang="en-US" dirty="0"/>
              <a:t>The data is transmitted at different oversample rates (OSR)</a:t>
            </a:r>
          </a:p>
          <a:p>
            <a:pPr lvl="1"/>
            <a:r>
              <a:rPr lang="en-US" dirty="0"/>
              <a:t>This allows the results to be relative to the sample rate of the channel data in TG7r1.</a:t>
            </a:r>
          </a:p>
          <a:p>
            <a:pPr lvl="1"/>
            <a:endParaRPr lang="en-US" dirty="0"/>
          </a:p>
          <a:p>
            <a:r>
              <a:rPr lang="en-US" dirty="0"/>
              <a:t>A lower OSR would relate to a higher data rate</a:t>
            </a:r>
          </a:p>
          <a:p>
            <a:pPr lvl="1"/>
            <a:r>
              <a:rPr lang="en-US" dirty="0"/>
              <a:t>If the sample rate were 1 GSPS, and the OSR were 5, then the data rate for 2-PAM would be 1 Mbit/s.</a:t>
            </a:r>
          </a:p>
          <a:p>
            <a:pPr lvl="1"/>
            <a:endParaRPr lang="en-US" dirty="0"/>
          </a:p>
          <a:p>
            <a:r>
              <a:rPr lang="en-US" dirty="0"/>
              <a:t>The simulation will run over a range of oversample rates.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4</a:t>
            </a:fld>
            <a:endParaRPr lang="en-US" altLang="en-US" sz="1200" b="0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6081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simulation is as hardware agnostic as possible.</a:t>
            </a:r>
          </a:p>
          <a:p>
            <a:pPr lvl="1"/>
            <a:r>
              <a:rPr lang="en-US" dirty="0"/>
              <a:t>The simulation will run of a range of </a:t>
            </a:r>
            <a:r>
              <a:rPr lang="en-US" dirty="0" err="1"/>
              <a:t>E</a:t>
            </a:r>
            <a:r>
              <a:rPr lang="en-US" baseline="-25000" dirty="0" err="1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r>
              <a:rPr lang="en-US" dirty="0"/>
              <a:t>, not SNR or transmit power.</a:t>
            </a:r>
          </a:p>
          <a:p>
            <a:pPr lvl="1"/>
            <a:r>
              <a:rPr lang="en-US" dirty="0" err="1"/>
              <a:t>E</a:t>
            </a:r>
            <a:r>
              <a:rPr lang="en-US" baseline="-25000" dirty="0" err="1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r>
              <a:rPr lang="en-US" dirty="0"/>
              <a:t> does not take propagation into account.  Converting transmit power to received SNR to </a:t>
            </a:r>
            <a:r>
              <a:rPr lang="en-US" dirty="0" err="1"/>
              <a:t>E</a:t>
            </a:r>
            <a:r>
              <a:rPr lang="en-US" baseline="-25000" dirty="0" err="1"/>
              <a:t>b</a:t>
            </a:r>
            <a:r>
              <a:rPr lang="en-US" dirty="0"/>
              <a:t>/N</a:t>
            </a:r>
            <a:r>
              <a:rPr lang="en-US" baseline="-25000" dirty="0"/>
              <a:t>0</a:t>
            </a:r>
            <a:r>
              <a:rPr lang="en-US" dirty="0"/>
              <a:t> is specific to the hardware.</a:t>
            </a:r>
          </a:p>
          <a:p>
            <a:pPr lvl="1"/>
            <a:endParaRPr lang="en-US" dirty="0"/>
          </a:p>
          <a:p>
            <a:r>
              <a:rPr lang="en-US" dirty="0"/>
              <a:t>All signals will be real and positive valued</a:t>
            </a:r>
          </a:p>
          <a:p>
            <a:pPr lvl="1"/>
            <a:r>
              <a:rPr lang="en-US" dirty="0"/>
              <a:t>There will be no negative values through the channel.</a:t>
            </a:r>
          </a:p>
          <a:p>
            <a:endParaRPr lang="en-US" dirty="0"/>
          </a:p>
          <a:p>
            <a:r>
              <a:rPr lang="en-US" dirty="0"/>
              <a:t>The simulation will not cover clipping at maximum amplitudes.</a:t>
            </a:r>
          </a:p>
          <a:p>
            <a:pPr lvl="1"/>
            <a:r>
              <a:rPr lang="en-US" dirty="0"/>
              <a:t>Saturation at the LED is a function of that particular LED.</a:t>
            </a:r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5</a:t>
            </a:fld>
            <a:endParaRPr lang="en-US" altLang="en-US" sz="1200" b="0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9664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Receiver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547" y="38862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</a:t>
            </a: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1066800" y="3352038"/>
            <a:ext cx="0" cy="53416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28800" y="2761488"/>
            <a:ext cx="1295400" cy="723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Matched Filter</a:t>
            </a:r>
          </a:p>
        </p:txBody>
      </p:sp>
      <p:cxnSp>
        <p:nvCxnSpPr>
          <p:cNvPr id="11" name="Straight Arrow Connector 10"/>
          <p:cNvCxnSpPr>
            <a:stCxn id="10" idx="6"/>
            <a:endCxn id="9" idx="1"/>
          </p:cNvCxnSpPr>
          <p:nvPr/>
        </p:nvCxnSpPr>
        <p:spPr>
          <a:xfrm>
            <a:off x="1295400" y="3123438"/>
            <a:ext cx="5334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05200" y="2762250"/>
            <a:ext cx="1828800" cy="723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 Timing and Decimation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67600" y="2761488"/>
            <a:ext cx="1371600" cy="723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 Decision</a:t>
            </a:r>
          </a:p>
        </p:txBody>
      </p:sp>
      <p:cxnSp>
        <p:nvCxnSpPr>
          <p:cNvPr id="15" name="Straight Arrow Connector 14"/>
          <p:cNvCxnSpPr>
            <a:stCxn id="9" idx="3"/>
            <a:endCxn id="12" idx="1"/>
          </p:cNvCxnSpPr>
          <p:nvPr/>
        </p:nvCxnSpPr>
        <p:spPr>
          <a:xfrm>
            <a:off x="3124200" y="3123438"/>
            <a:ext cx="381000" cy="76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>
            <a:off x="5334000" y="3124200"/>
            <a:ext cx="3810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2"/>
          </p:cNvCxnSpPr>
          <p:nvPr/>
        </p:nvCxnSpPr>
        <p:spPr>
          <a:xfrm flipV="1">
            <a:off x="228600" y="3123438"/>
            <a:ext cx="609600" cy="76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38200" y="2894838"/>
            <a:ext cx="457200" cy="4572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91540" y="2917698"/>
            <a:ext cx="3048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15000" y="2762250"/>
            <a:ext cx="1371600" cy="723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Equalizer</a:t>
            </a:r>
          </a:p>
        </p:txBody>
      </p:sp>
      <p:cxnSp>
        <p:nvCxnSpPr>
          <p:cNvPr id="20" name="Straight Arrow Connector 19"/>
          <p:cNvCxnSpPr>
            <a:stCxn id="16" idx="3"/>
            <a:endCxn id="13" idx="1"/>
          </p:cNvCxnSpPr>
          <p:nvPr/>
        </p:nvCxnSpPr>
        <p:spPr>
          <a:xfrm flipV="1">
            <a:off x="7086600" y="3123438"/>
            <a:ext cx="381000" cy="76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6</a:t>
            </a:fld>
            <a:endParaRPr lang="en-US" altLang="en-US" sz="1200" b="0" dirty="0"/>
          </a:p>
        </p:txBody>
      </p:sp>
      <p:sp>
        <p:nvSpPr>
          <p:cNvPr id="24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1525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24000"/>
            <a:ext cx="7772400" cy="4114800"/>
          </a:xfrm>
        </p:spPr>
        <p:txBody>
          <a:bodyPr/>
          <a:lstStyle/>
          <a:p>
            <a:r>
              <a:rPr lang="en-US" dirty="0"/>
              <a:t>Barker code used to confirm sampling phase.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10601"/>
            <a:ext cx="5943600" cy="44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9335" y="6031468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7</a:t>
            </a:fld>
            <a:endParaRPr lang="en-US" altLang="en-US" sz="1200" b="0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28245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RRC Parameters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r>
              <a:rPr lang="en-US" sz="1800" dirty="0"/>
              <a:t>Beta = 0.5</a:t>
            </a:r>
          </a:p>
          <a:p>
            <a:r>
              <a:rPr lang="en-US" sz="1800" dirty="0"/>
              <a:t>Span = 6</a:t>
            </a:r>
          </a:p>
          <a:p>
            <a:endParaRPr lang="en-US" sz="1800" dirty="0"/>
          </a:p>
          <a:p>
            <a:r>
              <a:rPr lang="en-US" sz="1800" dirty="0"/>
              <a:t>RRC has overshoot that will cause negative values.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Negative values must be prevented.</a:t>
            </a:r>
          </a:p>
          <a:p>
            <a:pPr lvl="1"/>
            <a:r>
              <a:rPr lang="en-US" sz="1800" dirty="0"/>
              <a:t>Clip</a:t>
            </a:r>
          </a:p>
          <a:p>
            <a:pPr lvl="1"/>
            <a:r>
              <a:rPr lang="en-US" sz="1800" dirty="0"/>
              <a:t>DC Offset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4867276" cy="227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4341813" y="6475413"/>
            <a:ext cx="536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algn="l" defTabSz="914400" rtl="0" eaLnBrk="1" latinLnBrk="0" hangingPunct="1"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200" b="0"/>
              <a:t>Slide </a:t>
            </a:r>
            <a:fld id="{85A21BA3-A19E-4644-96D4-9A6BDEA394E3}" type="slidenum">
              <a:rPr lang="en-US" altLang="en-US" sz="1200" b="0" smtClean="0"/>
              <a:pPr/>
              <a:t>8</a:t>
            </a:fld>
            <a:endParaRPr lang="en-US" altLang="en-US" sz="1200" b="0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3237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RRC Negative Value Solutions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1640013"/>
            <a:ext cx="1600200" cy="723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Pulse Shape Filter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66854" y="288564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</a:t>
            </a: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V="1">
            <a:off x="6243107" y="2230563"/>
            <a:ext cx="0" cy="65508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935787" y="1640013"/>
            <a:ext cx="1600200" cy="723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Matched Filter</a:t>
            </a:r>
          </a:p>
        </p:txBody>
      </p:sp>
      <p:cxnSp>
        <p:nvCxnSpPr>
          <p:cNvPr id="16" name="Straight Arrow Connector 15"/>
          <p:cNvCxnSpPr>
            <a:stCxn id="20" idx="6"/>
            <a:endCxn id="15" idx="1"/>
          </p:cNvCxnSpPr>
          <p:nvPr/>
        </p:nvCxnSpPr>
        <p:spPr>
          <a:xfrm>
            <a:off x="6471707" y="2001963"/>
            <a:ext cx="46408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0" idx="2"/>
          </p:cNvCxnSpPr>
          <p:nvPr/>
        </p:nvCxnSpPr>
        <p:spPr>
          <a:xfrm>
            <a:off x="5335587" y="2001963"/>
            <a:ext cx="67892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4259" y="2497263"/>
            <a:ext cx="513282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4819" y="2497263"/>
            <a:ext cx="542136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RX</a:t>
            </a:r>
          </a:p>
        </p:txBody>
      </p:sp>
      <p:sp>
        <p:nvSpPr>
          <p:cNvPr id="20" name="Oval 19"/>
          <p:cNvSpPr/>
          <p:nvPr/>
        </p:nvSpPr>
        <p:spPr>
          <a:xfrm>
            <a:off x="6014507" y="1773363"/>
            <a:ext cx="457200" cy="4572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066788" y="1773363"/>
            <a:ext cx="3048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4" name="Oval 23"/>
          <p:cNvSpPr/>
          <p:nvPr/>
        </p:nvSpPr>
        <p:spPr>
          <a:xfrm>
            <a:off x="4878387" y="1773363"/>
            <a:ext cx="457200" cy="4572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99467" y="2001963"/>
            <a:ext cx="67892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16487" y="1740353"/>
            <a:ext cx="3810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08961" y="2897373"/>
            <a:ext cx="79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Offset</a:t>
            </a:r>
          </a:p>
        </p:txBody>
      </p:sp>
      <p:cxnSp>
        <p:nvCxnSpPr>
          <p:cNvPr id="28" name="Straight Arrow Connector 27"/>
          <p:cNvCxnSpPr>
            <a:stCxn id="27" idx="0"/>
            <a:endCxn id="24" idx="4"/>
          </p:cNvCxnSpPr>
          <p:nvPr/>
        </p:nvCxnSpPr>
        <p:spPr>
          <a:xfrm flipV="1">
            <a:off x="5106987" y="2230563"/>
            <a:ext cx="0" cy="66681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9599" y="1802593"/>
            <a:ext cx="1303755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DC Offset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73867" y="4191000"/>
            <a:ext cx="1600200" cy="723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Pulse Shape Filter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49921" y="543663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</a:t>
            </a: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>
          <a:xfrm flipV="1">
            <a:off x="6226174" y="4781550"/>
            <a:ext cx="0" cy="65508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918854" y="4191000"/>
            <a:ext cx="1600200" cy="723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Matched Filter</a:t>
            </a:r>
          </a:p>
        </p:txBody>
      </p:sp>
      <p:cxnSp>
        <p:nvCxnSpPr>
          <p:cNvPr id="39" name="Straight Arrow Connector 38"/>
          <p:cNvCxnSpPr>
            <a:stCxn id="43" idx="6"/>
            <a:endCxn id="38" idx="1"/>
          </p:cNvCxnSpPr>
          <p:nvPr/>
        </p:nvCxnSpPr>
        <p:spPr>
          <a:xfrm>
            <a:off x="6454774" y="4552950"/>
            <a:ext cx="46408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43" idx="2"/>
          </p:cNvCxnSpPr>
          <p:nvPr/>
        </p:nvCxnSpPr>
        <p:spPr>
          <a:xfrm>
            <a:off x="5318654" y="4552950"/>
            <a:ext cx="67892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17326" y="5048250"/>
            <a:ext cx="513282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47886" y="5048250"/>
            <a:ext cx="542136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RX</a:t>
            </a:r>
          </a:p>
        </p:txBody>
      </p:sp>
      <p:sp>
        <p:nvSpPr>
          <p:cNvPr id="43" name="Oval 42"/>
          <p:cNvSpPr/>
          <p:nvPr/>
        </p:nvSpPr>
        <p:spPr>
          <a:xfrm>
            <a:off x="5997574" y="4324350"/>
            <a:ext cx="457200" cy="4572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6055143" y="4339522"/>
            <a:ext cx="3048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46" name="Straight Arrow Connector 45"/>
          <p:cNvCxnSpPr>
            <a:stCxn id="35" idx="3"/>
            <a:endCxn id="51" idx="1"/>
          </p:cNvCxnSpPr>
          <p:nvPr/>
        </p:nvCxnSpPr>
        <p:spPr>
          <a:xfrm>
            <a:off x="4174067" y="4552950"/>
            <a:ext cx="391054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565121" y="4191000"/>
            <a:ext cx="762000" cy="723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4708961" y="4335712"/>
            <a:ext cx="482515" cy="434475"/>
            <a:chOff x="567324" y="3505200"/>
            <a:chExt cx="694152" cy="600075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914400" y="3505200"/>
              <a:ext cx="34707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" y="3505200"/>
              <a:ext cx="0" cy="6000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67324" y="4105275"/>
              <a:ext cx="34707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60286" y="4120058"/>
            <a:ext cx="1268296" cy="101566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Clipping 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Negative 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Values</a:t>
            </a: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Daniel Chew (JHU/APL)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b="0" dirty="0"/>
              <a:t>Slide </a:t>
            </a:r>
            <a:fld id="{85A21BA3-A19E-4644-96D4-9A6BDEA394E3}" type="slidenum">
              <a:rPr lang="en-US" altLang="en-US" sz="1200" b="0"/>
              <a:pPr/>
              <a:t>9</a:t>
            </a:fld>
            <a:endParaRPr lang="en-US" altLang="en-US" sz="1200" b="0" dirty="0"/>
          </a:p>
        </p:txBody>
      </p:sp>
      <p:sp>
        <p:nvSpPr>
          <p:cNvPr id="50" name="Date Placeholder 3"/>
          <p:cNvSpPr txBox="1">
            <a:spLocks/>
          </p:cNvSpPr>
          <p:nvPr/>
        </p:nvSpPr>
        <p:spPr bwMode="auto">
          <a:xfrm>
            <a:off x="6858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18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altLang="en-US" sz="1600"/>
              <a:t>May 2018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11875739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2523</TotalTime>
  <Words>1244</Words>
  <Application>Microsoft Office PowerPoint</Application>
  <PresentationFormat>On-screen Show (4:3)</PresentationFormat>
  <Paragraphs>273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Times New Roman</vt:lpstr>
      <vt:lpstr>802-11-Submission</vt:lpstr>
      <vt:lpstr>Document</vt:lpstr>
      <vt:lpstr>IEEE 802.15 TG13  Partial Evaluation of PM-PHY using TG7r1 Channels</vt:lpstr>
      <vt:lpstr>Background</vt:lpstr>
      <vt:lpstr>2-PAM PHY</vt:lpstr>
      <vt:lpstr>Simulation</vt:lpstr>
      <vt:lpstr>Simulation</vt:lpstr>
      <vt:lpstr>The Receiver</vt:lpstr>
      <vt:lpstr>Synchronization</vt:lpstr>
      <vt:lpstr>RRC Parameters</vt:lpstr>
      <vt:lpstr>RRC Negative Value Solutions</vt:lpstr>
      <vt:lpstr>Baseline Performance in Ideal Channel with No Corrections to RRC PAM</vt:lpstr>
      <vt:lpstr>CCDF without Corrections to RRC PAM </vt:lpstr>
      <vt:lpstr>Ideal Channel with Offset and Clipping</vt:lpstr>
      <vt:lpstr>CCDF with Offset and Clipping</vt:lpstr>
      <vt:lpstr>Situation 3: Home Use</vt:lpstr>
      <vt:lpstr>Situation 3: Home Use</vt:lpstr>
      <vt:lpstr>Channel Response – D1</vt:lpstr>
      <vt:lpstr>Channel Response – D1</vt:lpstr>
      <vt:lpstr>Equalization Process</vt:lpstr>
      <vt:lpstr>Equalization – D1</vt:lpstr>
      <vt:lpstr>D1, OSR = 50 </vt:lpstr>
      <vt:lpstr>D1, OSR = 7</vt:lpstr>
      <vt:lpstr>Channel Response – D2</vt:lpstr>
      <vt:lpstr>Channel Response – D2</vt:lpstr>
      <vt:lpstr>D2, OSR = 7</vt:lpstr>
      <vt:lpstr>Channel Response – D4</vt:lpstr>
      <vt:lpstr>Channel Response – D4</vt:lpstr>
      <vt:lpstr>D4, OSR = 7</vt:lpstr>
      <vt:lpstr>Channel Response – D5</vt:lpstr>
      <vt:lpstr>Channel Response – D5</vt:lpstr>
      <vt:lpstr>D5, OSR = 7</vt:lpstr>
      <vt:lpstr>Results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Chew</dc:creator>
  <cp:lastModifiedBy>Daniel Chew</cp:lastModifiedBy>
  <cp:revision>129</cp:revision>
  <dcterms:created xsi:type="dcterms:W3CDTF">2018-04-16T00:24:22Z</dcterms:created>
  <dcterms:modified xsi:type="dcterms:W3CDTF">2018-05-07T12:30:23Z</dcterms:modified>
</cp:coreProperties>
</file>