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34"/>
  </p:notesMasterIdLst>
  <p:sldIdLst>
    <p:sldId id="375" r:id="rId2"/>
    <p:sldId id="294" r:id="rId3"/>
    <p:sldId id="332" r:id="rId4"/>
    <p:sldId id="349" r:id="rId5"/>
    <p:sldId id="352" r:id="rId6"/>
    <p:sldId id="336" r:id="rId7"/>
    <p:sldId id="364" r:id="rId8"/>
    <p:sldId id="355" r:id="rId9"/>
    <p:sldId id="356" r:id="rId10"/>
    <p:sldId id="350" r:id="rId11"/>
    <p:sldId id="354" r:id="rId12"/>
    <p:sldId id="353" r:id="rId13"/>
    <p:sldId id="358" r:id="rId14"/>
    <p:sldId id="288" r:id="rId15"/>
    <p:sldId id="293" r:id="rId16"/>
    <p:sldId id="262" r:id="rId17"/>
    <p:sldId id="272" r:id="rId18"/>
    <p:sldId id="372" r:id="rId19"/>
    <p:sldId id="360" r:id="rId20"/>
    <p:sldId id="258" r:id="rId21"/>
    <p:sldId id="373" r:id="rId22"/>
    <p:sldId id="296" r:id="rId23"/>
    <p:sldId id="343" r:id="rId24"/>
    <p:sldId id="271" r:id="rId25"/>
    <p:sldId id="298" r:id="rId26"/>
    <p:sldId id="345" r:id="rId27"/>
    <p:sldId id="285" r:id="rId28"/>
    <p:sldId id="347" r:id="rId29"/>
    <p:sldId id="346" r:id="rId30"/>
    <p:sldId id="369" r:id="rId31"/>
    <p:sldId id="279" r:id="rId32"/>
    <p:sldId id="37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948" autoAdjust="0"/>
  </p:normalViewPr>
  <p:slideViewPr>
    <p:cSldViewPr>
      <p:cViewPr varScale="1">
        <p:scale>
          <a:sx n="51" d="100"/>
          <a:sy n="51" d="100"/>
        </p:scale>
        <p:origin x="1166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92699-3476-4177-A476-37BAEDCF6566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16716-62AF-4719-B2F1-4483DB0AD63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02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3143" indent="-28197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27912" indent="-225582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79077" indent="-225582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0242" indent="-225582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1407" indent="-225582" defTabSz="9211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32572" indent="-225582" defTabSz="9211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83737" indent="-225582" defTabSz="9211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34902" indent="-225582" defTabSz="9211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/>
              <a:t>doc.: IEEE 802.11-15/0496r1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3143" indent="-28197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27912" indent="-225582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79077" indent="-225582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0242" indent="-225582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1407" indent="-225582" defTabSz="9211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32572" indent="-225582" defTabSz="9211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83737" indent="-225582" defTabSz="9211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34902" indent="-225582" defTabSz="9211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/>
              <a:t>May 2015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38374" indent="-338374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3143" indent="-28197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27912" indent="-225582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79077" indent="-225582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902330" defTabSz="9211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1353495" defTabSz="9211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804660" defTabSz="9211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2255825" defTabSz="9211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lvl="4"/>
            <a:r>
              <a:rPr lang="en-US" altLang="en-US" smtClean="0"/>
              <a:t>Edward Au (Marvell Semiconductor)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3143" indent="-28197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27912" indent="-225582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79077" indent="-225582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0242" indent="-225582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1407" indent="-225582" defTabSz="9211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32572" indent="-225582" defTabSz="9211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83737" indent="-225582" defTabSz="9211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34902" indent="-225582" defTabSz="9211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/>
              <a:t>Page </a:t>
            </a:r>
            <a:fld id="{124654C2-7EBA-48D3-8130-B79DCF255EDA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FB5A90DF-25AD-4A8E-8294-02875329EAE2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dirty="0" smtClean="0"/>
              <a:t>Daniel Chew (JHU/APL)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7394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ECEBB70A-AB18-4D69-A695-47A88F54F9E8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dirty="0" smtClean="0"/>
              <a:t>Daniel Chew (JHU/APL)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0943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49461EA5-96BB-4F90-8FE6-2563B21700AB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/>
              <a:t>Volker Jungnickel (</a:t>
            </a:r>
            <a:r>
              <a:rPr lang="en-US" altLang="en-US" err="1"/>
              <a:t>Fraunhofer</a:t>
            </a:r>
            <a:r>
              <a:rPr lang="en-US" altLang="en-US"/>
              <a:t> HHI)</a:t>
            </a:r>
          </a:p>
        </p:txBody>
      </p:sp>
    </p:spTree>
    <p:extLst>
      <p:ext uri="{BB962C8B-B14F-4D97-AF65-F5344CB8AC3E}">
        <p14:creationId xmlns:p14="http://schemas.microsoft.com/office/powerpoint/2010/main" val="3007777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4341813" y="6475413"/>
            <a:ext cx="536575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7FDB5DBC-8C39-4E58-AF3A-A665163565D0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dirty="0" smtClean="0"/>
              <a:t>Daniel Chew (JHU/APL)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2711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09EF9D84-DBDB-4BFF-8340-7F7872C8C91B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339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EDE31F09-CB54-4D45-B6DB-736360EAB994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dirty="0" smtClean="0"/>
              <a:t>Daniel Chew (JHU/APL)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7723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0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2C80BD33-477D-4E3B-99AF-3E7446C1314E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75413"/>
            <a:ext cx="2600325" cy="2301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dirty="0" smtClean="0"/>
              <a:t>Daniel Chew (JHU/APL)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934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A708F72E-3DD4-4CC6-BAE3-F2E28A6650A5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/>
              <a:t>Volker Jungnickel (</a:t>
            </a:r>
            <a:r>
              <a:rPr lang="en-US" altLang="en-US" err="1"/>
              <a:t>Fraunhofer</a:t>
            </a:r>
            <a:r>
              <a:rPr lang="en-US" altLang="en-US"/>
              <a:t> HHI)</a:t>
            </a:r>
          </a:p>
        </p:txBody>
      </p:sp>
    </p:spTree>
    <p:extLst>
      <p:ext uri="{BB962C8B-B14F-4D97-AF65-F5344CB8AC3E}">
        <p14:creationId xmlns:p14="http://schemas.microsoft.com/office/powerpoint/2010/main" val="105732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617C0FF7-FBDD-4CEA-8120-8886885D5F76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/>
              <a:t>Volker Jungnickel (</a:t>
            </a:r>
            <a:r>
              <a:rPr lang="en-US" altLang="en-US" err="1"/>
              <a:t>Fraunhofer</a:t>
            </a:r>
            <a:r>
              <a:rPr lang="en-US" altLang="en-US"/>
              <a:t> HHI)</a:t>
            </a:r>
          </a:p>
        </p:txBody>
      </p:sp>
    </p:spTree>
    <p:extLst>
      <p:ext uri="{BB962C8B-B14F-4D97-AF65-F5344CB8AC3E}">
        <p14:creationId xmlns:p14="http://schemas.microsoft.com/office/powerpoint/2010/main" val="1242133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0D6D622F-8EBB-426A-8BFC-7C817C7DBBB1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/>
              <a:t>Volker Jungnickel (</a:t>
            </a:r>
            <a:r>
              <a:rPr lang="en-US" altLang="en-US" err="1"/>
              <a:t>Fraunhofer</a:t>
            </a:r>
            <a:r>
              <a:rPr lang="en-US" altLang="en-US"/>
              <a:t> HHI)</a:t>
            </a:r>
          </a:p>
        </p:txBody>
      </p:sp>
    </p:spTree>
    <p:extLst>
      <p:ext uri="{BB962C8B-B14F-4D97-AF65-F5344CB8AC3E}">
        <p14:creationId xmlns:p14="http://schemas.microsoft.com/office/powerpoint/2010/main" val="36814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D035DD9D-C1E2-49AE-AFDD-4B0481321DCE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dirty="0" smtClean="0"/>
              <a:t>Daniel Chew (JHU/APL)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26138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464473" y="304026"/>
            <a:ext cx="29238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4" algn="r">
              <a:defRPr/>
            </a:pPr>
            <a:r>
              <a:rPr lang="en-US" altLang="en-US" sz="1800" b="1" dirty="0"/>
              <a:t>doc.: </a:t>
            </a:r>
            <a:r>
              <a:rPr lang="en-US" altLang="en-US" sz="1800" b="1" dirty="0" smtClean="0"/>
              <a:t>15-18-0187-00-0013</a:t>
            </a:r>
            <a:endParaRPr lang="en-US" altLang="en-US" sz="1800" b="1" dirty="0"/>
          </a:p>
        </p:txBody>
      </p:sp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/>
              <a:t>Submission</a:t>
            </a:r>
          </a:p>
        </p:txBody>
      </p:sp>
      <p:sp>
        <p:nvSpPr>
          <p:cNvPr id="1032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dirty="0" smtClean="0"/>
              <a:t>Daniel Chew (JHU/APL)</a:t>
            </a:r>
            <a:endParaRPr lang="en-US" alt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quarter" idx="2"/>
          </p:nvPr>
        </p:nvSpPr>
        <p:spPr>
          <a:xfrm>
            <a:off x="685800" y="306388"/>
            <a:ext cx="1905000" cy="58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/>
          <a:lstStyle>
            <a:lvl1pPr>
              <a:spcBef>
                <a:spcPct val="0"/>
              </a:spcBef>
              <a:buFontTx/>
              <a:buNone/>
              <a:defRPr sz="16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/>
              <a:t>March 2018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r>
              <a:rPr lang="en-US" altLang="en-US" dirty="0"/>
              <a:t>Slide </a:t>
            </a:r>
            <a:fld id="{7BED1D14-36F3-4B29-9599-001A4E52BDDF}" type="slidenum">
              <a:rPr lang="en-US" altLang="en-US"/>
              <a:pPr/>
              <a:t>‹Nr.›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686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4294967295"/>
          </p:nvPr>
        </p:nvSpPr>
        <p:spPr bwMode="auto">
          <a:noFill/>
        </p:spPr>
        <p:txBody>
          <a:bodyPr vert="horz" numCol="1" anchorCtr="0" compatLnSpc="1">
            <a:prstTxWarp prst="textNoShape">
              <a:avLst/>
            </a:prstTxWarp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600" dirty="0" smtClean="0"/>
              <a:t>May 2018</a:t>
            </a: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/>
              <a:t>Slide </a:t>
            </a:r>
            <a:fld id="{85A21BA3-A19E-4644-96D4-9A6BDEA394E3}" type="slidenum">
              <a:rPr lang="en-US" altLang="en-US" sz="1200" b="0"/>
              <a:pPr/>
              <a:t>1</a:t>
            </a:fld>
            <a:endParaRPr lang="en-US" altLang="en-US" sz="1200" b="0" dirty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35138"/>
            <a:ext cx="8077200" cy="1066800"/>
          </a:xfrm>
        </p:spPr>
        <p:txBody>
          <a:bodyPr/>
          <a:lstStyle/>
          <a:p>
            <a:r>
              <a:rPr lang="en-US" altLang="en-US" sz="3000" dirty="0" smtClean="0"/>
              <a:t>IEEE 802.15 TG13 </a:t>
            </a:r>
            <a:br>
              <a:rPr lang="en-US" altLang="en-US" sz="3000" dirty="0" smtClean="0"/>
            </a:br>
            <a:r>
              <a:rPr lang="en-US" altLang="en-US" sz="3000" dirty="0" smtClean="0"/>
              <a:t>Partial Evaluation of PM-PHY using TG7r1 Channels</a:t>
            </a:r>
          </a:p>
        </p:txBody>
      </p:sp>
      <p:sp>
        <p:nvSpPr>
          <p:cNvPr id="1536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3259138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dirty="0" smtClean="0"/>
              <a:t>Date:</a:t>
            </a:r>
            <a:r>
              <a:rPr lang="en-US" altLang="en-US" sz="2000" b="0" dirty="0" smtClean="0"/>
              <a:t> 2018-05-09</a:t>
            </a:r>
          </a:p>
        </p:txBody>
      </p:sp>
      <p:graphicFrame>
        <p:nvGraphicFramePr>
          <p:cNvPr id="1536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547239"/>
              </p:ext>
            </p:extLst>
          </p:nvPr>
        </p:nvGraphicFramePr>
        <p:xfrm>
          <a:off x="669925" y="4327525"/>
          <a:ext cx="8969375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Document" r:id="rId4" imgW="8248271" imgH="1393577" progId="Word.Document.8">
                  <p:embed/>
                </p:oleObj>
              </mc:Choice>
              <mc:Fallback>
                <p:oleObj name="Document" r:id="rId4" imgW="8248271" imgH="139357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" y="4327525"/>
                        <a:ext cx="8969375" cy="151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Rectangle 12"/>
          <p:cNvSpPr>
            <a:spLocks noChangeArrowheads="1"/>
          </p:cNvSpPr>
          <p:nvPr/>
        </p:nvSpPr>
        <p:spPr bwMode="auto">
          <a:xfrm>
            <a:off x="685800" y="3792538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altLang="en-US" sz="2000" b="1"/>
              <a:t> Author:</a:t>
            </a:r>
            <a:endParaRPr lang="en-US" altLang="en-US" sz="200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Daniel Chew (JHU/APL)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084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Baseline Performance in Ideal Channel with No Corrections to RRC PAM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2702407" cy="4114800"/>
          </a:xfrm>
        </p:spPr>
        <p:txBody>
          <a:bodyPr/>
          <a:lstStyle/>
          <a:p>
            <a:r>
              <a:rPr lang="en-US" sz="2000" dirty="0" smtClean="0"/>
              <a:t>Both square and RRC pulses meet theoretical performance in impulse channel.  </a:t>
            </a:r>
          </a:p>
          <a:p>
            <a:endParaRPr lang="en-US" sz="2000" dirty="0"/>
          </a:p>
          <a:p>
            <a:r>
              <a:rPr lang="en-US" sz="2000" dirty="0" smtClean="0"/>
              <a:t>No corrections were applied to the negative values of RRC PAM for this baseline curve.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638800" y="5889274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</a:t>
            </a:r>
            <a:r>
              <a:rPr lang="en-US" baseline="-25000" dirty="0" err="1"/>
              <a:t>b</a:t>
            </a:r>
            <a:r>
              <a:rPr lang="en-US" dirty="0"/>
              <a:t>/N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00399" y="3607356"/>
            <a:ext cx="37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e</a:t>
            </a:r>
            <a:endParaRPr lang="en-US" baseline="-25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361" y="1752600"/>
            <a:ext cx="5934439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Daniel Chew (JHU/APL)</a:t>
            </a:r>
            <a:endParaRPr lang="en-US" alt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41813" y="6475413"/>
            <a:ext cx="53657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/>
              <a:t>Slide </a:t>
            </a:r>
            <a:fld id="{85A21BA3-A19E-4644-96D4-9A6BDEA394E3}" type="slidenum">
              <a:rPr lang="en-US" altLang="en-US" sz="1200" b="0"/>
              <a:pPr/>
              <a:t>10</a:t>
            </a:fld>
            <a:endParaRPr lang="en-US" altLang="en-US" sz="1200" b="0" dirty="0"/>
          </a:p>
        </p:txBody>
      </p:sp>
      <p:sp>
        <p:nvSpPr>
          <p:cNvPr id="12" name="Date Placeholder 3"/>
          <p:cNvSpPr txBox="1">
            <a:spLocks/>
          </p:cNvSpPr>
          <p:nvPr/>
        </p:nvSpPr>
        <p:spPr bwMode="auto">
          <a:xfrm>
            <a:off x="685800" y="306388"/>
            <a:ext cx="1905000" cy="58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1600" smtClean="0"/>
              <a:t>May 2018</a:t>
            </a:r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54130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CCDF without Corrections to RRC PAM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2971800" cy="4114800"/>
          </a:xfrm>
        </p:spPr>
        <p:txBody>
          <a:bodyPr/>
          <a:lstStyle/>
          <a:p>
            <a:r>
              <a:rPr lang="en-US" sz="2000" dirty="0" smtClean="0"/>
              <a:t>The CCDF for uncorrected PAM RRC extends to 4.38 dB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</a:p>
          <a:p>
            <a:r>
              <a:rPr lang="en-US" sz="2000" dirty="0" smtClean="0"/>
              <a:t>This is 1.35 dB </a:t>
            </a:r>
            <a:br>
              <a:rPr lang="en-US" sz="2000" dirty="0" smtClean="0"/>
            </a:br>
            <a:r>
              <a:rPr lang="en-US" sz="2000" dirty="0" smtClean="0"/>
              <a:t>above PAM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81200"/>
            <a:ext cx="5602517" cy="4199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Daniel Chew (JHU/APL)</a:t>
            </a:r>
            <a:endParaRPr lang="en-US" alt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41813" y="6475413"/>
            <a:ext cx="53657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/>
              <a:t>Slide </a:t>
            </a:r>
            <a:fld id="{85A21BA3-A19E-4644-96D4-9A6BDEA394E3}" type="slidenum">
              <a:rPr lang="en-US" altLang="en-US" sz="1200" b="0"/>
              <a:pPr/>
              <a:t>11</a:t>
            </a:fld>
            <a:endParaRPr lang="en-US" altLang="en-US" sz="1200" b="0" dirty="0"/>
          </a:p>
        </p:txBody>
      </p:sp>
      <p:sp>
        <p:nvSpPr>
          <p:cNvPr id="11" name="Date Placeholder 3"/>
          <p:cNvSpPr txBox="1">
            <a:spLocks/>
          </p:cNvSpPr>
          <p:nvPr/>
        </p:nvSpPr>
        <p:spPr bwMode="auto">
          <a:xfrm>
            <a:off x="685800" y="306388"/>
            <a:ext cx="1905000" cy="58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1600" smtClean="0"/>
              <a:t>May 2018</a:t>
            </a:r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07250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Ideal Channel with Offset and Clipping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2778608" cy="4114800"/>
          </a:xfrm>
        </p:spPr>
        <p:txBody>
          <a:bodyPr/>
          <a:lstStyle/>
          <a:p>
            <a:r>
              <a:rPr lang="en-US" sz="2000" dirty="0" smtClean="0"/>
              <a:t>Clipping the small negative values yields a better BER than expending power on a DC Offset.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867400" y="5957714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</a:t>
            </a:r>
            <a:r>
              <a:rPr lang="en-US" baseline="-25000" dirty="0" err="1"/>
              <a:t>b</a:t>
            </a:r>
            <a:r>
              <a:rPr lang="en-US" dirty="0"/>
              <a:t>/N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3431446"/>
            <a:ext cx="37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e</a:t>
            </a:r>
            <a:endParaRPr lang="en-US" baseline="-25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753" y="1828800"/>
            <a:ext cx="5941047" cy="4453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Daniel Chew (JHU/APL)</a:t>
            </a:r>
            <a:endParaRPr lang="en-US" alt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41813" y="6475413"/>
            <a:ext cx="53657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/>
              <a:t>Slide </a:t>
            </a:r>
            <a:fld id="{85A21BA3-A19E-4644-96D4-9A6BDEA394E3}" type="slidenum">
              <a:rPr lang="en-US" altLang="en-US" sz="1200" b="0"/>
              <a:pPr/>
              <a:t>12</a:t>
            </a:fld>
            <a:endParaRPr lang="en-US" altLang="en-US" sz="1200" b="0" dirty="0"/>
          </a:p>
        </p:txBody>
      </p:sp>
      <p:sp>
        <p:nvSpPr>
          <p:cNvPr id="12" name="Date Placeholder 3"/>
          <p:cNvSpPr txBox="1">
            <a:spLocks/>
          </p:cNvSpPr>
          <p:nvPr/>
        </p:nvSpPr>
        <p:spPr bwMode="auto">
          <a:xfrm>
            <a:off x="685800" y="306388"/>
            <a:ext cx="1905000" cy="58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1600" smtClean="0"/>
              <a:t>May 2018</a:t>
            </a:r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67417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CCDF </a:t>
            </a:r>
            <a:r>
              <a:rPr lang="en-US" dirty="0"/>
              <a:t>with Offset and Clipping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2819400" cy="4114800"/>
          </a:xfrm>
        </p:spPr>
        <p:txBody>
          <a:bodyPr/>
          <a:lstStyle/>
          <a:p>
            <a:r>
              <a:rPr lang="en-US" sz="2000" dirty="0" smtClean="0"/>
              <a:t>The CCDF for Offset RRC PAM is the same as uncorrected RRC PAM at 4.38 dB,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1.35 dB above PAM.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</a:p>
          <a:p>
            <a:r>
              <a:rPr lang="en-US" sz="2000" dirty="0" smtClean="0"/>
              <a:t>The CCDF for Clipped RRC PAM extends to 4.87 </a:t>
            </a:r>
            <a:r>
              <a:rPr lang="en-US" sz="2000" dirty="0" err="1" smtClean="0"/>
              <a:t>dB.</a:t>
            </a: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1.84 dB above PAM</a:t>
            </a:r>
          </a:p>
        </p:txBody>
      </p:sp>
      <p:pic>
        <p:nvPicPr>
          <p:cNvPr id="1024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0"/>
            <a:ext cx="5859780" cy="35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Daniel Chew (JHU/APL)</a:t>
            </a:r>
            <a:endParaRPr lang="en-US" alt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41813" y="6475413"/>
            <a:ext cx="53657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/>
              <a:t>Slide </a:t>
            </a:r>
            <a:fld id="{85A21BA3-A19E-4644-96D4-9A6BDEA394E3}" type="slidenum">
              <a:rPr lang="en-US" altLang="en-US" sz="1200" b="0"/>
              <a:pPr/>
              <a:t>13</a:t>
            </a:fld>
            <a:endParaRPr lang="en-US" altLang="en-US" sz="1200" b="0" dirty="0"/>
          </a:p>
        </p:txBody>
      </p:sp>
      <p:sp>
        <p:nvSpPr>
          <p:cNvPr id="11" name="Date Placeholder 3"/>
          <p:cNvSpPr txBox="1">
            <a:spLocks/>
          </p:cNvSpPr>
          <p:nvPr/>
        </p:nvSpPr>
        <p:spPr bwMode="auto">
          <a:xfrm>
            <a:off x="685800" y="306388"/>
            <a:ext cx="1905000" cy="58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1600" smtClean="0"/>
              <a:t>May 2018</a:t>
            </a:r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03492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 3: Home Use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 Locations (D1-D8)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t="6091" r="2637"/>
          <a:stretch/>
        </p:blipFill>
        <p:spPr bwMode="auto">
          <a:xfrm>
            <a:off x="622540" y="1676400"/>
            <a:ext cx="7456337" cy="469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3600" y="1522511"/>
            <a:ext cx="1386918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Image from [1] 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Daniel Chew (JHU/APL)</a:t>
            </a:r>
            <a:endParaRPr lang="en-US" alt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41813" y="6475413"/>
            <a:ext cx="53657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/>
              <a:t>Slide </a:t>
            </a:r>
            <a:fld id="{85A21BA3-A19E-4644-96D4-9A6BDEA394E3}" type="slidenum">
              <a:rPr lang="en-US" altLang="en-US" sz="1200" b="0"/>
              <a:pPr/>
              <a:t>14</a:t>
            </a:fld>
            <a:endParaRPr lang="en-US" altLang="en-US" sz="1200" b="0" dirty="0"/>
          </a:p>
        </p:txBody>
      </p:sp>
      <p:sp>
        <p:nvSpPr>
          <p:cNvPr id="11" name="Date Placeholder 3"/>
          <p:cNvSpPr txBox="1">
            <a:spLocks/>
          </p:cNvSpPr>
          <p:nvPr/>
        </p:nvSpPr>
        <p:spPr bwMode="auto">
          <a:xfrm>
            <a:off x="685800" y="306388"/>
            <a:ext cx="1905000" cy="58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1600" smtClean="0"/>
              <a:t>May 2018</a:t>
            </a:r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25607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 3: Home Use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1841" r="3072"/>
          <a:stretch/>
        </p:blipFill>
        <p:spPr bwMode="auto">
          <a:xfrm>
            <a:off x="1453100" y="838200"/>
            <a:ext cx="6235811" cy="529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53100" y="6137606"/>
            <a:ext cx="1386918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Image from [1] 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Daniel Chew (JHU/APL)</a:t>
            </a:r>
            <a:endParaRPr lang="en-US" alt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41813" y="6475413"/>
            <a:ext cx="53657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/>
              <a:t>Slide </a:t>
            </a:r>
            <a:fld id="{85A21BA3-A19E-4644-96D4-9A6BDEA394E3}" type="slidenum">
              <a:rPr lang="en-US" altLang="en-US" sz="1200" b="0"/>
              <a:pPr/>
              <a:t>15</a:t>
            </a:fld>
            <a:endParaRPr lang="en-US" altLang="en-US" sz="1200" b="0" dirty="0"/>
          </a:p>
        </p:txBody>
      </p:sp>
      <p:sp>
        <p:nvSpPr>
          <p:cNvPr id="11" name="Date Placeholder 3"/>
          <p:cNvSpPr txBox="1">
            <a:spLocks/>
          </p:cNvSpPr>
          <p:nvPr/>
        </p:nvSpPr>
        <p:spPr bwMode="auto">
          <a:xfrm>
            <a:off x="685800" y="306388"/>
            <a:ext cx="1905000" cy="58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1600" smtClean="0"/>
              <a:t>May 2018</a:t>
            </a:r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78277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Response – D1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1752600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D1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81200"/>
            <a:ext cx="532447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13" y="2362200"/>
            <a:ext cx="138112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89968" y="5774816"/>
            <a:ext cx="1183337" cy="40011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Samples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3733" y="3686175"/>
            <a:ext cx="1386918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Image from [1] 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Daniel Chew (JHU/APL)</a:t>
            </a:r>
            <a:endParaRPr lang="en-US" alt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41813" y="6475413"/>
            <a:ext cx="53657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/>
              <a:t>Slide </a:t>
            </a:r>
            <a:fld id="{85A21BA3-A19E-4644-96D4-9A6BDEA394E3}" type="slidenum">
              <a:rPr lang="en-US" altLang="en-US" sz="1200" b="0"/>
              <a:pPr/>
              <a:t>16</a:t>
            </a:fld>
            <a:endParaRPr lang="en-US" altLang="en-US" sz="1200" b="0" dirty="0"/>
          </a:p>
        </p:txBody>
      </p:sp>
      <p:sp>
        <p:nvSpPr>
          <p:cNvPr id="13" name="Date Placeholder 3"/>
          <p:cNvSpPr txBox="1">
            <a:spLocks/>
          </p:cNvSpPr>
          <p:nvPr/>
        </p:nvSpPr>
        <p:spPr bwMode="auto">
          <a:xfrm>
            <a:off x="685800" y="306388"/>
            <a:ext cx="1905000" cy="58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1600" smtClean="0"/>
              <a:t>May 2018</a:t>
            </a:r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16985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Response – D1</a:t>
            </a:r>
          </a:p>
        </p:txBody>
      </p:sp>
      <p:pic>
        <p:nvPicPr>
          <p:cNvPr id="1331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152" y="762000"/>
            <a:ext cx="6327648" cy="296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86391"/>
            <a:ext cx="6324600" cy="2961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Daniel Chew (JHU/APL)</a:t>
            </a:r>
            <a:endParaRPr lang="en-US" alt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41813" y="6475413"/>
            <a:ext cx="53657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/>
              <a:t>Slide </a:t>
            </a:r>
            <a:fld id="{85A21BA3-A19E-4644-96D4-9A6BDEA394E3}" type="slidenum">
              <a:rPr lang="en-US" altLang="en-US" sz="1200" b="0"/>
              <a:pPr/>
              <a:t>17</a:t>
            </a:fld>
            <a:endParaRPr lang="en-US" altLang="en-US" sz="1200" b="0" dirty="0"/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685800" y="306388"/>
            <a:ext cx="1905000" cy="58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1600" smtClean="0"/>
              <a:t>May 2018</a:t>
            </a:r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19529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Equalization Process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 smtClean="0"/>
              <a:t>Linear Equalization, no decision directed feedback</a:t>
            </a:r>
          </a:p>
          <a:p>
            <a:endParaRPr lang="en-US" dirty="0"/>
          </a:p>
          <a:p>
            <a:r>
              <a:rPr lang="en-US" dirty="0" smtClean="0"/>
              <a:t>21 Coefficient Channel Estimate</a:t>
            </a:r>
          </a:p>
          <a:p>
            <a:endParaRPr lang="en-US" dirty="0"/>
          </a:p>
          <a:p>
            <a:r>
              <a:rPr lang="en-US" dirty="0" smtClean="0"/>
              <a:t>Equalization runs after matched filter and decimation</a:t>
            </a:r>
          </a:p>
          <a:p>
            <a:endParaRPr lang="en-US" dirty="0"/>
          </a:p>
          <a:p>
            <a:r>
              <a:rPr lang="en-US" dirty="0" smtClean="0"/>
              <a:t>No Noise in training sequence</a:t>
            </a:r>
          </a:p>
          <a:p>
            <a:endParaRPr lang="en-US" dirty="0"/>
          </a:p>
          <a:p>
            <a:r>
              <a:rPr lang="en-US" dirty="0" smtClean="0"/>
              <a:t>Placing an upper bound on linear equalizer performance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Daniel Chew (JHU/APL)</a:t>
            </a:r>
            <a:endParaRPr lang="en-US" alt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41813" y="6475413"/>
            <a:ext cx="53657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/>
              <a:t>Slide </a:t>
            </a:r>
            <a:fld id="{85A21BA3-A19E-4644-96D4-9A6BDEA394E3}" type="slidenum">
              <a:rPr lang="en-US" altLang="en-US" sz="1200" b="0"/>
              <a:pPr/>
              <a:t>18</a:t>
            </a:fld>
            <a:endParaRPr lang="en-US" altLang="en-US" sz="1200" b="0" dirty="0"/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685800" y="306388"/>
            <a:ext cx="1905000" cy="58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1600" smtClean="0"/>
              <a:t>May 2018</a:t>
            </a:r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992235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Equalization – D1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47590"/>
            <a:ext cx="6019800" cy="4510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Daniel Chew (JHU/APL)</a:t>
            </a:r>
            <a:endParaRPr lang="en-US" alt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41813" y="6475413"/>
            <a:ext cx="53657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/>
              <a:t>Slide </a:t>
            </a:r>
            <a:fld id="{85A21BA3-A19E-4644-96D4-9A6BDEA394E3}" type="slidenum">
              <a:rPr lang="en-US" altLang="en-US" sz="1200" b="0"/>
              <a:pPr/>
              <a:t>19</a:t>
            </a:fld>
            <a:endParaRPr lang="en-US" altLang="en-US" sz="1200" b="0" dirty="0"/>
          </a:p>
        </p:txBody>
      </p:sp>
      <p:sp>
        <p:nvSpPr>
          <p:cNvPr id="16" name="Date Placeholder 3"/>
          <p:cNvSpPr txBox="1">
            <a:spLocks/>
          </p:cNvSpPr>
          <p:nvPr/>
        </p:nvSpPr>
        <p:spPr bwMode="auto">
          <a:xfrm>
            <a:off x="685800" y="306388"/>
            <a:ext cx="1905000" cy="58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1600" smtClean="0"/>
              <a:t>May 2018</a:t>
            </a:r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9175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 the </a:t>
            </a:r>
            <a:r>
              <a:rPr lang="en-US" dirty="0" smtClean="0"/>
              <a:t>IEEE 802.15 TG13 </a:t>
            </a:r>
            <a:r>
              <a:rPr lang="en-US" dirty="0"/>
              <a:t>March 2018 meeting (15-18-0084-01-0013), TG13 requested full or partial evaluation results using PM-PHY through either simplified or TG7r1 channel </a:t>
            </a:r>
            <a:r>
              <a:rPr lang="en-US" dirty="0" smtClean="0"/>
              <a:t>models [1] [2].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This presentation will show the setup and results of a simulation of the Pulse Modulation through the specified channel environment.</a:t>
            </a:r>
          </a:p>
          <a:p>
            <a:pPr lvl="1"/>
            <a:r>
              <a:rPr lang="en-US" dirty="0" smtClean="0"/>
              <a:t>2-PAM (OOK) modulation</a:t>
            </a:r>
            <a:endParaRPr lang="en-US" dirty="0"/>
          </a:p>
          <a:p>
            <a:pPr lvl="1"/>
            <a:r>
              <a:rPr lang="en-US" dirty="0" smtClean="0"/>
              <a:t>Quantify Bit Error Rate using the TG7r1 channel models</a:t>
            </a:r>
          </a:p>
          <a:p>
            <a:endParaRPr lang="en-US" dirty="0"/>
          </a:p>
          <a:p>
            <a:r>
              <a:rPr lang="en-US" dirty="0" smtClean="0"/>
              <a:t>Quantify costs and benefits of Pulse Shaping</a:t>
            </a:r>
          </a:p>
          <a:p>
            <a:pPr lvl="1"/>
            <a:r>
              <a:rPr lang="en-US" dirty="0"/>
              <a:t>The current draft standard does not specify any pulse shaping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What are the consequences of that</a:t>
            </a:r>
            <a:r>
              <a:rPr lang="en-US" dirty="0" smtClean="0"/>
              <a:t>?</a:t>
            </a:r>
          </a:p>
          <a:p>
            <a:pPr lvl="1"/>
            <a:r>
              <a:rPr lang="en-US" dirty="0"/>
              <a:t>Different pulse shapes will be used:</a:t>
            </a:r>
          </a:p>
          <a:p>
            <a:pPr lvl="2"/>
            <a:r>
              <a:rPr lang="en-US" dirty="0" smtClean="0"/>
              <a:t>Square</a:t>
            </a:r>
          </a:p>
          <a:p>
            <a:pPr lvl="2"/>
            <a:r>
              <a:rPr lang="en-US" dirty="0" smtClean="0"/>
              <a:t>Root-Raised Cosine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Daniel Chew (JHU/APL)</a:t>
            </a:r>
            <a:endParaRPr lang="en-US" alt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41813" y="6475413"/>
            <a:ext cx="53657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/>
              <a:t>Slide </a:t>
            </a:r>
            <a:fld id="{85A21BA3-A19E-4644-96D4-9A6BDEA394E3}" type="slidenum">
              <a:rPr lang="en-US" altLang="en-US" sz="1200" b="0"/>
              <a:pPr/>
              <a:t>2</a:t>
            </a:fld>
            <a:endParaRPr lang="en-US" altLang="en-US" sz="1200" b="0" dirty="0"/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685800" y="306388"/>
            <a:ext cx="1905000" cy="58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1600" smtClean="0"/>
              <a:t>May 2018</a:t>
            </a:r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44896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5840" y="3200400"/>
            <a:ext cx="37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e</a:t>
            </a: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4343400" y="6126480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</a:t>
            </a:r>
            <a:r>
              <a:rPr lang="en-US" baseline="-25000" dirty="0" err="1"/>
              <a:t>b</a:t>
            </a:r>
            <a:r>
              <a:rPr lang="en-US" dirty="0"/>
              <a:t>/N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D1, OSR = </a:t>
            </a:r>
            <a:r>
              <a:rPr lang="en-US" dirty="0" smtClean="0"/>
              <a:t>50 </a:t>
            </a:r>
            <a:endParaRPr lang="en-US" dirty="0"/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48" y="1188720"/>
            <a:ext cx="7086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Daniel Chew (JHU/APL)</a:t>
            </a:r>
            <a:endParaRPr lang="en-US" alt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41813" y="6475413"/>
            <a:ext cx="53657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/>
              <a:t>Slide </a:t>
            </a:r>
            <a:fld id="{85A21BA3-A19E-4644-96D4-9A6BDEA394E3}" type="slidenum">
              <a:rPr lang="en-US" altLang="en-US" sz="1200" b="0"/>
              <a:pPr/>
              <a:t>20</a:t>
            </a:fld>
            <a:endParaRPr lang="en-US" altLang="en-US" sz="1200" b="0" dirty="0"/>
          </a:p>
        </p:txBody>
      </p:sp>
      <p:sp>
        <p:nvSpPr>
          <p:cNvPr id="11" name="Date Placeholder 3"/>
          <p:cNvSpPr txBox="1">
            <a:spLocks/>
          </p:cNvSpPr>
          <p:nvPr/>
        </p:nvSpPr>
        <p:spPr bwMode="auto">
          <a:xfrm>
            <a:off x="685800" y="306388"/>
            <a:ext cx="1905000" cy="58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1600" smtClean="0"/>
              <a:t>May 2018</a:t>
            </a:r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23255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5840" y="3200400"/>
            <a:ext cx="37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e</a:t>
            </a: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4343400" y="6126480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</a:t>
            </a:r>
            <a:r>
              <a:rPr lang="en-US" baseline="-25000" dirty="0" err="1"/>
              <a:t>b</a:t>
            </a:r>
            <a:r>
              <a:rPr lang="en-US" dirty="0"/>
              <a:t>/N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D1, OSR = </a:t>
            </a:r>
            <a:r>
              <a:rPr lang="en-US" dirty="0" smtClean="0"/>
              <a:t>7</a:t>
            </a:r>
            <a:endParaRPr lang="en-US" dirty="0"/>
          </a:p>
        </p:txBody>
      </p:sp>
      <p:pic>
        <p:nvPicPr>
          <p:cNvPr id="307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48" y="1188720"/>
            <a:ext cx="7086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Daniel Chew (JHU/APL)</a:t>
            </a:r>
            <a:endParaRPr lang="en-US" alt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41813" y="6475413"/>
            <a:ext cx="53657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/>
              <a:t>Slide </a:t>
            </a:r>
            <a:fld id="{85A21BA3-A19E-4644-96D4-9A6BDEA394E3}" type="slidenum">
              <a:rPr lang="en-US" altLang="en-US" sz="1200" b="0"/>
              <a:pPr/>
              <a:t>21</a:t>
            </a:fld>
            <a:endParaRPr lang="en-US" altLang="en-US" sz="1200" b="0" dirty="0"/>
          </a:p>
        </p:txBody>
      </p:sp>
      <p:sp>
        <p:nvSpPr>
          <p:cNvPr id="11" name="Date Placeholder 3"/>
          <p:cNvSpPr txBox="1">
            <a:spLocks/>
          </p:cNvSpPr>
          <p:nvPr/>
        </p:nvSpPr>
        <p:spPr bwMode="auto">
          <a:xfrm>
            <a:off x="685800" y="306388"/>
            <a:ext cx="1905000" cy="58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1600" smtClean="0"/>
              <a:t>May 2018</a:t>
            </a:r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63177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Response – D2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1752600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D2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967" y="1752600"/>
            <a:ext cx="532447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57400"/>
            <a:ext cx="17716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50535" y="5574761"/>
            <a:ext cx="1183337" cy="40011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Samples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600" y="4855428"/>
            <a:ext cx="1386918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Image from [1] 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41813" y="6475413"/>
            <a:ext cx="53657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/>
              <a:t>Slide </a:t>
            </a:r>
            <a:fld id="{85A21BA3-A19E-4644-96D4-9A6BDEA394E3}" type="slidenum">
              <a:rPr lang="en-US" altLang="en-US" sz="1200" b="0"/>
              <a:pPr/>
              <a:t>22</a:t>
            </a:fld>
            <a:endParaRPr lang="en-US" altLang="en-US" sz="1200" b="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Daniel Chew (JHU/APL)</a:t>
            </a:r>
            <a:endParaRPr lang="en-US" altLang="en-US" dirty="0"/>
          </a:p>
        </p:txBody>
      </p:sp>
      <p:sp>
        <p:nvSpPr>
          <p:cNvPr id="13" name="Date Placeholder 3"/>
          <p:cNvSpPr txBox="1">
            <a:spLocks/>
          </p:cNvSpPr>
          <p:nvPr/>
        </p:nvSpPr>
        <p:spPr bwMode="auto">
          <a:xfrm>
            <a:off x="685800" y="306388"/>
            <a:ext cx="1905000" cy="58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1600" smtClean="0"/>
              <a:t>May 2018</a:t>
            </a:r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3430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Response – </a:t>
            </a:r>
            <a:r>
              <a:rPr lang="en-US" dirty="0" smtClean="0"/>
              <a:t>D2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8" y="771144"/>
            <a:ext cx="6326395" cy="296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81400"/>
            <a:ext cx="6326393" cy="296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41813" y="6475413"/>
            <a:ext cx="53657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/>
              <a:t>Slide </a:t>
            </a:r>
            <a:fld id="{85A21BA3-A19E-4644-96D4-9A6BDEA394E3}" type="slidenum">
              <a:rPr lang="en-US" altLang="en-US" sz="1200" b="0"/>
              <a:pPr/>
              <a:t>23</a:t>
            </a:fld>
            <a:endParaRPr lang="en-US" altLang="en-US" sz="1200" b="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Daniel Chew (JHU/APL)</a:t>
            </a:r>
            <a:endParaRPr lang="en-US" altLang="en-US" dirty="0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685800" y="306388"/>
            <a:ext cx="1905000" cy="58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1600" smtClean="0"/>
              <a:t>May 2018</a:t>
            </a:r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17563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D2, OSR = 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6126480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</a:t>
            </a:r>
            <a:r>
              <a:rPr lang="en-US" baseline="-25000" dirty="0" err="1"/>
              <a:t>b</a:t>
            </a:r>
            <a:r>
              <a:rPr lang="en-US" dirty="0"/>
              <a:t>/N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5840" y="3200400"/>
            <a:ext cx="37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e</a:t>
            </a:r>
            <a:endParaRPr lang="en-US" baseline="-25000" dirty="0"/>
          </a:p>
        </p:txBody>
      </p:sp>
      <p:pic>
        <p:nvPicPr>
          <p:cNvPr id="409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48" y="1188720"/>
            <a:ext cx="7086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41813" y="6475413"/>
            <a:ext cx="53657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/>
              <a:t>Slide </a:t>
            </a:r>
            <a:fld id="{85A21BA3-A19E-4644-96D4-9A6BDEA394E3}" type="slidenum">
              <a:rPr lang="en-US" altLang="en-US" sz="1200" b="0"/>
              <a:pPr/>
              <a:t>24</a:t>
            </a:fld>
            <a:endParaRPr lang="en-US" altLang="en-US" sz="1200" b="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Daniel Chew (JHU/APL)</a:t>
            </a:r>
            <a:endParaRPr lang="en-US" altLang="en-US" dirty="0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685800" y="306388"/>
            <a:ext cx="1905000" cy="58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1600" smtClean="0"/>
              <a:t>May 2018</a:t>
            </a:r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2260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Response – D4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1752600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D4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57400"/>
            <a:ext cx="532447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258" y="2144791"/>
            <a:ext cx="14382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47168" y="5848320"/>
            <a:ext cx="1183337" cy="40011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Samples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88936" y="3607414"/>
            <a:ext cx="1386918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Image from [1] 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Daniel Chew (JHU/APL)</a:t>
            </a:r>
            <a:endParaRPr lang="en-US" alt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41813" y="6475413"/>
            <a:ext cx="53657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/>
              <a:t>Slide </a:t>
            </a:r>
            <a:fld id="{85A21BA3-A19E-4644-96D4-9A6BDEA394E3}" type="slidenum">
              <a:rPr lang="en-US" altLang="en-US" sz="1200" b="0"/>
              <a:pPr/>
              <a:t>25</a:t>
            </a:fld>
            <a:endParaRPr lang="en-US" altLang="en-US" sz="1200" b="0" dirty="0"/>
          </a:p>
        </p:txBody>
      </p:sp>
      <p:sp>
        <p:nvSpPr>
          <p:cNvPr id="13" name="Date Placeholder 3"/>
          <p:cNvSpPr txBox="1">
            <a:spLocks/>
          </p:cNvSpPr>
          <p:nvPr/>
        </p:nvSpPr>
        <p:spPr bwMode="auto">
          <a:xfrm>
            <a:off x="685800" y="306388"/>
            <a:ext cx="1905000" cy="58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1600" smtClean="0"/>
              <a:t>May 2018</a:t>
            </a:r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75670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Response – </a:t>
            </a:r>
            <a:r>
              <a:rPr lang="en-US" dirty="0" smtClean="0"/>
              <a:t>D4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6326395" cy="296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3581400"/>
            <a:ext cx="6326394" cy="296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41813" y="6475413"/>
            <a:ext cx="53657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/>
              <a:t>Slide </a:t>
            </a:r>
            <a:fld id="{85A21BA3-A19E-4644-96D4-9A6BDEA394E3}" type="slidenum">
              <a:rPr lang="en-US" altLang="en-US" sz="1200" b="0"/>
              <a:pPr/>
              <a:t>26</a:t>
            </a:fld>
            <a:endParaRPr lang="en-US" altLang="en-US" sz="1200" b="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Daniel Chew (JHU/APL)</a:t>
            </a:r>
            <a:endParaRPr lang="en-US" altLang="en-US" dirty="0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685800" y="306388"/>
            <a:ext cx="1905000" cy="58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1600" smtClean="0"/>
              <a:t>May 2018</a:t>
            </a:r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46855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D4, OSR = 7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05840" y="3200400"/>
            <a:ext cx="37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e</a:t>
            </a:r>
            <a:endParaRPr lang="en-US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6126480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</a:t>
            </a:r>
            <a:r>
              <a:rPr lang="en-US" baseline="-25000" dirty="0" err="1"/>
              <a:t>b</a:t>
            </a:r>
            <a:r>
              <a:rPr lang="en-US" dirty="0"/>
              <a:t>/N</a:t>
            </a:r>
            <a:r>
              <a:rPr lang="en-US" baseline="-25000" dirty="0"/>
              <a:t>0</a:t>
            </a:r>
            <a:endParaRPr lang="en-US" dirty="0"/>
          </a:p>
        </p:txBody>
      </p:sp>
      <p:pic>
        <p:nvPicPr>
          <p:cNvPr id="1741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" y="1143000"/>
            <a:ext cx="7086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41813" y="6475413"/>
            <a:ext cx="53657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/>
              <a:t>Slide </a:t>
            </a:r>
            <a:fld id="{85A21BA3-A19E-4644-96D4-9A6BDEA394E3}" type="slidenum">
              <a:rPr lang="en-US" altLang="en-US" sz="1200" b="0"/>
              <a:pPr/>
              <a:t>27</a:t>
            </a:fld>
            <a:endParaRPr lang="en-US" altLang="en-US" sz="1200" b="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Daniel Chew (JHU/APL)</a:t>
            </a:r>
            <a:endParaRPr lang="en-US" altLang="en-US" dirty="0"/>
          </a:p>
        </p:txBody>
      </p:sp>
      <p:sp>
        <p:nvSpPr>
          <p:cNvPr id="11" name="Date Placeholder 3"/>
          <p:cNvSpPr txBox="1">
            <a:spLocks/>
          </p:cNvSpPr>
          <p:nvPr/>
        </p:nvSpPr>
        <p:spPr bwMode="auto">
          <a:xfrm>
            <a:off x="685800" y="306388"/>
            <a:ext cx="1905000" cy="58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1600" smtClean="0"/>
              <a:t>May 2018</a:t>
            </a:r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72390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Response – D5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1752600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D5</a:t>
            </a:r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763" y="2106692"/>
            <a:ext cx="9620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70968" y="5695529"/>
            <a:ext cx="1183337" cy="40011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Samples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01952"/>
            <a:ext cx="532447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81316" y="3441680"/>
            <a:ext cx="1386918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Image from [1] 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41813" y="6475413"/>
            <a:ext cx="53657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/>
              <a:t>Slide </a:t>
            </a:r>
            <a:fld id="{85A21BA3-A19E-4644-96D4-9A6BDEA394E3}" type="slidenum">
              <a:rPr lang="en-US" altLang="en-US" sz="1200" b="0"/>
              <a:pPr/>
              <a:t>28</a:t>
            </a:fld>
            <a:endParaRPr lang="en-US" altLang="en-US" sz="1200" b="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Daniel Chew (JHU/APL)</a:t>
            </a:r>
            <a:endParaRPr lang="en-US" altLang="en-US" dirty="0"/>
          </a:p>
        </p:txBody>
      </p:sp>
      <p:sp>
        <p:nvSpPr>
          <p:cNvPr id="13" name="Date Placeholder 3"/>
          <p:cNvSpPr txBox="1">
            <a:spLocks/>
          </p:cNvSpPr>
          <p:nvPr/>
        </p:nvSpPr>
        <p:spPr bwMode="auto">
          <a:xfrm>
            <a:off x="685800" y="306388"/>
            <a:ext cx="1905000" cy="58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1600" smtClean="0"/>
              <a:t>May 2018</a:t>
            </a:r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28847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Response – </a:t>
            </a:r>
            <a:r>
              <a:rPr lang="en-US" dirty="0" smtClean="0"/>
              <a:t>D5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762000"/>
            <a:ext cx="6326394" cy="296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534" y="3581400"/>
            <a:ext cx="6326394" cy="296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41813" y="6475413"/>
            <a:ext cx="53657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/>
              <a:t>Slide </a:t>
            </a:r>
            <a:fld id="{85A21BA3-A19E-4644-96D4-9A6BDEA394E3}" type="slidenum">
              <a:rPr lang="en-US" altLang="en-US" sz="1200" b="0"/>
              <a:pPr/>
              <a:t>29</a:t>
            </a:fld>
            <a:endParaRPr lang="en-US" altLang="en-US" sz="1200" b="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Daniel Chew (JHU/APL)</a:t>
            </a:r>
            <a:endParaRPr lang="en-US" altLang="en-US" dirty="0"/>
          </a:p>
        </p:txBody>
      </p:sp>
      <p:sp>
        <p:nvSpPr>
          <p:cNvPr id="12" name="Date Placeholder 3"/>
          <p:cNvSpPr txBox="1">
            <a:spLocks/>
          </p:cNvSpPr>
          <p:nvPr/>
        </p:nvSpPr>
        <p:spPr bwMode="auto">
          <a:xfrm>
            <a:off x="685800" y="306388"/>
            <a:ext cx="1905000" cy="58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1600" smtClean="0"/>
              <a:t>May 2018</a:t>
            </a:r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14355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2-PAM PHY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dirty="0" smtClean="0"/>
              <a:t>As defined in the draft 15-18-0003-03-0013 Text Proposal for Pulsed Modulation PHY</a:t>
            </a:r>
          </a:p>
          <a:p>
            <a:endParaRPr lang="en-US" dirty="0"/>
          </a:p>
          <a:p>
            <a:r>
              <a:rPr lang="en-US" dirty="0" smtClean="0"/>
              <a:t>Data Rates from 4.7 Mbit/s to 150 Mbit/s</a:t>
            </a:r>
          </a:p>
          <a:p>
            <a:endParaRPr lang="en-US" dirty="0"/>
          </a:p>
          <a:p>
            <a:r>
              <a:rPr lang="en-US" dirty="0" smtClean="0"/>
              <a:t>Channel estimation sequences from 32 bits to 1024 bits</a:t>
            </a:r>
          </a:p>
          <a:p>
            <a:endParaRPr lang="en-US" dirty="0"/>
          </a:p>
          <a:p>
            <a:r>
              <a:rPr lang="en-US" dirty="0" smtClean="0"/>
              <a:t>Optional HCM</a:t>
            </a:r>
          </a:p>
          <a:p>
            <a:pPr lvl="1"/>
            <a:r>
              <a:rPr lang="en-US" dirty="0" smtClean="0"/>
              <a:t>For this analysis, HCM(1,1) is used</a:t>
            </a:r>
          </a:p>
          <a:p>
            <a:pPr lvl="1"/>
            <a:endParaRPr lang="en-US" dirty="0"/>
          </a:p>
          <a:p>
            <a:r>
              <a:rPr lang="en-US" dirty="0" smtClean="0"/>
              <a:t>Pulse shaping is not defined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Daniel Chew (JHU/APL)</a:t>
            </a:r>
            <a:endParaRPr lang="en-US" alt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41813" y="6475413"/>
            <a:ext cx="53657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/>
              <a:t>Slide </a:t>
            </a:r>
            <a:fld id="{85A21BA3-A19E-4644-96D4-9A6BDEA394E3}" type="slidenum">
              <a:rPr lang="en-US" altLang="en-US" sz="1200" b="0"/>
              <a:pPr/>
              <a:t>3</a:t>
            </a:fld>
            <a:endParaRPr lang="en-US" altLang="en-US" sz="1200" b="0" dirty="0"/>
          </a:p>
        </p:txBody>
      </p:sp>
      <p:sp>
        <p:nvSpPr>
          <p:cNvPr id="11" name="Date Placeholder 3"/>
          <p:cNvSpPr txBox="1">
            <a:spLocks/>
          </p:cNvSpPr>
          <p:nvPr/>
        </p:nvSpPr>
        <p:spPr bwMode="auto">
          <a:xfrm>
            <a:off x="685800" y="306388"/>
            <a:ext cx="1905000" cy="58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1600" smtClean="0"/>
              <a:t>May 2018</a:t>
            </a:r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4648097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D5, OSR = 7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05840" y="3200400"/>
            <a:ext cx="37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e</a:t>
            </a:r>
            <a:endParaRPr lang="en-US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6126480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</a:t>
            </a:r>
            <a:r>
              <a:rPr lang="en-US" baseline="-25000" dirty="0" err="1"/>
              <a:t>b</a:t>
            </a:r>
            <a:r>
              <a:rPr lang="en-US" dirty="0"/>
              <a:t>/N</a:t>
            </a:r>
            <a:r>
              <a:rPr lang="en-US" baseline="-25000" dirty="0"/>
              <a:t>0</a:t>
            </a:r>
            <a:endParaRPr lang="en-US" dirty="0"/>
          </a:p>
        </p:txBody>
      </p:sp>
      <p:pic>
        <p:nvPicPr>
          <p:cNvPr id="2253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48" y="1188720"/>
            <a:ext cx="7086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41813" y="6475413"/>
            <a:ext cx="53657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/>
              <a:t>Slide </a:t>
            </a:r>
            <a:fld id="{85A21BA3-A19E-4644-96D4-9A6BDEA394E3}" type="slidenum">
              <a:rPr lang="en-US" altLang="en-US" sz="1200" b="0"/>
              <a:pPr/>
              <a:t>30</a:t>
            </a:fld>
            <a:endParaRPr lang="en-US" altLang="en-US" sz="1200" b="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Daniel Chew (JHU/APL)</a:t>
            </a:r>
            <a:endParaRPr lang="en-US" altLang="en-US" dirty="0"/>
          </a:p>
        </p:txBody>
      </p:sp>
      <p:sp>
        <p:nvSpPr>
          <p:cNvPr id="11" name="Date Placeholder 3"/>
          <p:cNvSpPr txBox="1">
            <a:spLocks/>
          </p:cNvSpPr>
          <p:nvPr/>
        </p:nvSpPr>
        <p:spPr bwMode="auto">
          <a:xfrm>
            <a:off x="685800" y="306388"/>
            <a:ext cx="1905000" cy="58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1600" smtClean="0"/>
              <a:t>May 2018</a:t>
            </a:r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56268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Most data points in the scenario benefit more from spectral efficiency than the cost in PAPR when there is no equalization.</a:t>
            </a:r>
          </a:p>
          <a:p>
            <a:pPr lvl="1"/>
            <a:r>
              <a:rPr lang="en-US" dirty="0" smtClean="0"/>
              <a:t>D2 and D3 are the exceptions</a:t>
            </a:r>
          </a:p>
          <a:p>
            <a:endParaRPr lang="en-US" dirty="0"/>
          </a:p>
          <a:p>
            <a:r>
              <a:rPr lang="en-US" dirty="0" smtClean="0"/>
              <a:t>Pulse Shaping Leads to Higher Spectral Efficiency</a:t>
            </a:r>
          </a:p>
          <a:p>
            <a:pPr lvl="1"/>
            <a:r>
              <a:rPr lang="en-US" dirty="0" smtClean="0"/>
              <a:t>Higher Spectral Efficiency demonstrated greater resilience to limited channel bandwidth.</a:t>
            </a:r>
          </a:p>
          <a:p>
            <a:pPr lvl="1"/>
            <a:endParaRPr lang="en-US" dirty="0" smtClean="0"/>
          </a:p>
          <a:p>
            <a:r>
              <a:rPr lang="en-US" dirty="0"/>
              <a:t>The system in situation 3 clearly benefits from spectral efficiency.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41813" y="6475413"/>
            <a:ext cx="53657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/>
              <a:t>Slide </a:t>
            </a:r>
            <a:fld id="{85A21BA3-A19E-4644-96D4-9A6BDEA394E3}" type="slidenum">
              <a:rPr lang="en-US" altLang="en-US" sz="1200" b="0"/>
              <a:pPr/>
              <a:t>31</a:t>
            </a:fld>
            <a:endParaRPr lang="en-US" altLang="en-US" sz="1200" b="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Daniel Chew (JHU/APL)</a:t>
            </a:r>
            <a:endParaRPr lang="en-US" altLang="en-US" dirty="0"/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685800" y="306388"/>
            <a:ext cx="1905000" cy="58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1600" smtClean="0"/>
              <a:t>May 2018</a:t>
            </a:r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5725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[1] </a:t>
            </a:r>
            <a:r>
              <a:rPr lang="en-US" dirty="0" err="1"/>
              <a:t>Uysal</a:t>
            </a:r>
            <a:r>
              <a:rPr lang="en-US" dirty="0"/>
              <a:t>, Murat, </a:t>
            </a:r>
            <a:r>
              <a:rPr lang="en-US" dirty="0" err="1"/>
              <a:t>Tuncer</a:t>
            </a:r>
            <a:r>
              <a:rPr lang="en-US" dirty="0"/>
              <a:t> </a:t>
            </a:r>
            <a:r>
              <a:rPr lang="en-US" dirty="0" err="1"/>
              <a:t>Baykas</a:t>
            </a:r>
            <a:r>
              <a:rPr lang="en-US" dirty="0"/>
              <a:t>, </a:t>
            </a:r>
            <a:r>
              <a:rPr lang="en-US" dirty="0" err="1" smtClean="0"/>
              <a:t>Farshad</a:t>
            </a:r>
            <a:r>
              <a:rPr lang="en-US" dirty="0" smtClean="0"/>
              <a:t> </a:t>
            </a:r>
            <a:r>
              <a:rPr lang="en-US" dirty="0" err="1"/>
              <a:t>Miramirkhani</a:t>
            </a:r>
            <a:r>
              <a:rPr lang="en-US" dirty="0"/>
              <a:t>, </a:t>
            </a:r>
            <a:r>
              <a:rPr lang="en-US" dirty="0" smtClean="0"/>
              <a:t>Nikola </a:t>
            </a:r>
            <a:r>
              <a:rPr lang="en-US" dirty="0" err="1" smtClean="0"/>
              <a:t>Serafimovskim</a:t>
            </a:r>
            <a:r>
              <a:rPr lang="en-US" dirty="0" smtClean="0"/>
              <a:t>, </a:t>
            </a:r>
            <a:r>
              <a:rPr lang="en-US" dirty="0"/>
              <a:t>and </a:t>
            </a:r>
            <a:r>
              <a:rPr lang="en-US" dirty="0" smtClean="0"/>
              <a:t>Volker </a:t>
            </a:r>
            <a:r>
              <a:rPr lang="en-US" dirty="0" err="1" smtClean="0"/>
              <a:t>Jungnickel</a:t>
            </a:r>
            <a:r>
              <a:rPr lang="en-US" dirty="0"/>
              <a:t>. IEEE </a:t>
            </a:r>
            <a:r>
              <a:rPr lang="en-US" dirty="0" smtClean="0"/>
              <a:t>P802.15-15-0746-01-007a Technical Report, September 2015.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[2] </a:t>
            </a:r>
            <a:r>
              <a:rPr lang="en-US" dirty="0" err="1"/>
              <a:t>Uysal</a:t>
            </a:r>
            <a:r>
              <a:rPr lang="en-US" dirty="0"/>
              <a:t>, Murat, </a:t>
            </a:r>
            <a:r>
              <a:rPr lang="en-US" dirty="0" err="1"/>
              <a:t>Farshad</a:t>
            </a:r>
            <a:r>
              <a:rPr lang="en-US" dirty="0"/>
              <a:t> </a:t>
            </a:r>
            <a:r>
              <a:rPr lang="en-US" dirty="0" err="1"/>
              <a:t>Miramirkhani</a:t>
            </a:r>
            <a:r>
              <a:rPr lang="en-US" dirty="0"/>
              <a:t>, Omer </a:t>
            </a:r>
            <a:r>
              <a:rPr lang="en-US" dirty="0" err="1"/>
              <a:t>Narmanlioglu</a:t>
            </a:r>
            <a:r>
              <a:rPr lang="en-US" dirty="0"/>
              <a:t>, </a:t>
            </a:r>
            <a:r>
              <a:rPr lang="en-US" dirty="0" err="1"/>
              <a:t>Tuncer</a:t>
            </a:r>
            <a:r>
              <a:rPr lang="en-US" dirty="0"/>
              <a:t> </a:t>
            </a:r>
            <a:r>
              <a:rPr lang="en-US" dirty="0" err="1"/>
              <a:t>Baykas</a:t>
            </a:r>
            <a:r>
              <a:rPr lang="en-US" dirty="0"/>
              <a:t>, and </a:t>
            </a:r>
            <a:r>
              <a:rPr lang="en-US" dirty="0" err="1"/>
              <a:t>Erdal</a:t>
            </a:r>
            <a:r>
              <a:rPr lang="en-US" dirty="0"/>
              <a:t> </a:t>
            </a:r>
            <a:r>
              <a:rPr lang="en-US" dirty="0" err="1"/>
              <a:t>Panayirci</a:t>
            </a:r>
            <a:r>
              <a:rPr lang="en-US" dirty="0"/>
              <a:t>. "IEEE 802.15. 7r1 reference channel models for visible light communications." IEEE Communications Magazine 55, no. 1 (2017): 212-217.</a:t>
            </a:r>
          </a:p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41813" y="6475413"/>
            <a:ext cx="53657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/>
              <a:t>Slide </a:t>
            </a:r>
            <a:fld id="{85A21BA3-A19E-4644-96D4-9A6BDEA394E3}" type="slidenum">
              <a:rPr lang="en-US" altLang="en-US" sz="1200" b="0"/>
              <a:pPr/>
              <a:t>32</a:t>
            </a:fld>
            <a:endParaRPr lang="en-US" altLang="en-US" sz="1200" b="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Daniel Chew (JHU/APL)</a:t>
            </a:r>
            <a:endParaRPr lang="en-US" altLang="en-US" dirty="0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685800" y="306388"/>
            <a:ext cx="1905000" cy="58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1600" smtClean="0"/>
              <a:t>May 2018</a:t>
            </a:r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426176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This presentation will cover 4 out of 8 of the test points in scenario 3 </a:t>
            </a:r>
            <a:r>
              <a:rPr lang="en-US" dirty="0"/>
              <a:t>from </a:t>
            </a:r>
            <a:r>
              <a:rPr lang="en-US" dirty="0" smtClean="0"/>
              <a:t>TG7r1.</a:t>
            </a:r>
          </a:p>
          <a:p>
            <a:endParaRPr lang="en-US" dirty="0" smtClean="0"/>
          </a:p>
          <a:p>
            <a:r>
              <a:rPr lang="en-US" dirty="0" smtClean="0"/>
              <a:t>The simulation is agnostic to sample rate</a:t>
            </a:r>
          </a:p>
          <a:p>
            <a:pPr lvl="1"/>
            <a:r>
              <a:rPr lang="en-US" dirty="0" smtClean="0"/>
              <a:t>The data is transmitted at </a:t>
            </a:r>
            <a:r>
              <a:rPr lang="en-US" dirty="0"/>
              <a:t>different oversample </a:t>
            </a:r>
            <a:r>
              <a:rPr lang="en-US" dirty="0" smtClean="0"/>
              <a:t>rates (OSR)</a:t>
            </a:r>
          </a:p>
          <a:p>
            <a:pPr lvl="1"/>
            <a:r>
              <a:rPr lang="en-US" dirty="0" smtClean="0"/>
              <a:t>This allows the results to be relative to the sample rate of the channel data in TG7r1.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 lower OSR would relate to a higher data rate</a:t>
            </a:r>
          </a:p>
          <a:p>
            <a:pPr lvl="1"/>
            <a:r>
              <a:rPr lang="en-US" dirty="0" smtClean="0"/>
              <a:t>If the sample rate were 1 GSPS, and the OSR were 5, then the data rate for 2-PAM would be 1 Mbit/s.</a:t>
            </a:r>
          </a:p>
          <a:p>
            <a:pPr lvl="1"/>
            <a:endParaRPr lang="en-US" dirty="0"/>
          </a:p>
          <a:p>
            <a:r>
              <a:rPr lang="en-US" dirty="0" smtClean="0"/>
              <a:t>The simulation will run over a range of oversample rates.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Daniel Chew (JHU/APL)</a:t>
            </a:r>
            <a:endParaRPr lang="en-US" alt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41813" y="6475413"/>
            <a:ext cx="53657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/>
              <a:t>Slide </a:t>
            </a:r>
            <a:fld id="{85A21BA3-A19E-4644-96D4-9A6BDEA394E3}" type="slidenum">
              <a:rPr lang="en-US" altLang="en-US" sz="1200" b="0"/>
              <a:pPr/>
              <a:t>4</a:t>
            </a:fld>
            <a:endParaRPr lang="en-US" altLang="en-US" sz="1200" b="0" dirty="0"/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685800" y="306388"/>
            <a:ext cx="1905000" cy="58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1600" smtClean="0"/>
              <a:t>May 2018</a:t>
            </a:r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16081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simulation is as hardware agnostic as possible.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simulation will run of a range of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b</a:t>
            </a:r>
            <a:r>
              <a:rPr lang="en-US" dirty="0" smtClean="0"/>
              <a:t>/N</a:t>
            </a:r>
            <a:r>
              <a:rPr lang="en-US" baseline="-25000" dirty="0" smtClean="0"/>
              <a:t>0</a:t>
            </a:r>
            <a:r>
              <a:rPr lang="en-US" dirty="0" smtClean="0"/>
              <a:t>, not SNR or transmit power.</a:t>
            </a:r>
          </a:p>
          <a:p>
            <a:pPr lvl="1"/>
            <a:r>
              <a:rPr lang="en-US" dirty="0" err="1" smtClean="0"/>
              <a:t>E</a:t>
            </a:r>
            <a:r>
              <a:rPr lang="en-US" baseline="-25000" dirty="0" err="1" smtClean="0"/>
              <a:t>b</a:t>
            </a:r>
            <a:r>
              <a:rPr lang="en-US" dirty="0" smtClean="0"/>
              <a:t>/N</a:t>
            </a:r>
            <a:r>
              <a:rPr lang="en-US" baseline="-25000" dirty="0" smtClean="0"/>
              <a:t>0</a:t>
            </a:r>
            <a:r>
              <a:rPr lang="en-US" dirty="0"/>
              <a:t> </a:t>
            </a:r>
            <a:r>
              <a:rPr lang="en-US" dirty="0" smtClean="0"/>
              <a:t>does not take propagation into account.  Converting transmit power to received SNR to </a:t>
            </a:r>
            <a:r>
              <a:rPr lang="en-US" dirty="0" err="1"/>
              <a:t>E</a:t>
            </a:r>
            <a:r>
              <a:rPr lang="en-US" baseline="-25000" dirty="0" err="1"/>
              <a:t>b</a:t>
            </a:r>
            <a:r>
              <a:rPr lang="en-US" dirty="0"/>
              <a:t>/N</a:t>
            </a:r>
            <a:r>
              <a:rPr lang="en-US" baseline="-25000" dirty="0"/>
              <a:t>0</a:t>
            </a:r>
            <a:r>
              <a:rPr lang="en-US" dirty="0"/>
              <a:t> </a:t>
            </a:r>
            <a:r>
              <a:rPr lang="en-US" dirty="0" smtClean="0"/>
              <a:t>is specific to the hardware.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All signals will be real and positive valued</a:t>
            </a:r>
          </a:p>
          <a:p>
            <a:pPr lvl="1"/>
            <a:r>
              <a:rPr lang="en-US" dirty="0" smtClean="0"/>
              <a:t>There will be no negative values through the channel.</a:t>
            </a:r>
          </a:p>
          <a:p>
            <a:endParaRPr lang="en-US" dirty="0" smtClean="0"/>
          </a:p>
          <a:p>
            <a:r>
              <a:rPr lang="en-US" dirty="0" smtClean="0"/>
              <a:t>The simulation will not cover clipping at maximum amplitudes.</a:t>
            </a:r>
          </a:p>
          <a:p>
            <a:pPr lvl="1"/>
            <a:r>
              <a:rPr lang="en-US" dirty="0" smtClean="0"/>
              <a:t>Saturation at the LED is a function of that particular LED.</a:t>
            </a:r>
          </a:p>
          <a:p>
            <a:endParaRPr lang="en-US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Daniel Chew (JHU/APL)</a:t>
            </a:r>
            <a:endParaRPr lang="en-US" alt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41813" y="6475413"/>
            <a:ext cx="53657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/>
              <a:t>Slide </a:t>
            </a:r>
            <a:fld id="{85A21BA3-A19E-4644-96D4-9A6BDEA394E3}" type="slidenum">
              <a:rPr lang="en-US" altLang="en-US" sz="1200" b="0"/>
              <a:pPr/>
              <a:t>5</a:t>
            </a:fld>
            <a:endParaRPr lang="en-US" altLang="en-US" sz="1200" b="0" dirty="0"/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685800" y="306388"/>
            <a:ext cx="1905000" cy="58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1600" smtClean="0"/>
              <a:t>May 2018</a:t>
            </a:r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49664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Receiver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0547" y="3886200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Channel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flipV="1">
            <a:off x="1066800" y="3352038"/>
            <a:ext cx="0" cy="53416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828800" y="2761488"/>
            <a:ext cx="1295400" cy="7239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Matched Filter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0" idx="6"/>
            <a:endCxn id="9" idx="1"/>
          </p:cNvCxnSpPr>
          <p:nvPr/>
        </p:nvCxnSpPr>
        <p:spPr>
          <a:xfrm>
            <a:off x="1295400" y="3123438"/>
            <a:ext cx="533400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505200" y="2762250"/>
            <a:ext cx="1828800" cy="7239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Symbol Timing and Decimation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467600" y="2761488"/>
            <a:ext cx="1371600" cy="7239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Hard Decision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9" idx="3"/>
            <a:endCxn id="12" idx="1"/>
          </p:cNvCxnSpPr>
          <p:nvPr/>
        </p:nvCxnSpPr>
        <p:spPr>
          <a:xfrm>
            <a:off x="3124200" y="3123438"/>
            <a:ext cx="381000" cy="76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3"/>
            <a:endCxn id="16" idx="1"/>
          </p:cNvCxnSpPr>
          <p:nvPr/>
        </p:nvCxnSpPr>
        <p:spPr>
          <a:xfrm>
            <a:off x="5334000" y="3124200"/>
            <a:ext cx="381000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0" idx="2"/>
          </p:cNvCxnSpPr>
          <p:nvPr/>
        </p:nvCxnSpPr>
        <p:spPr>
          <a:xfrm flipV="1">
            <a:off x="228600" y="3123438"/>
            <a:ext cx="609600" cy="76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838200" y="2894838"/>
            <a:ext cx="457200" cy="4572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endParaRPr lang="en-US" sz="20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891540" y="2917698"/>
            <a:ext cx="304800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15000" y="2762250"/>
            <a:ext cx="1371600" cy="7239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Equalizer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6" idx="3"/>
            <a:endCxn id="13" idx="1"/>
          </p:cNvCxnSpPr>
          <p:nvPr/>
        </p:nvCxnSpPr>
        <p:spPr>
          <a:xfrm flipV="1">
            <a:off x="7086600" y="3123438"/>
            <a:ext cx="381000" cy="76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Daniel Chew (JHU/APL)</a:t>
            </a:r>
            <a:endParaRPr lang="en-US" alt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41813" y="6475413"/>
            <a:ext cx="53657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/>
              <a:t>Slide </a:t>
            </a:r>
            <a:fld id="{85A21BA3-A19E-4644-96D4-9A6BDEA394E3}" type="slidenum">
              <a:rPr lang="en-US" altLang="en-US" sz="1200" b="0"/>
              <a:pPr/>
              <a:t>6</a:t>
            </a:fld>
            <a:endParaRPr lang="en-US" altLang="en-US" sz="1200" b="0" dirty="0"/>
          </a:p>
        </p:txBody>
      </p:sp>
      <p:sp>
        <p:nvSpPr>
          <p:cNvPr id="24" name="Date Placeholder 3"/>
          <p:cNvSpPr txBox="1">
            <a:spLocks/>
          </p:cNvSpPr>
          <p:nvPr/>
        </p:nvSpPr>
        <p:spPr bwMode="auto">
          <a:xfrm>
            <a:off x="685800" y="306388"/>
            <a:ext cx="1905000" cy="58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1600" smtClean="0"/>
              <a:t>May 2018</a:t>
            </a:r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01525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524000"/>
            <a:ext cx="7772400" cy="4114800"/>
          </a:xfrm>
        </p:spPr>
        <p:txBody>
          <a:bodyPr/>
          <a:lstStyle/>
          <a:p>
            <a:r>
              <a:rPr lang="en-US" dirty="0" smtClean="0"/>
              <a:t>Barker code used to confirm sampling phase.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10601"/>
            <a:ext cx="5943600" cy="445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89335" y="6031468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Samples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Daniel Chew (JHU/APL)</a:t>
            </a:r>
            <a:endParaRPr lang="en-US" alt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41813" y="6475413"/>
            <a:ext cx="53657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/>
              <a:t>Slide </a:t>
            </a:r>
            <a:fld id="{85A21BA3-A19E-4644-96D4-9A6BDEA394E3}" type="slidenum">
              <a:rPr lang="en-US" altLang="en-US" sz="1200" b="0"/>
              <a:pPr/>
              <a:t>7</a:t>
            </a:fld>
            <a:endParaRPr lang="en-US" altLang="en-US" sz="1200" b="0" dirty="0"/>
          </a:p>
        </p:txBody>
      </p:sp>
      <p:sp>
        <p:nvSpPr>
          <p:cNvPr id="11" name="Date Placeholder 3"/>
          <p:cNvSpPr txBox="1">
            <a:spLocks/>
          </p:cNvSpPr>
          <p:nvPr/>
        </p:nvSpPr>
        <p:spPr bwMode="auto">
          <a:xfrm>
            <a:off x="685800" y="306388"/>
            <a:ext cx="1905000" cy="58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1600" smtClean="0"/>
              <a:t>May 2018</a:t>
            </a:r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82824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RRC Parameters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/>
          <a:lstStyle/>
          <a:p>
            <a:r>
              <a:rPr lang="en-US" sz="1800" dirty="0"/>
              <a:t>Beta = 0.5</a:t>
            </a:r>
          </a:p>
          <a:p>
            <a:r>
              <a:rPr lang="en-US" sz="1800" dirty="0"/>
              <a:t>Span = 6</a:t>
            </a:r>
          </a:p>
          <a:p>
            <a:endParaRPr lang="en-US" sz="1800" dirty="0"/>
          </a:p>
          <a:p>
            <a:r>
              <a:rPr lang="en-US" sz="1800" dirty="0"/>
              <a:t>RRC has </a:t>
            </a:r>
            <a:r>
              <a:rPr lang="en-US" sz="1800" dirty="0" smtClean="0"/>
              <a:t>overshoot </a:t>
            </a:r>
            <a:r>
              <a:rPr lang="en-US" sz="1800" dirty="0"/>
              <a:t>that will cause negative values</a:t>
            </a:r>
            <a:r>
              <a:rPr lang="en-US" sz="1800" dirty="0" smtClean="0"/>
              <a:t>.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Negative values must be prevented.</a:t>
            </a:r>
          </a:p>
          <a:p>
            <a:pPr lvl="1"/>
            <a:r>
              <a:rPr lang="en-US" sz="1800" dirty="0" smtClean="0"/>
              <a:t>Clip</a:t>
            </a:r>
          </a:p>
          <a:p>
            <a:pPr lvl="1"/>
            <a:r>
              <a:rPr lang="en-US" sz="1800" dirty="0" smtClean="0"/>
              <a:t>DC Offset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0"/>
            <a:ext cx="4867276" cy="227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Daniel Chew (JHU/APL)</a:t>
            </a:r>
            <a:endParaRPr lang="en-US" altLang="en-US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 bwMode="auto">
          <a:xfrm>
            <a:off x="4341813" y="6475413"/>
            <a:ext cx="5365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457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1143000" algn="l" defTabSz="914400" rtl="0" eaLnBrk="1" latinLnBrk="0" hangingPunct="1"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600200" algn="l" defTabSz="914400" rtl="0" eaLnBrk="1" latinLnBrk="0" hangingPunct="1"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2057400" algn="l" defTabSz="914400" rtl="0" eaLnBrk="1" latinLnBrk="0" hangingPunct="1"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514600" algn="l" defTabSz="914400" rtl="0" eaLnBrk="1" latinLnBrk="0" hangingPunct="1"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971800" algn="l" defTabSz="914400" rtl="0" eaLnBrk="1" latinLnBrk="0" hangingPunct="1"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429000" algn="l" defTabSz="914400" rtl="0" eaLnBrk="1" latinLnBrk="0" hangingPunct="1"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886200" algn="l" defTabSz="914400" rtl="0" eaLnBrk="1" latinLnBrk="0" hangingPunct="1"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1200" b="0" smtClean="0"/>
              <a:t>Slide </a:t>
            </a:r>
            <a:fld id="{85A21BA3-A19E-4644-96D4-9A6BDEA394E3}" type="slidenum">
              <a:rPr lang="en-US" altLang="en-US" sz="1200" b="0" smtClean="0"/>
              <a:pPr/>
              <a:t>8</a:t>
            </a:fld>
            <a:endParaRPr lang="en-US" altLang="en-US" sz="1200" b="0" dirty="0"/>
          </a:p>
        </p:txBody>
      </p:sp>
      <p:sp>
        <p:nvSpPr>
          <p:cNvPr id="11" name="Date Placeholder 3"/>
          <p:cNvSpPr txBox="1">
            <a:spLocks/>
          </p:cNvSpPr>
          <p:nvPr/>
        </p:nvSpPr>
        <p:spPr bwMode="auto">
          <a:xfrm>
            <a:off x="685800" y="306388"/>
            <a:ext cx="1905000" cy="58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1600" smtClean="0"/>
              <a:t>May 2018</a:t>
            </a:r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432379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RRC Negative Value Solutions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90800" y="1640013"/>
            <a:ext cx="1600200" cy="7239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Pulse Shape Filter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66854" y="2885645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Channel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3" idx="0"/>
          </p:cNvCxnSpPr>
          <p:nvPr/>
        </p:nvCxnSpPr>
        <p:spPr>
          <a:xfrm flipV="1">
            <a:off x="6243107" y="2230563"/>
            <a:ext cx="0" cy="65508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935787" y="1640013"/>
            <a:ext cx="1600200" cy="7239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Matched Filter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20" idx="6"/>
            <a:endCxn id="15" idx="1"/>
          </p:cNvCxnSpPr>
          <p:nvPr/>
        </p:nvCxnSpPr>
        <p:spPr>
          <a:xfrm>
            <a:off x="6471707" y="2001963"/>
            <a:ext cx="464080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20" idx="2"/>
          </p:cNvCxnSpPr>
          <p:nvPr/>
        </p:nvCxnSpPr>
        <p:spPr>
          <a:xfrm>
            <a:off x="5335587" y="2001963"/>
            <a:ext cx="678920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34259" y="2497263"/>
            <a:ext cx="513282" cy="40011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TX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64819" y="2497263"/>
            <a:ext cx="542136" cy="40011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RX</a:t>
            </a:r>
          </a:p>
        </p:txBody>
      </p:sp>
      <p:sp>
        <p:nvSpPr>
          <p:cNvPr id="20" name="Oval 19"/>
          <p:cNvSpPr/>
          <p:nvPr/>
        </p:nvSpPr>
        <p:spPr>
          <a:xfrm>
            <a:off x="6014507" y="1773363"/>
            <a:ext cx="457200" cy="4572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endParaRPr lang="en-US" sz="20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6066788" y="1773363"/>
            <a:ext cx="304800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24" name="Oval 23"/>
          <p:cNvSpPr/>
          <p:nvPr/>
        </p:nvSpPr>
        <p:spPr>
          <a:xfrm>
            <a:off x="4878387" y="1773363"/>
            <a:ext cx="457200" cy="4572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endParaRPr lang="en-US" sz="2000" dirty="0" smtClean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199467" y="2001963"/>
            <a:ext cx="678920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916487" y="1740353"/>
            <a:ext cx="381000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08961" y="2897373"/>
            <a:ext cx="796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Offset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27" idx="0"/>
            <a:endCxn id="24" idx="4"/>
          </p:cNvCxnSpPr>
          <p:nvPr/>
        </p:nvCxnSpPr>
        <p:spPr>
          <a:xfrm flipV="1">
            <a:off x="5106987" y="2230563"/>
            <a:ext cx="0" cy="66681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09599" y="1802593"/>
            <a:ext cx="1303755" cy="40011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DC Offset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573867" y="4191000"/>
            <a:ext cx="1600200" cy="7239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Pulse Shape Filter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749921" y="5436632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Channel</a:t>
            </a:r>
            <a:endParaRPr lang="en-US" dirty="0"/>
          </a:p>
        </p:txBody>
      </p:sp>
      <p:cxnSp>
        <p:nvCxnSpPr>
          <p:cNvPr id="37" name="Straight Arrow Connector 36"/>
          <p:cNvCxnSpPr>
            <a:stCxn id="36" idx="0"/>
          </p:cNvCxnSpPr>
          <p:nvPr/>
        </p:nvCxnSpPr>
        <p:spPr>
          <a:xfrm flipV="1">
            <a:off x="6226174" y="4781550"/>
            <a:ext cx="0" cy="65508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918854" y="4191000"/>
            <a:ext cx="1600200" cy="7239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Matched Filter</a:t>
            </a:r>
            <a:endParaRPr lang="en-US" dirty="0"/>
          </a:p>
        </p:txBody>
      </p:sp>
      <p:cxnSp>
        <p:nvCxnSpPr>
          <p:cNvPr id="39" name="Straight Arrow Connector 38"/>
          <p:cNvCxnSpPr>
            <a:stCxn id="43" idx="6"/>
            <a:endCxn id="38" idx="1"/>
          </p:cNvCxnSpPr>
          <p:nvPr/>
        </p:nvCxnSpPr>
        <p:spPr>
          <a:xfrm>
            <a:off x="6454774" y="4552950"/>
            <a:ext cx="464080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43" idx="2"/>
          </p:cNvCxnSpPr>
          <p:nvPr/>
        </p:nvCxnSpPr>
        <p:spPr>
          <a:xfrm>
            <a:off x="5318654" y="4552950"/>
            <a:ext cx="678920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117326" y="5048250"/>
            <a:ext cx="513282" cy="40011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TX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447886" y="5048250"/>
            <a:ext cx="542136" cy="40011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RX</a:t>
            </a:r>
          </a:p>
        </p:txBody>
      </p:sp>
      <p:sp>
        <p:nvSpPr>
          <p:cNvPr id="43" name="Oval 42"/>
          <p:cNvSpPr/>
          <p:nvPr/>
        </p:nvSpPr>
        <p:spPr>
          <a:xfrm>
            <a:off x="5997574" y="4324350"/>
            <a:ext cx="457200" cy="4572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endParaRPr lang="en-US" sz="2000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6055143" y="4339522"/>
            <a:ext cx="304800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*</a:t>
            </a:r>
          </a:p>
        </p:txBody>
      </p:sp>
      <p:cxnSp>
        <p:nvCxnSpPr>
          <p:cNvPr id="46" name="Straight Arrow Connector 45"/>
          <p:cNvCxnSpPr>
            <a:stCxn id="35" idx="3"/>
            <a:endCxn id="51" idx="1"/>
          </p:cNvCxnSpPr>
          <p:nvPr/>
        </p:nvCxnSpPr>
        <p:spPr>
          <a:xfrm>
            <a:off x="4174067" y="4552950"/>
            <a:ext cx="391054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4565121" y="4191000"/>
            <a:ext cx="762000" cy="7239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4708961" y="4335712"/>
            <a:ext cx="482515" cy="434475"/>
            <a:chOff x="567324" y="3505200"/>
            <a:chExt cx="694152" cy="600075"/>
          </a:xfrm>
        </p:grpSpPr>
        <p:cxnSp>
          <p:nvCxnSpPr>
            <p:cNvPr id="53" name="Straight Connector 52"/>
            <p:cNvCxnSpPr/>
            <p:nvPr/>
          </p:nvCxnSpPr>
          <p:spPr>
            <a:xfrm flipH="1">
              <a:off x="914400" y="3505200"/>
              <a:ext cx="347076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914400" y="3505200"/>
              <a:ext cx="0" cy="60007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567324" y="4105275"/>
              <a:ext cx="347076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660286" y="4120058"/>
            <a:ext cx="1268296" cy="1015663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Clipping </a:t>
            </a:r>
            <a:b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Negative </a:t>
            </a:r>
            <a:b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Values</a:t>
            </a:r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Daniel Chew (JHU/APL)</a:t>
            </a:r>
            <a:endParaRPr lang="en-US" altLang="en-US" dirty="0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41813" y="6475413"/>
            <a:ext cx="53657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/>
              <a:t>Slide </a:t>
            </a:r>
            <a:fld id="{85A21BA3-A19E-4644-96D4-9A6BDEA394E3}" type="slidenum">
              <a:rPr lang="en-US" altLang="en-US" sz="1200" b="0"/>
              <a:pPr/>
              <a:t>9</a:t>
            </a:fld>
            <a:endParaRPr lang="en-US" altLang="en-US" sz="1200" b="0" dirty="0"/>
          </a:p>
        </p:txBody>
      </p:sp>
      <p:sp>
        <p:nvSpPr>
          <p:cNvPr id="50" name="Date Placeholder 3"/>
          <p:cNvSpPr txBox="1">
            <a:spLocks/>
          </p:cNvSpPr>
          <p:nvPr/>
        </p:nvSpPr>
        <p:spPr bwMode="auto">
          <a:xfrm>
            <a:off x="685800" y="306388"/>
            <a:ext cx="1905000" cy="58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1600" smtClean="0"/>
              <a:t>May 2018</a:t>
            </a:r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81187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1145</Words>
  <Application>Microsoft Office PowerPoint</Application>
  <PresentationFormat>Bildschirmpräsentation (4:3)</PresentationFormat>
  <Paragraphs>273</Paragraphs>
  <Slides>32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9" baseType="lpstr">
      <vt:lpstr>ＭＳ Ｐゴシック</vt:lpstr>
      <vt:lpstr>ＭＳ Ｐゴシック</vt:lpstr>
      <vt:lpstr>Arial</vt:lpstr>
      <vt:lpstr>Calibri</vt:lpstr>
      <vt:lpstr>Times New Roman</vt:lpstr>
      <vt:lpstr>802-11-Submission</vt:lpstr>
      <vt:lpstr>Document</vt:lpstr>
      <vt:lpstr>IEEE 802.15 TG13  Partial Evaluation of PM-PHY using TG7r1 Channels</vt:lpstr>
      <vt:lpstr>Background</vt:lpstr>
      <vt:lpstr>2-PAM PHY</vt:lpstr>
      <vt:lpstr>Simulation</vt:lpstr>
      <vt:lpstr>Simulation</vt:lpstr>
      <vt:lpstr>The Receiver</vt:lpstr>
      <vt:lpstr>Synchronization</vt:lpstr>
      <vt:lpstr>RRC Parameters</vt:lpstr>
      <vt:lpstr>RRC Negative Value Solutions</vt:lpstr>
      <vt:lpstr>Baseline Performance in Ideal Channel with No Corrections to RRC PAM</vt:lpstr>
      <vt:lpstr>CCDF without Corrections to RRC PAM </vt:lpstr>
      <vt:lpstr>Ideal Channel with Offset and Clipping</vt:lpstr>
      <vt:lpstr>CCDF with Offset and Clipping</vt:lpstr>
      <vt:lpstr>Situation 3: Home Use</vt:lpstr>
      <vt:lpstr>Situation 3: Home Use</vt:lpstr>
      <vt:lpstr>Channel Response – D1</vt:lpstr>
      <vt:lpstr>Channel Response – D1</vt:lpstr>
      <vt:lpstr>Equalization Process</vt:lpstr>
      <vt:lpstr>Equalization – D1</vt:lpstr>
      <vt:lpstr>D1, OSR = 50 </vt:lpstr>
      <vt:lpstr>D1, OSR = 7</vt:lpstr>
      <vt:lpstr>Channel Response – D2</vt:lpstr>
      <vt:lpstr>Channel Response – D2</vt:lpstr>
      <vt:lpstr>D2, OSR = 7</vt:lpstr>
      <vt:lpstr>Channel Response – D4</vt:lpstr>
      <vt:lpstr>Channel Response – D4</vt:lpstr>
      <vt:lpstr>D4, OSR = 7</vt:lpstr>
      <vt:lpstr>Channel Response – D5</vt:lpstr>
      <vt:lpstr>Channel Response – D5</vt:lpstr>
      <vt:lpstr>D5, OSR = 7</vt:lpstr>
      <vt:lpstr>Results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Chew</dc:creator>
  <cp:lastModifiedBy>Jungnickel, Volker</cp:lastModifiedBy>
  <cp:revision>124</cp:revision>
  <dcterms:created xsi:type="dcterms:W3CDTF">2018-04-16T00:24:22Z</dcterms:created>
  <dcterms:modified xsi:type="dcterms:W3CDTF">2018-05-05T17:26:33Z</dcterms:modified>
</cp:coreProperties>
</file>