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63" r:id="rId2"/>
    <p:sldId id="264" r:id="rId3"/>
    <p:sldId id="265" r:id="rId4"/>
    <p:sldId id="266" r:id="rId5"/>
    <p:sldId id="267" r:id="rId6"/>
    <p:sldId id="268" r:id="rId7"/>
    <p:sldId id="269" r:id="rId8"/>
    <p:sldId id="270" r:id="rId9"/>
    <p:sldId id="271" r:id="rId10"/>
    <p:sldId id="272" r:id="rId11"/>
    <p:sldId id="273"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280" y="36"/>
      </p:cViewPr>
      <p:guideLst>
        <p:guide orient="horz" pos="2160"/>
        <p:guide pos="2880"/>
      </p:guideLst>
    </p:cSldViewPr>
  </p:slideViewPr>
  <p:notesTextViewPr>
    <p:cViewPr>
      <p:scale>
        <a:sx n="100" d="100"/>
        <a:sy n="100" d="100"/>
      </p:scale>
      <p:origin x="0" y="0"/>
    </p:cViewPr>
  </p:notesTextViewPr>
  <p:notesViewPr>
    <p:cSldViewPr>
      <p:cViewPr varScale="1">
        <p:scale>
          <a:sx n="82" d="100"/>
          <a:sy n="82" d="100"/>
        </p:scale>
        <p:origin x="-3186" y="-7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dirty="0" smtClean="0"/>
              <a:t>IEEE 15-16-0028-00-007a</a:t>
            </a:r>
            <a:endParaRPr lang="en-US" altLang="zh-CN"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CN"/>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CN"/>
              <a:t>Page </a:t>
            </a:r>
            <a:fld id="{5DFC834A-87AC-4CC8-9400-01035A11F60B}" type="slidenum">
              <a:rPr lang="en-US" altLang="zh-CN"/>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4167136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zh-CN"/>
              <a:t>Page </a:t>
            </a:r>
            <a:fld id="{E03D6019-6E9A-433C-BEAF-106EDE2EE5B7}" type="slidenum">
              <a:rPr lang="en-US" altLang="zh-CN"/>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593161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dirty="0" smtClean="0"/>
              <a:t>单击此处编辑母版标题样式</a:t>
            </a:r>
            <a:endParaRPr lang="zh-CN" altLang="en-US" dirty="0"/>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dirty="0" smtClean="0"/>
              <a:t>单击此处编辑母版副标题样式</a:t>
            </a:r>
            <a:endParaRPr lang="zh-CN" altLang="en-US" dirty="0"/>
          </a:p>
        </p:txBody>
      </p:sp>
      <p:sp>
        <p:nvSpPr>
          <p:cNvPr id="4" name="日期占位符 3"/>
          <p:cNvSpPr>
            <a:spLocks noGrp="1"/>
          </p:cNvSpPr>
          <p:nvPr>
            <p:ph type="dt" sz="half" idx="10"/>
          </p:nvPr>
        </p:nvSpPr>
        <p:spPr/>
        <p:txBody>
          <a:bodyPr/>
          <a:lstStyle>
            <a:lvl1pPr>
              <a:defRPr/>
            </a:lvl1pPr>
          </a:lstStyle>
          <a:p>
            <a:r>
              <a:rPr lang="en-US" altLang="zh-CN" dirty="0" smtClean="0"/>
              <a:t>May 2018</a:t>
            </a:r>
            <a:endParaRPr lang="en-US" altLang="zh-CN" dirty="0"/>
          </a:p>
        </p:txBody>
      </p:sp>
      <p:sp>
        <p:nvSpPr>
          <p:cNvPr id="5" name="页脚占位符 4"/>
          <p:cNvSpPr>
            <a:spLocks noGrp="1"/>
          </p:cNvSpPr>
          <p:nvPr>
            <p:ph type="ftr" sz="quarter" idx="11"/>
          </p:nvPr>
        </p:nvSpPr>
        <p:spPr/>
        <p:txBody>
          <a:bodyPr/>
          <a:lstStyle>
            <a:lvl1pPr>
              <a:defRPr/>
            </a:lvl1pPr>
          </a:lstStyle>
          <a:p>
            <a:r>
              <a:rPr lang="en-US" altLang="zh-CN" dirty="0" smtClean="0"/>
              <a:t>John Li (Huawei)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0EE293F6-38BF-4BAB-8C8B-C4B3AEFE2424}"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251520" y="1556792"/>
            <a:ext cx="8640960" cy="4114800"/>
          </a:xfrm>
        </p:spPr>
        <p:txBody>
          <a:bodyPr/>
          <a:lstStyle>
            <a:lvl1pPr>
              <a:buFont typeface="Arial Unicode MS" pitchFamily="34" charset="-122"/>
              <a:buChar char="‐"/>
              <a:defRPr sz="1800"/>
            </a:lvl1pPr>
            <a:lvl2pPr>
              <a:buFont typeface="Arial Unicode MS" pitchFamily="34" charset="-122"/>
              <a:buChar char="•"/>
              <a:defRPr sz="1800"/>
            </a:lvl2pPr>
            <a:lvl3pPr>
              <a:defRPr sz="1800"/>
            </a:lvl3pPr>
            <a:lvl4pPr>
              <a:defRPr sz="1600"/>
            </a:lvl4pPr>
            <a:lvl5pPr>
              <a:defRPr sz="1600"/>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lvl1pPr>
              <a:defRPr/>
            </a:lvl1pPr>
          </a:lstStyle>
          <a:p>
            <a:r>
              <a:rPr lang="en-US" altLang="zh-CN" dirty="0" smtClean="0"/>
              <a:t>May 2018</a:t>
            </a:r>
            <a:endParaRPr lang="en-US" altLang="zh-CN" dirty="0"/>
          </a:p>
        </p:txBody>
      </p:sp>
      <p:sp>
        <p:nvSpPr>
          <p:cNvPr id="5" name="页脚占位符 4"/>
          <p:cNvSpPr>
            <a:spLocks noGrp="1"/>
          </p:cNvSpPr>
          <p:nvPr>
            <p:ph type="ftr" sz="quarter" idx="11"/>
          </p:nvPr>
        </p:nvSpPr>
        <p:spPr/>
        <p:txBody>
          <a:bodyPr/>
          <a:lstStyle>
            <a:lvl1pPr>
              <a:defRPr/>
            </a:lvl1pPr>
          </a:lstStyle>
          <a:p>
            <a:r>
              <a:rPr lang="en-US" altLang="zh-CN" dirty="0" smtClean="0"/>
              <a:t>John Li (Huawei)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AEA05115-4AC8-4E17-8B0D-0A6ADE0E5F4F}"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85800" y="378281"/>
            <a:ext cx="1600200" cy="215444"/>
          </a:xfrm>
        </p:spPr>
        <p:txBody>
          <a:bodyPr/>
          <a:lstStyle>
            <a:lvl1pPr>
              <a:defRPr/>
            </a:lvl1pPr>
          </a:lstStyle>
          <a:p>
            <a:r>
              <a:rPr lang="en-US" altLang="zh-CN" dirty="0" smtClean="0"/>
              <a:t>May 2018</a:t>
            </a:r>
            <a:endParaRPr lang="en-US" altLang="zh-CN" dirty="0"/>
          </a:p>
        </p:txBody>
      </p:sp>
      <p:sp>
        <p:nvSpPr>
          <p:cNvPr id="3" name="页脚占位符 2"/>
          <p:cNvSpPr>
            <a:spLocks noGrp="1"/>
          </p:cNvSpPr>
          <p:nvPr>
            <p:ph type="ftr" sz="quarter" idx="11"/>
          </p:nvPr>
        </p:nvSpPr>
        <p:spPr>
          <a:xfrm>
            <a:off x="5486400" y="6475413"/>
            <a:ext cx="3124200" cy="184666"/>
          </a:xfrm>
        </p:spPr>
        <p:txBody>
          <a:bodyPr/>
          <a:lstStyle>
            <a:lvl1pPr>
              <a:defRPr/>
            </a:lvl1pPr>
          </a:lstStyle>
          <a:p>
            <a:r>
              <a:rPr lang="en-US" altLang="zh-CN" dirty="0" smtClean="0"/>
              <a:t>John Li (Huawei)</a:t>
            </a:r>
            <a:endParaRPr lang="en-US" altLang="zh-CN" dirty="0"/>
          </a:p>
        </p:txBody>
      </p:sp>
      <p:sp>
        <p:nvSpPr>
          <p:cNvPr id="4" name="灯片编号占位符 3"/>
          <p:cNvSpPr>
            <a:spLocks noGrp="1"/>
          </p:cNvSpPr>
          <p:nvPr>
            <p:ph type="sldNum" sz="quarter" idx="12"/>
          </p:nvPr>
        </p:nvSpPr>
        <p:spPr/>
        <p:txBody>
          <a:bodyPr/>
          <a:lstStyle>
            <a:lvl1pPr>
              <a:defRPr/>
            </a:lvl1pPr>
          </a:lstStyle>
          <a:p>
            <a:r>
              <a:rPr lang="en-US" altLang="zh-CN"/>
              <a:t>Slide </a:t>
            </a:r>
            <a:fld id="{76C0EB13-4677-48A4-A691-EDFD86E62D7A}" type="slidenum">
              <a:rPr lang="en-US" altLang="zh-CN"/>
              <a:pPr/>
              <a:t>‹#›</a:t>
            </a:fld>
            <a:endParaRPr lang="en-US" altLang="zh-CN"/>
          </a:p>
        </p:txBody>
      </p:sp>
      <p:sp>
        <p:nvSpPr>
          <p:cNvPr id="5" name="标题 1"/>
          <p:cNvSpPr>
            <a:spLocks noGrp="1"/>
          </p:cNvSpPr>
          <p:nvPr>
            <p:ph type="title"/>
          </p:nvPr>
        </p:nvSpPr>
        <p:spPr>
          <a:xfrm>
            <a:off x="685800" y="685800"/>
            <a:ext cx="7772400" cy="1066800"/>
          </a:xfrm>
        </p:spPr>
        <p:txBody>
          <a:bodyPr/>
          <a:lstStyle/>
          <a:p>
            <a:r>
              <a:rPr lang="zh-CN" altLang="en-US" smtClean="0"/>
              <a:t>单击此处编辑母版标题样式</a:t>
            </a:r>
            <a:endParaRPr lang="zh-CN" altLang="en-US"/>
          </a:p>
        </p:txBody>
      </p:sp>
      <p:sp>
        <p:nvSpPr>
          <p:cNvPr id="6" name="内容占位符 2"/>
          <p:cNvSpPr>
            <a:spLocks noGrp="1"/>
          </p:cNvSpPr>
          <p:nvPr>
            <p:ph idx="1"/>
          </p:nvPr>
        </p:nvSpPr>
        <p:spPr>
          <a:xfrm>
            <a:off x="251520" y="1556792"/>
            <a:ext cx="8640960" cy="4114800"/>
          </a:xfrm>
        </p:spPr>
        <p:txBody>
          <a:bodyPr/>
          <a:lstStyle>
            <a:lvl1pPr>
              <a:buFont typeface="Arial Unicode MS" pitchFamily="34" charset="-122"/>
              <a:buChar char="‐"/>
              <a:defRPr sz="1800"/>
            </a:lvl1pPr>
            <a:lvl2pPr>
              <a:buFont typeface="Arial Unicode MS" pitchFamily="34" charset="-122"/>
              <a:buChar char="•"/>
              <a:defRPr sz="1800"/>
            </a:lvl2pPr>
            <a:lvl3pPr>
              <a:defRPr sz="1800"/>
            </a:lvl3pPr>
            <a:lvl4pPr>
              <a:defRPr sz="1600"/>
            </a:lvl4pPr>
            <a:lvl5pPr>
              <a:defRPr sz="1600"/>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zh-CN" altLang="en-US" dirty="0" smtClean="0"/>
              <a:t>单击此处编辑母版标题样式</a:t>
            </a:r>
            <a:endParaRPr lang="en-US" altLang="zh-CN"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altLang="zh-CN"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宋体" charset="-122"/>
              </a:defRPr>
            </a:lvl1pPr>
          </a:lstStyle>
          <a:p>
            <a:r>
              <a:rPr lang="en-US" altLang="zh-CN" dirty="0" smtClean="0"/>
              <a:t>May 2018</a:t>
            </a:r>
            <a:endParaRPr lang="en-US" altLang="zh-CN"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smtClean="0"/>
              <a:t>John Li (Huawei)</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a:t>Slide </a:t>
            </a:r>
            <a:fld id="{4F86E66E-D9C0-4855-B6C9-2AB5A3396A65}" type="slidenum">
              <a:rPr lang="en-US" altLang="zh-CN"/>
              <a:pPr/>
              <a:t>‹#›</a:t>
            </a:fld>
            <a:endParaRPr lang="en-US" altLang="zh-CN"/>
          </a:p>
        </p:txBody>
      </p:sp>
      <p:sp>
        <p:nvSpPr>
          <p:cNvPr id="1031" name="Rectangle 7"/>
          <p:cNvSpPr>
            <a:spLocks noChangeArrowheads="1"/>
          </p:cNvSpPr>
          <p:nvPr/>
        </p:nvSpPr>
        <p:spPr bwMode="auto">
          <a:xfrm>
            <a:off x="3779912" y="424934"/>
            <a:ext cx="4678288" cy="184666"/>
          </a:xfrm>
          <a:prstGeom prst="rect">
            <a:avLst/>
          </a:prstGeom>
          <a:noFill/>
          <a:ln w="9525">
            <a:noFill/>
            <a:miter lim="800000"/>
            <a:headEnd/>
            <a:tailEnd/>
          </a:ln>
          <a:effectLst/>
        </p:spPr>
        <p:txBody>
          <a:bodyPr wrap="square" lIns="0" tIns="0" rIns="0" bIns="0" anchor="b">
            <a:spAutoFit/>
          </a:bodyPr>
          <a:lstStyle/>
          <a:p>
            <a:pPr lvl="4" algn="r"/>
            <a:r>
              <a:rPr lang="en-US" altLang="zh-CN" sz="1200" b="1" i="0" kern="1200" dirty="0" smtClean="0">
                <a:solidFill>
                  <a:schemeClr val="tx1"/>
                </a:solidFill>
                <a:latin typeface="Times New Roman" pitchFamily="18" charset="0"/>
                <a:ea typeface="+mn-ea"/>
                <a:cs typeface="+mn-cs"/>
              </a:rPr>
              <a:t>doc.:</a:t>
            </a:r>
            <a:r>
              <a:rPr lang="en-US" altLang="zh-CN" sz="1200" b="1" i="0" kern="1200" baseline="0" dirty="0" smtClean="0">
                <a:solidFill>
                  <a:schemeClr val="tx1"/>
                </a:solidFill>
                <a:latin typeface="Times New Roman" pitchFamily="18" charset="0"/>
                <a:ea typeface="+mn-ea"/>
                <a:cs typeface="+mn-cs"/>
              </a:rPr>
              <a:t> IEEE </a:t>
            </a:r>
            <a:r>
              <a:rPr lang="en-US" altLang="zh-CN" sz="1200" b="1" i="0" kern="1200" baseline="0" dirty="0" smtClean="0">
                <a:solidFill>
                  <a:schemeClr val="tx1"/>
                </a:solidFill>
                <a:latin typeface="Times New Roman" pitchFamily="18" charset="0"/>
                <a:ea typeface="+mn-ea"/>
                <a:cs typeface="+mn-cs"/>
              </a:rPr>
              <a:t>802.</a:t>
            </a:r>
            <a:r>
              <a:rPr lang="en-US" altLang="zh-CN" b="1" dirty="0" smtClean="0">
                <a:solidFill>
                  <a:schemeClr val="tx1"/>
                </a:solidFill>
              </a:rPr>
              <a:t>15-18-0185-01-0013</a:t>
            </a:r>
            <a:endParaRPr lang="en-US" altLang="zh-CN" sz="1400" b="1" dirty="0">
              <a:solidFill>
                <a:schemeClr val="tx1"/>
              </a:solidFill>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zh-CN">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1">
              <a:lumMod val="85000"/>
              <a:lumOff val="15000"/>
            </a:schemeClr>
          </a:solidFill>
          <a:latin typeface="Arial Unicode MS" pitchFamily="34" charset="-122"/>
          <a:ea typeface="Arial Unicode MS" pitchFamily="34" charset="-122"/>
          <a:cs typeface="Arial Unicode MS" pitchFamily="34" charset="-122"/>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lumMod val="85000"/>
              <a:lumOff val="15000"/>
            </a:schemeClr>
          </a:solidFill>
          <a:latin typeface="Arial Unicode MS" pitchFamily="34" charset="-122"/>
          <a:ea typeface="Arial Unicode MS" pitchFamily="34" charset="-122"/>
          <a:cs typeface="Arial Unicode MS" pitchFamily="34" charset="-122"/>
        </a:defRPr>
      </a:lvl1pPr>
      <a:lvl2pPr marL="742950" indent="-285750" algn="l" rtl="0" eaLnBrk="1" fontAlgn="base" hangingPunct="1">
        <a:spcBef>
          <a:spcPct val="20000"/>
        </a:spcBef>
        <a:spcAft>
          <a:spcPct val="0"/>
        </a:spcAft>
        <a:buChar char="–"/>
        <a:defRPr sz="2800">
          <a:solidFill>
            <a:schemeClr val="tx1">
              <a:lumMod val="85000"/>
              <a:lumOff val="15000"/>
            </a:schemeClr>
          </a:solidFill>
          <a:latin typeface="Arial Unicode MS" pitchFamily="34" charset="-122"/>
          <a:ea typeface="Arial Unicode MS" pitchFamily="34" charset="-122"/>
          <a:cs typeface="Arial Unicode MS" pitchFamily="34" charset="-122"/>
        </a:defRPr>
      </a:lvl2pPr>
      <a:lvl3pPr marL="1085850" indent="-228600" algn="l" rtl="0" eaLnBrk="1" fontAlgn="base" hangingPunct="1">
        <a:spcBef>
          <a:spcPct val="20000"/>
        </a:spcBef>
        <a:spcAft>
          <a:spcPct val="0"/>
        </a:spcAft>
        <a:buChar char="•"/>
        <a:defRPr sz="2400">
          <a:solidFill>
            <a:schemeClr val="tx1">
              <a:lumMod val="85000"/>
              <a:lumOff val="15000"/>
            </a:schemeClr>
          </a:solidFill>
          <a:latin typeface="Arial Unicode MS" pitchFamily="34" charset="-122"/>
          <a:ea typeface="Arial Unicode MS" pitchFamily="34" charset="-122"/>
          <a:cs typeface="Arial Unicode MS" pitchFamily="34" charset="-122"/>
        </a:defRPr>
      </a:lvl3pPr>
      <a:lvl4pPr marL="14287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4pPr>
      <a:lvl5pPr marL="17716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smtClean="0"/>
              <a:t>May 2018</a:t>
            </a:r>
            <a:endParaRPr lang="en-US" altLang="zh-CN" dirty="0"/>
          </a:p>
        </p:txBody>
      </p:sp>
      <p:sp>
        <p:nvSpPr>
          <p:cNvPr id="3" name="页脚占位符 2"/>
          <p:cNvSpPr>
            <a:spLocks noGrp="1"/>
          </p:cNvSpPr>
          <p:nvPr>
            <p:ph type="ftr" sz="quarter" idx="11"/>
          </p:nvPr>
        </p:nvSpPr>
        <p:spPr/>
        <p:txBody>
          <a:bodyPr/>
          <a:lstStyle/>
          <a:p>
            <a:r>
              <a:rPr lang="en-US" altLang="zh-CN" dirty="0" smtClean="0"/>
              <a:t>John Li, Huawei</a:t>
            </a:r>
            <a:endParaRPr lang="en-US" altLang="zh-CN" dirty="0"/>
          </a:p>
        </p:txBody>
      </p:sp>
      <p:sp>
        <p:nvSpPr>
          <p:cNvPr id="4" name="灯片编号占位符 3"/>
          <p:cNvSpPr>
            <a:spLocks noGrp="1"/>
          </p:cNvSpPr>
          <p:nvPr>
            <p:ph type="sldNum" sz="quarter" idx="12"/>
          </p:nvPr>
        </p:nvSpPr>
        <p:spPr/>
        <p:txBody>
          <a:bodyPr/>
          <a:lstStyle/>
          <a:p>
            <a:r>
              <a:rPr lang="en-US" altLang="zh-CN" smtClean="0"/>
              <a:t>Slide </a:t>
            </a:r>
            <a:fld id="{76C0EB13-4677-48A4-A691-EDFD86E62D7A}" type="slidenum">
              <a:rPr lang="en-US" altLang="zh-CN" smtClean="0"/>
              <a:pPr/>
              <a:t>1</a:t>
            </a:fld>
            <a:endParaRPr lang="en-US" altLang="zh-CN"/>
          </a:p>
        </p:txBody>
      </p:sp>
      <p:sp>
        <p:nvSpPr>
          <p:cNvPr id="5"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[Considerations </a:t>
            </a:r>
            <a:r>
              <a:rPr lang="en-US" altLang="zh-CN" sz="1600" dirty="0">
                <a:solidFill>
                  <a:schemeClr val="tx1">
                    <a:lumMod val="85000"/>
                    <a:lumOff val="15000"/>
                  </a:schemeClr>
                </a:solidFill>
                <a:ea typeface="宋体" charset="-122"/>
              </a:rPr>
              <a:t>on general MAC frame]	</a:t>
            </a:r>
          </a:p>
          <a:p>
            <a:r>
              <a:rPr lang="en-US" altLang="zh-CN" sz="1600" b="1" dirty="0">
                <a:solidFill>
                  <a:schemeClr val="tx1">
                    <a:lumMod val="85000"/>
                    <a:lumOff val="15000"/>
                  </a:schemeClr>
                </a:solidFill>
                <a:ea typeface="宋体" charset="-122"/>
              </a:rPr>
              <a:t>Date Submitted: </a:t>
            </a:r>
            <a:r>
              <a:rPr lang="en-US" altLang="zh-CN" sz="1600" dirty="0" smtClean="0">
                <a:solidFill>
                  <a:schemeClr val="tx1">
                    <a:lumMod val="85000"/>
                    <a:lumOff val="15000"/>
                  </a:schemeClr>
                </a:solidFill>
                <a:ea typeface="宋体" charset="-122"/>
              </a:rPr>
              <a:t>[May, 2018]</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[John Li] </a:t>
            </a:r>
            <a:r>
              <a:rPr lang="en-US" altLang="zh-CN" sz="1600" dirty="0">
                <a:solidFill>
                  <a:schemeClr val="tx1">
                    <a:lumMod val="85000"/>
                    <a:lumOff val="15000"/>
                  </a:schemeClr>
                </a:solidFill>
                <a:ea typeface="宋体" charset="-122"/>
              </a:rPr>
              <a:t>Company </a:t>
            </a:r>
            <a:r>
              <a:rPr lang="en-US" altLang="zh-CN" sz="1600" dirty="0" smtClean="0">
                <a:solidFill>
                  <a:schemeClr val="tx1">
                    <a:lumMod val="85000"/>
                    <a:lumOff val="15000"/>
                  </a:schemeClr>
                </a:solidFill>
                <a:ea typeface="宋体" charset="-122"/>
              </a:rPr>
              <a:t>[Huawei]</a:t>
            </a:r>
            <a:endParaRPr lang="en-US" altLang="zh-CN" sz="1600" dirty="0">
              <a:solidFill>
                <a:schemeClr val="tx1">
                  <a:lumMod val="85000"/>
                  <a:lumOff val="15000"/>
                </a:schemeClr>
              </a:solidFill>
              <a:ea typeface="宋体" charset="-122"/>
            </a:endParaRPr>
          </a:p>
          <a:p>
            <a:r>
              <a:rPr lang="en-US" altLang="zh-CN" sz="1600" dirty="0">
                <a:solidFill>
                  <a:schemeClr val="tx1">
                    <a:lumMod val="85000"/>
                    <a:lumOff val="15000"/>
                  </a:schemeClr>
                </a:solidFill>
                <a:ea typeface="宋体" charset="-122"/>
              </a:rPr>
              <a:t>Address </a:t>
            </a:r>
            <a:r>
              <a:rPr lang="en-US" altLang="zh-CN" sz="1600"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r>
              <a:rPr lang="en-US" altLang="zh-CN" sz="1600" dirty="0">
                <a:solidFill>
                  <a:schemeClr val="tx1">
                    <a:lumMod val="85000"/>
                    <a:lumOff val="15000"/>
                  </a:schemeClr>
                </a:solidFill>
                <a:ea typeface="宋体" charset="-122"/>
              </a:rPr>
              <a:t>Voice</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86-15801539749</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FAX: </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+86-10-82882144</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E-Mail</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john.liqiang@huawei.com</a:t>
            </a:r>
            <a:r>
              <a:rPr lang="en-US" altLang="zh-CN" sz="1600" dirty="0" smtClean="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p>
          <a:p>
            <a:pPr>
              <a:spcBef>
                <a:spcPts val="600"/>
              </a:spcBef>
              <a:spcAft>
                <a:spcPts val="600"/>
              </a:spcAft>
            </a:pPr>
            <a:r>
              <a:rPr lang="en-US" altLang="zh-CN" sz="1600" b="1" dirty="0">
                <a:solidFill>
                  <a:schemeClr val="tx1">
                    <a:lumMod val="85000"/>
                    <a:lumOff val="15000"/>
                  </a:schemeClr>
                </a:solidFill>
                <a:ea typeface="宋体" charset="-122"/>
              </a:rPr>
              <a:t>Re: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smtClean="0">
                <a:solidFill>
                  <a:schemeClr val="tx1">
                    <a:lumMod val="85000"/>
                    <a:lumOff val="15000"/>
                  </a:schemeClr>
                </a:solidFill>
                <a:ea typeface="宋体" charset="-122"/>
              </a:rPr>
              <a:t>Abstract</a:t>
            </a:r>
            <a:r>
              <a:rPr lang="en-US" altLang="zh-CN" sz="1600" b="1" dirty="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[In this contribution, we discuss how to unify MAC frame format in 802.15.13]</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Contribution to IEEE 802.15.13</a:t>
            </a:r>
            <a:r>
              <a:rPr lang="en-US" altLang="zh-CN" sz="1600"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2018</a:t>
            </a:r>
            <a:endParaRPr lang="en-US" altLang="zh-CN" dirty="0"/>
          </a:p>
        </p:txBody>
      </p:sp>
      <p:sp>
        <p:nvSpPr>
          <p:cNvPr id="3" name="页脚占位符 2"/>
          <p:cNvSpPr>
            <a:spLocks noGrp="1"/>
          </p:cNvSpPr>
          <p:nvPr>
            <p:ph type="ftr" sz="quarter" idx="11"/>
          </p:nvPr>
        </p:nvSpPr>
        <p:spPr/>
        <p:txBody>
          <a:bodyPr/>
          <a:lstStyle/>
          <a:p>
            <a:r>
              <a:rPr lang="en-US" altLang="zh-CN" smtClean="0"/>
              <a:t>John Li (Huawei)</a:t>
            </a:r>
            <a:endParaRPr lang="en-US" altLang="zh-CN" dirty="0"/>
          </a:p>
        </p:txBody>
      </p:sp>
      <p:sp>
        <p:nvSpPr>
          <p:cNvPr id="4" name="灯片编号占位符 3"/>
          <p:cNvSpPr>
            <a:spLocks noGrp="1"/>
          </p:cNvSpPr>
          <p:nvPr>
            <p:ph type="sldNum" sz="quarter" idx="12"/>
          </p:nvPr>
        </p:nvSpPr>
        <p:spPr/>
        <p:txBody>
          <a:bodyPr/>
          <a:lstStyle/>
          <a:p>
            <a:r>
              <a:rPr lang="en-US" altLang="zh-CN" smtClean="0"/>
              <a:t>Slide </a:t>
            </a:r>
            <a:fld id="{76C0EB13-4677-48A4-A691-EDFD86E62D7A}" type="slidenum">
              <a:rPr lang="en-US" altLang="zh-CN" smtClean="0"/>
              <a:pPr/>
              <a:t>10</a:t>
            </a:fld>
            <a:endParaRPr lang="en-US" altLang="zh-CN"/>
          </a:p>
        </p:txBody>
      </p:sp>
      <p:sp>
        <p:nvSpPr>
          <p:cNvPr id="5" name="标题 4"/>
          <p:cNvSpPr>
            <a:spLocks noGrp="1"/>
          </p:cNvSpPr>
          <p:nvPr>
            <p:ph type="title"/>
          </p:nvPr>
        </p:nvSpPr>
        <p:spPr/>
        <p:txBody>
          <a:bodyPr/>
          <a:lstStyle/>
          <a:p>
            <a:r>
              <a:rPr lang="en-US" altLang="zh-CN" dirty="0" smtClean="0"/>
              <a:t>FCS</a:t>
            </a:r>
            <a:endParaRPr lang="zh-CN" altLang="en-US" dirty="0"/>
          </a:p>
        </p:txBody>
      </p:sp>
      <p:pic>
        <p:nvPicPr>
          <p:cNvPr id="7" name="图片 6"/>
          <p:cNvPicPr>
            <a:picLocks noChangeAspect="1"/>
          </p:cNvPicPr>
          <p:nvPr/>
        </p:nvPicPr>
        <p:blipFill>
          <a:blip r:embed="rId2"/>
          <a:stretch>
            <a:fillRect/>
          </a:stretch>
        </p:blipFill>
        <p:spPr>
          <a:xfrm>
            <a:off x="899592" y="1776478"/>
            <a:ext cx="6759674" cy="1004450"/>
          </a:xfrm>
          <a:prstGeom prst="rect">
            <a:avLst/>
          </a:prstGeom>
        </p:spPr>
      </p:pic>
      <p:pic>
        <p:nvPicPr>
          <p:cNvPr id="8" name="图片 7"/>
          <p:cNvPicPr>
            <a:picLocks noChangeAspect="1"/>
          </p:cNvPicPr>
          <p:nvPr/>
        </p:nvPicPr>
        <p:blipFill>
          <a:blip r:embed="rId3"/>
          <a:stretch>
            <a:fillRect/>
          </a:stretch>
        </p:blipFill>
        <p:spPr>
          <a:xfrm>
            <a:off x="938386" y="3066303"/>
            <a:ext cx="6585942" cy="1226793"/>
          </a:xfrm>
          <a:prstGeom prst="rect">
            <a:avLst/>
          </a:prstGeom>
        </p:spPr>
      </p:pic>
      <p:sp>
        <p:nvSpPr>
          <p:cNvPr id="9" name="文本框 8"/>
          <p:cNvSpPr txBox="1"/>
          <p:nvPr/>
        </p:nvSpPr>
        <p:spPr>
          <a:xfrm>
            <a:off x="1043608" y="4365104"/>
            <a:ext cx="3767122" cy="400110"/>
          </a:xfrm>
          <a:prstGeom prst="rect">
            <a:avLst/>
          </a:prstGeom>
          <a:noFill/>
        </p:spPr>
        <p:txBody>
          <a:bodyPr wrap="none" rtlCol="0">
            <a:spAutoFit/>
          </a:bodyPr>
          <a:lstStyle/>
          <a:p>
            <a:r>
              <a:rPr lang="en-US" altLang="zh-CN" sz="2000" dirty="0" smtClean="0"/>
              <a:t>To be decided: which option to use</a:t>
            </a:r>
            <a:endParaRPr lang="zh-CN" altLang="en-US" sz="2000" dirty="0"/>
          </a:p>
        </p:txBody>
      </p:sp>
      <p:sp>
        <p:nvSpPr>
          <p:cNvPr id="10" name="文本框 9"/>
          <p:cNvSpPr txBox="1"/>
          <p:nvPr/>
        </p:nvSpPr>
        <p:spPr>
          <a:xfrm>
            <a:off x="1043608" y="2636912"/>
            <a:ext cx="1119217" cy="400110"/>
          </a:xfrm>
          <a:prstGeom prst="rect">
            <a:avLst/>
          </a:prstGeom>
          <a:noFill/>
        </p:spPr>
        <p:txBody>
          <a:bodyPr wrap="none" rtlCol="0">
            <a:spAutoFit/>
          </a:bodyPr>
          <a:lstStyle/>
          <a:p>
            <a:r>
              <a:rPr lang="en-US" altLang="zh-CN" sz="2000" dirty="0" smtClean="0"/>
              <a:t>Annex H</a:t>
            </a:r>
            <a:endParaRPr lang="zh-CN" altLang="en-US" sz="2000" dirty="0"/>
          </a:p>
        </p:txBody>
      </p:sp>
      <p:sp>
        <p:nvSpPr>
          <p:cNvPr id="11" name="文本框 10"/>
          <p:cNvSpPr txBox="1"/>
          <p:nvPr/>
        </p:nvSpPr>
        <p:spPr>
          <a:xfrm>
            <a:off x="1091582" y="1372706"/>
            <a:ext cx="1221938" cy="400110"/>
          </a:xfrm>
          <a:prstGeom prst="rect">
            <a:avLst/>
          </a:prstGeom>
          <a:noFill/>
        </p:spPr>
        <p:txBody>
          <a:bodyPr wrap="none" rtlCol="0">
            <a:spAutoFit/>
          </a:bodyPr>
          <a:lstStyle/>
          <a:p>
            <a:r>
              <a:rPr lang="en-US" altLang="zh-CN" sz="2000" dirty="0" smtClean="0"/>
              <a:t>15.7-2011</a:t>
            </a:r>
            <a:endParaRPr lang="zh-CN" altLang="en-US" sz="2000" dirty="0"/>
          </a:p>
        </p:txBody>
      </p:sp>
    </p:spTree>
    <p:extLst>
      <p:ext uri="{BB962C8B-B14F-4D97-AF65-F5344CB8AC3E}">
        <p14:creationId xmlns:p14="http://schemas.microsoft.com/office/powerpoint/2010/main" val="6083753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2018</a:t>
            </a:r>
            <a:endParaRPr lang="en-US" altLang="zh-CN" dirty="0"/>
          </a:p>
        </p:txBody>
      </p:sp>
      <p:sp>
        <p:nvSpPr>
          <p:cNvPr id="3" name="页脚占位符 2"/>
          <p:cNvSpPr>
            <a:spLocks noGrp="1"/>
          </p:cNvSpPr>
          <p:nvPr>
            <p:ph type="ftr" sz="quarter" idx="11"/>
          </p:nvPr>
        </p:nvSpPr>
        <p:spPr/>
        <p:txBody>
          <a:bodyPr/>
          <a:lstStyle/>
          <a:p>
            <a:r>
              <a:rPr lang="en-US" altLang="zh-CN" smtClean="0"/>
              <a:t>John Li (Huawei)</a:t>
            </a:r>
            <a:endParaRPr lang="en-US" altLang="zh-CN" dirty="0"/>
          </a:p>
        </p:txBody>
      </p:sp>
      <p:sp>
        <p:nvSpPr>
          <p:cNvPr id="4" name="灯片编号占位符 3"/>
          <p:cNvSpPr>
            <a:spLocks noGrp="1"/>
          </p:cNvSpPr>
          <p:nvPr>
            <p:ph type="sldNum" sz="quarter" idx="12"/>
          </p:nvPr>
        </p:nvSpPr>
        <p:spPr/>
        <p:txBody>
          <a:bodyPr/>
          <a:lstStyle/>
          <a:p>
            <a:r>
              <a:rPr lang="en-US" altLang="zh-CN" smtClean="0"/>
              <a:t>Slide </a:t>
            </a:r>
            <a:fld id="{76C0EB13-4677-48A4-A691-EDFD86E62D7A}" type="slidenum">
              <a:rPr lang="en-US" altLang="zh-CN" smtClean="0"/>
              <a:pPr/>
              <a:t>11</a:t>
            </a:fld>
            <a:endParaRPr lang="en-US" altLang="zh-CN"/>
          </a:p>
        </p:txBody>
      </p:sp>
      <p:sp>
        <p:nvSpPr>
          <p:cNvPr id="5" name="标题 4"/>
          <p:cNvSpPr>
            <a:spLocks noGrp="1"/>
          </p:cNvSpPr>
          <p:nvPr>
            <p:ph type="title"/>
          </p:nvPr>
        </p:nvSpPr>
        <p:spPr/>
        <p:txBody>
          <a:bodyPr/>
          <a:lstStyle/>
          <a:p>
            <a:r>
              <a:rPr lang="en-US" altLang="zh-CN" dirty="0" smtClean="0"/>
              <a:t>To be decided</a:t>
            </a:r>
            <a:endParaRPr lang="zh-CN" altLang="en-US" dirty="0"/>
          </a:p>
        </p:txBody>
      </p:sp>
      <p:sp>
        <p:nvSpPr>
          <p:cNvPr id="6" name="内容占位符 5"/>
          <p:cNvSpPr>
            <a:spLocks noGrp="1"/>
          </p:cNvSpPr>
          <p:nvPr>
            <p:ph idx="1"/>
          </p:nvPr>
        </p:nvSpPr>
        <p:spPr/>
        <p:txBody>
          <a:bodyPr/>
          <a:lstStyle/>
          <a:p>
            <a:r>
              <a:rPr lang="en-US" altLang="zh-CN" dirty="0" smtClean="0"/>
              <a:t>Can the proposed general MAC frame format be accepted</a:t>
            </a:r>
            <a:r>
              <a:rPr lang="en-US" altLang="zh-CN" dirty="0" smtClean="0"/>
              <a:t>?</a:t>
            </a:r>
          </a:p>
          <a:p>
            <a:pPr lvl="1"/>
            <a:r>
              <a:rPr lang="en-US" altLang="zh-CN" dirty="0" smtClean="0"/>
              <a:t>Yes</a:t>
            </a:r>
            <a:endParaRPr lang="en-US" altLang="zh-CN" dirty="0" smtClean="0"/>
          </a:p>
          <a:p>
            <a:r>
              <a:rPr lang="en-US" altLang="zh-CN" dirty="0" smtClean="0"/>
              <a:t>Can the proposed frame control format be accepted</a:t>
            </a:r>
            <a:r>
              <a:rPr lang="en-US" altLang="zh-CN" dirty="0" smtClean="0"/>
              <a:t>?</a:t>
            </a:r>
          </a:p>
          <a:p>
            <a:pPr lvl="1"/>
            <a:r>
              <a:rPr lang="en-US" altLang="zh-CN" dirty="0" smtClean="0"/>
              <a:t>Yes</a:t>
            </a:r>
            <a:endParaRPr lang="en-US" altLang="zh-CN" dirty="0" smtClean="0"/>
          </a:p>
          <a:p>
            <a:r>
              <a:rPr lang="en-US" altLang="zh-CN" dirty="0" smtClean="0"/>
              <a:t>Which sequence control format be accepted</a:t>
            </a:r>
            <a:r>
              <a:rPr lang="en-US" altLang="zh-CN" dirty="0" smtClean="0"/>
              <a:t>?</a:t>
            </a:r>
          </a:p>
          <a:p>
            <a:pPr lvl="1"/>
            <a:r>
              <a:rPr lang="en-US" altLang="zh-CN" dirty="0" smtClean="0"/>
              <a:t>Option 2: two octets</a:t>
            </a:r>
            <a:endParaRPr lang="en-US" altLang="zh-CN" dirty="0" smtClean="0"/>
          </a:p>
          <a:p>
            <a:r>
              <a:rPr lang="en-US" altLang="zh-CN" dirty="0" smtClean="0"/>
              <a:t>Can the proposed “ACK information” field be accepted</a:t>
            </a:r>
            <a:r>
              <a:rPr lang="en-US" altLang="zh-CN" dirty="0" smtClean="0"/>
              <a:t>?</a:t>
            </a:r>
          </a:p>
          <a:p>
            <a:pPr lvl="1"/>
            <a:r>
              <a:rPr lang="en-US" altLang="zh-CN" dirty="0" smtClean="0"/>
              <a:t>Yes</a:t>
            </a:r>
            <a:endParaRPr lang="en-US" altLang="zh-CN" dirty="0" smtClean="0"/>
          </a:p>
          <a:p>
            <a:r>
              <a:rPr lang="en-US" altLang="zh-CN" dirty="0" smtClean="0"/>
              <a:t>Can the proposed “</a:t>
            </a:r>
            <a:r>
              <a:rPr lang="en-US" altLang="zh-CN" dirty="0"/>
              <a:t>Addressing </a:t>
            </a:r>
            <a:r>
              <a:rPr lang="en-US" altLang="zh-CN" dirty="0" smtClean="0"/>
              <a:t>field” be accepted</a:t>
            </a:r>
            <a:r>
              <a:rPr lang="en-US" altLang="zh-CN" dirty="0" smtClean="0"/>
              <a:t>?</a:t>
            </a:r>
          </a:p>
          <a:p>
            <a:pPr lvl="1"/>
            <a:r>
              <a:rPr lang="en-US" altLang="zh-CN" dirty="0" smtClean="0"/>
              <a:t>No, for further study</a:t>
            </a:r>
            <a:endParaRPr lang="en-US" altLang="zh-CN" dirty="0" smtClean="0"/>
          </a:p>
          <a:p>
            <a:r>
              <a:rPr lang="en-US" altLang="zh-CN" dirty="0" smtClean="0"/>
              <a:t>Should we adopt security protocol from </a:t>
            </a:r>
            <a:r>
              <a:rPr lang="en-US" altLang="zh-CN" dirty="0" smtClean="0"/>
              <a:t>15.4-2015 as an optional feature?</a:t>
            </a:r>
          </a:p>
          <a:p>
            <a:pPr lvl="1"/>
            <a:r>
              <a:rPr lang="en-US" altLang="zh-CN" dirty="0" smtClean="0"/>
              <a:t>Yes</a:t>
            </a:r>
            <a:endParaRPr lang="en-US" altLang="zh-CN" dirty="0" smtClean="0"/>
          </a:p>
          <a:p>
            <a:r>
              <a:rPr lang="en-US" altLang="zh-CN" dirty="0" smtClean="0"/>
              <a:t>Which FCS to be used, four octets or two octets</a:t>
            </a:r>
            <a:r>
              <a:rPr lang="en-US" altLang="zh-CN" dirty="0" smtClean="0"/>
              <a:t>?</a:t>
            </a:r>
          </a:p>
          <a:p>
            <a:pPr lvl="1"/>
            <a:r>
              <a:rPr lang="en-US" altLang="zh-CN" dirty="0" smtClean="0"/>
              <a:t>Option 2: with 32 bits</a:t>
            </a:r>
            <a:endParaRPr lang="en-US" altLang="zh-CN" dirty="0" smtClean="0"/>
          </a:p>
          <a:p>
            <a:pPr lvl="1"/>
            <a:endParaRPr lang="zh-CN" altLang="en-US" dirty="0"/>
          </a:p>
        </p:txBody>
      </p:sp>
    </p:spTree>
    <p:extLst>
      <p:ext uri="{BB962C8B-B14F-4D97-AF65-F5344CB8AC3E}">
        <p14:creationId xmlns:p14="http://schemas.microsoft.com/office/powerpoint/2010/main" val="5770359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2018</a:t>
            </a:r>
            <a:endParaRPr lang="en-US" altLang="zh-CN" dirty="0"/>
          </a:p>
        </p:txBody>
      </p:sp>
      <p:sp>
        <p:nvSpPr>
          <p:cNvPr id="3" name="页脚占位符 2"/>
          <p:cNvSpPr>
            <a:spLocks noGrp="1"/>
          </p:cNvSpPr>
          <p:nvPr>
            <p:ph type="ftr" sz="quarter" idx="11"/>
          </p:nvPr>
        </p:nvSpPr>
        <p:spPr/>
        <p:txBody>
          <a:bodyPr/>
          <a:lstStyle/>
          <a:p>
            <a:r>
              <a:rPr lang="en-US" altLang="zh-CN" smtClean="0"/>
              <a:t>John Li (Huawei)</a:t>
            </a:r>
            <a:endParaRPr lang="en-US" altLang="zh-CN" dirty="0"/>
          </a:p>
        </p:txBody>
      </p:sp>
      <p:sp>
        <p:nvSpPr>
          <p:cNvPr id="4" name="灯片编号占位符 3"/>
          <p:cNvSpPr>
            <a:spLocks noGrp="1"/>
          </p:cNvSpPr>
          <p:nvPr>
            <p:ph type="sldNum" sz="quarter" idx="12"/>
          </p:nvPr>
        </p:nvSpPr>
        <p:spPr/>
        <p:txBody>
          <a:bodyPr/>
          <a:lstStyle/>
          <a:p>
            <a:r>
              <a:rPr lang="en-US" altLang="zh-CN" smtClean="0"/>
              <a:t>Slide </a:t>
            </a:r>
            <a:fld id="{76C0EB13-4677-48A4-A691-EDFD86E62D7A}" type="slidenum">
              <a:rPr lang="en-US" altLang="zh-CN" smtClean="0"/>
              <a:pPr/>
              <a:t>2</a:t>
            </a:fld>
            <a:endParaRPr lang="en-US" altLang="zh-CN"/>
          </a:p>
        </p:txBody>
      </p:sp>
      <p:sp>
        <p:nvSpPr>
          <p:cNvPr id="5" name="标题 4"/>
          <p:cNvSpPr>
            <a:spLocks noGrp="1"/>
          </p:cNvSpPr>
          <p:nvPr>
            <p:ph type="title"/>
          </p:nvPr>
        </p:nvSpPr>
        <p:spPr/>
        <p:txBody>
          <a:bodyPr/>
          <a:lstStyle/>
          <a:p>
            <a:r>
              <a:rPr lang="en-US" altLang="zh-CN" dirty="0" smtClean="0"/>
              <a:t>Introduction</a:t>
            </a:r>
            <a:endParaRPr lang="zh-CN" altLang="en-US" dirty="0"/>
          </a:p>
        </p:txBody>
      </p:sp>
      <p:sp>
        <p:nvSpPr>
          <p:cNvPr id="6" name="内容占位符 5"/>
          <p:cNvSpPr>
            <a:spLocks noGrp="1"/>
          </p:cNvSpPr>
          <p:nvPr>
            <p:ph idx="1"/>
          </p:nvPr>
        </p:nvSpPr>
        <p:spPr/>
        <p:txBody>
          <a:bodyPr/>
          <a:lstStyle/>
          <a:p>
            <a:r>
              <a:rPr lang="en-US" altLang="zh-CN" dirty="0" smtClean="0"/>
              <a:t>MAC issues to </a:t>
            </a:r>
            <a:r>
              <a:rPr lang="en-US" altLang="zh-CN" dirty="0"/>
              <a:t>be resolved </a:t>
            </a:r>
            <a:endParaRPr lang="en-US" altLang="zh-CN" dirty="0" smtClean="0"/>
          </a:p>
          <a:p>
            <a:pPr lvl="1"/>
            <a:r>
              <a:rPr lang="en-US" altLang="zh-CN" dirty="0" smtClean="0"/>
              <a:t>MAC frame format</a:t>
            </a:r>
          </a:p>
          <a:p>
            <a:pPr lvl="2"/>
            <a:r>
              <a:rPr lang="en-US" altLang="zh-CN" dirty="0" smtClean="0"/>
              <a:t>General format</a:t>
            </a:r>
          </a:p>
          <a:p>
            <a:pPr lvl="2"/>
            <a:r>
              <a:rPr lang="en-US" altLang="zh-CN" dirty="0" smtClean="0"/>
              <a:t>Format of each frame type</a:t>
            </a:r>
          </a:p>
          <a:p>
            <a:pPr lvl="1"/>
            <a:r>
              <a:rPr lang="en-US" altLang="zh-CN" dirty="0" smtClean="0"/>
              <a:t>Security protocol</a:t>
            </a:r>
          </a:p>
          <a:p>
            <a:pPr lvl="1"/>
            <a:r>
              <a:rPr lang="en-US" altLang="zh-CN" dirty="0" smtClean="0"/>
              <a:t>Other functionalities such as Coordinated MAC</a:t>
            </a:r>
          </a:p>
          <a:p>
            <a:r>
              <a:rPr lang="en-US" altLang="zh-CN" dirty="0" smtClean="0"/>
              <a:t>MAC frame format, what do we have right now</a:t>
            </a:r>
          </a:p>
          <a:p>
            <a:pPr lvl="1"/>
            <a:r>
              <a:rPr lang="en-US" altLang="zh-CN" dirty="0" smtClean="0"/>
              <a:t>Frame format from 15.7-2011</a:t>
            </a:r>
          </a:p>
          <a:p>
            <a:pPr lvl="1"/>
            <a:r>
              <a:rPr lang="en-US" altLang="zh-CN" dirty="0"/>
              <a:t>Frame format in Annex </a:t>
            </a:r>
            <a:r>
              <a:rPr lang="en-US" altLang="zh-CN" dirty="0" smtClean="0"/>
              <a:t>H</a:t>
            </a:r>
          </a:p>
          <a:p>
            <a:r>
              <a:rPr lang="en-US" altLang="zh-CN" dirty="0" smtClean="0"/>
              <a:t>In this contribution, we try to merge these two MAC frame structure</a:t>
            </a:r>
            <a:endParaRPr lang="en-US" altLang="zh-CN" dirty="0"/>
          </a:p>
        </p:txBody>
      </p:sp>
    </p:spTree>
    <p:extLst>
      <p:ext uri="{BB962C8B-B14F-4D97-AF65-F5344CB8AC3E}">
        <p14:creationId xmlns:p14="http://schemas.microsoft.com/office/powerpoint/2010/main" val="34376947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2018</a:t>
            </a:r>
            <a:endParaRPr lang="en-US" altLang="zh-CN" dirty="0"/>
          </a:p>
        </p:txBody>
      </p:sp>
      <p:sp>
        <p:nvSpPr>
          <p:cNvPr id="3" name="页脚占位符 2"/>
          <p:cNvSpPr>
            <a:spLocks noGrp="1"/>
          </p:cNvSpPr>
          <p:nvPr>
            <p:ph type="ftr" sz="quarter" idx="11"/>
          </p:nvPr>
        </p:nvSpPr>
        <p:spPr/>
        <p:txBody>
          <a:bodyPr/>
          <a:lstStyle/>
          <a:p>
            <a:r>
              <a:rPr lang="en-US" altLang="zh-CN" smtClean="0"/>
              <a:t>John Li (Huawei)</a:t>
            </a:r>
            <a:endParaRPr lang="en-US" altLang="zh-CN" dirty="0"/>
          </a:p>
        </p:txBody>
      </p:sp>
      <p:sp>
        <p:nvSpPr>
          <p:cNvPr id="4" name="灯片编号占位符 3"/>
          <p:cNvSpPr>
            <a:spLocks noGrp="1"/>
          </p:cNvSpPr>
          <p:nvPr>
            <p:ph type="sldNum" sz="quarter" idx="12"/>
          </p:nvPr>
        </p:nvSpPr>
        <p:spPr/>
        <p:txBody>
          <a:bodyPr/>
          <a:lstStyle/>
          <a:p>
            <a:r>
              <a:rPr lang="en-US" altLang="zh-CN" smtClean="0"/>
              <a:t>Slide </a:t>
            </a:r>
            <a:fld id="{76C0EB13-4677-48A4-A691-EDFD86E62D7A}" type="slidenum">
              <a:rPr lang="en-US" altLang="zh-CN" smtClean="0"/>
              <a:pPr/>
              <a:t>3</a:t>
            </a:fld>
            <a:endParaRPr lang="en-US" altLang="zh-CN"/>
          </a:p>
        </p:txBody>
      </p:sp>
      <p:sp>
        <p:nvSpPr>
          <p:cNvPr id="5" name="标题 4"/>
          <p:cNvSpPr>
            <a:spLocks noGrp="1"/>
          </p:cNvSpPr>
          <p:nvPr>
            <p:ph type="title"/>
          </p:nvPr>
        </p:nvSpPr>
        <p:spPr/>
        <p:txBody>
          <a:bodyPr/>
          <a:lstStyle/>
          <a:p>
            <a:r>
              <a:rPr lang="en-US" altLang="zh-CN" dirty="0" smtClean="0"/>
              <a:t>General MAC frames</a:t>
            </a:r>
            <a:endParaRPr lang="zh-CN" altLang="en-US" dirty="0"/>
          </a:p>
        </p:txBody>
      </p:sp>
      <p:sp>
        <p:nvSpPr>
          <p:cNvPr id="7" name="矩形 6"/>
          <p:cNvSpPr/>
          <p:nvPr/>
        </p:nvSpPr>
        <p:spPr bwMode="auto">
          <a:xfrm>
            <a:off x="251520" y="5517232"/>
            <a:ext cx="5760640" cy="50405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Times New Roman" pitchFamily="18" charset="0"/>
              </a:rPr>
              <a:t>MHR</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8" name="矩形 7"/>
          <p:cNvSpPr/>
          <p:nvPr/>
        </p:nvSpPr>
        <p:spPr bwMode="auto">
          <a:xfrm>
            <a:off x="6012160" y="5517232"/>
            <a:ext cx="1440160" cy="50405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Times New Roman" pitchFamily="18" charset="0"/>
              </a:rPr>
              <a:t>MSDU</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9" name="矩形 8"/>
          <p:cNvSpPr/>
          <p:nvPr/>
        </p:nvSpPr>
        <p:spPr bwMode="auto">
          <a:xfrm>
            <a:off x="7452320" y="5517232"/>
            <a:ext cx="1440160" cy="50405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Times New Roman" pitchFamily="18" charset="0"/>
              </a:rPr>
              <a:t>MFR</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10" name="矩形 9"/>
          <p:cNvSpPr/>
          <p:nvPr/>
        </p:nvSpPr>
        <p:spPr bwMode="auto">
          <a:xfrm>
            <a:off x="251520" y="4083968"/>
            <a:ext cx="1152128" cy="1433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Times New Roman" pitchFamily="18" charset="0"/>
              </a:rPr>
              <a:t>Frame control</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11" name="矩形 10"/>
          <p:cNvSpPr/>
          <p:nvPr/>
        </p:nvSpPr>
        <p:spPr bwMode="auto">
          <a:xfrm>
            <a:off x="1403648" y="4086125"/>
            <a:ext cx="1152128" cy="1433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Times New Roman" pitchFamily="18" charset="0"/>
              </a:rPr>
              <a:t>Sequence control</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12" name="矩形 11"/>
          <p:cNvSpPr/>
          <p:nvPr/>
        </p:nvSpPr>
        <p:spPr bwMode="auto">
          <a:xfrm>
            <a:off x="2555776" y="4086125"/>
            <a:ext cx="1152128" cy="1433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Times New Roman" pitchFamily="18" charset="0"/>
              </a:rPr>
              <a:t>ACK</a:t>
            </a:r>
            <a:r>
              <a:rPr kumimoji="0" lang="en-US" altLang="zh-CN" sz="2000" b="0" i="0" u="none" strike="noStrike" cap="none" normalizeH="0" dirty="0" smtClean="0">
                <a:ln>
                  <a:noFill/>
                </a:ln>
                <a:solidFill>
                  <a:schemeClr val="tx1"/>
                </a:solidFill>
                <a:effectLst/>
                <a:latin typeface="Times New Roman" pitchFamily="18" charset="0"/>
              </a:rPr>
              <a:t> information</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13" name="矩形 12"/>
          <p:cNvSpPr/>
          <p:nvPr/>
        </p:nvSpPr>
        <p:spPr bwMode="auto">
          <a:xfrm>
            <a:off x="3707904" y="4086125"/>
            <a:ext cx="1152128" cy="1433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Times New Roman" pitchFamily="18" charset="0"/>
              </a:rPr>
              <a:t>Addressing field</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14" name="矩形 13"/>
          <p:cNvSpPr/>
          <p:nvPr/>
        </p:nvSpPr>
        <p:spPr bwMode="auto">
          <a:xfrm>
            <a:off x="6012160" y="4086125"/>
            <a:ext cx="1440160" cy="1433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Times New Roman" pitchFamily="18" charset="0"/>
              </a:rPr>
              <a:t>Frame payload</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15" name="矩形 14"/>
          <p:cNvSpPr/>
          <p:nvPr/>
        </p:nvSpPr>
        <p:spPr bwMode="auto">
          <a:xfrm>
            <a:off x="7452320" y="4086125"/>
            <a:ext cx="1440160" cy="1433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Times New Roman" pitchFamily="18" charset="0"/>
              </a:rPr>
              <a:t>FCS</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16" name="矩形 15"/>
          <p:cNvSpPr/>
          <p:nvPr/>
        </p:nvSpPr>
        <p:spPr bwMode="auto">
          <a:xfrm>
            <a:off x="4860032" y="4086125"/>
            <a:ext cx="1152128" cy="1433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Times New Roman" pitchFamily="18" charset="0"/>
              </a:rPr>
              <a:t>Auxiliary Security header</a:t>
            </a:r>
            <a:endParaRPr kumimoji="0" lang="zh-CN" altLang="en-US" sz="2000" b="0" i="0" u="none" strike="noStrike" cap="none" normalizeH="0" baseline="0" dirty="0" smtClean="0">
              <a:ln>
                <a:noFill/>
              </a:ln>
              <a:solidFill>
                <a:schemeClr val="tx1"/>
              </a:solidFill>
              <a:effectLst/>
              <a:latin typeface="Times New Roman" pitchFamily="18" charset="0"/>
            </a:endParaRPr>
          </a:p>
        </p:txBody>
      </p:sp>
      <p:pic>
        <p:nvPicPr>
          <p:cNvPr id="17" name="图片 16"/>
          <p:cNvPicPr>
            <a:picLocks noChangeAspect="1"/>
          </p:cNvPicPr>
          <p:nvPr/>
        </p:nvPicPr>
        <p:blipFill>
          <a:blip r:embed="rId2"/>
          <a:stretch>
            <a:fillRect/>
          </a:stretch>
        </p:blipFill>
        <p:spPr>
          <a:xfrm>
            <a:off x="4128964" y="2354171"/>
            <a:ext cx="4835524" cy="786797"/>
          </a:xfrm>
          <a:prstGeom prst="rect">
            <a:avLst/>
          </a:prstGeom>
        </p:spPr>
      </p:pic>
      <p:pic>
        <p:nvPicPr>
          <p:cNvPr id="18" name="图片 17"/>
          <p:cNvPicPr>
            <a:picLocks noChangeAspect="1"/>
          </p:cNvPicPr>
          <p:nvPr/>
        </p:nvPicPr>
        <p:blipFill>
          <a:blip r:embed="rId3"/>
          <a:stretch>
            <a:fillRect/>
          </a:stretch>
        </p:blipFill>
        <p:spPr>
          <a:xfrm>
            <a:off x="179512" y="1927473"/>
            <a:ext cx="3942184" cy="1357338"/>
          </a:xfrm>
          <a:prstGeom prst="rect">
            <a:avLst/>
          </a:prstGeom>
        </p:spPr>
      </p:pic>
      <p:sp>
        <p:nvSpPr>
          <p:cNvPr id="19" name="文本框 18"/>
          <p:cNvSpPr txBox="1"/>
          <p:nvPr/>
        </p:nvSpPr>
        <p:spPr>
          <a:xfrm>
            <a:off x="272934" y="3645024"/>
            <a:ext cx="4011034" cy="400110"/>
          </a:xfrm>
          <a:prstGeom prst="rect">
            <a:avLst/>
          </a:prstGeom>
          <a:noFill/>
        </p:spPr>
        <p:txBody>
          <a:bodyPr wrap="none" rtlCol="0">
            <a:spAutoFit/>
          </a:bodyPr>
          <a:lstStyle/>
          <a:p>
            <a:r>
              <a:rPr lang="en-US" altLang="zh-CN" sz="2000" dirty="0" smtClean="0"/>
              <a:t>Proposed general MAC frame format</a:t>
            </a:r>
            <a:endParaRPr lang="zh-CN" altLang="en-US" sz="2000" dirty="0"/>
          </a:p>
        </p:txBody>
      </p:sp>
      <p:sp>
        <p:nvSpPr>
          <p:cNvPr id="20" name="文本框 19"/>
          <p:cNvSpPr txBox="1"/>
          <p:nvPr/>
        </p:nvSpPr>
        <p:spPr>
          <a:xfrm>
            <a:off x="1475656" y="1484784"/>
            <a:ext cx="1221938" cy="400110"/>
          </a:xfrm>
          <a:prstGeom prst="rect">
            <a:avLst/>
          </a:prstGeom>
          <a:noFill/>
        </p:spPr>
        <p:txBody>
          <a:bodyPr wrap="none" rtlCol="0">
            <a:spAutoFit/>
          </a:bodyPr>
          <a:lstStyle/>
          <a:p>
            <a:r>
              <a:rPr lang="en-US" altLang="zh-CN" sz="2000" dirty="0" smtClean="0"/>
              <a:t>15.7-2011</a:t>
            </a:r>
            <a:endParaRPr lang="zh-CN" altLang="en-US" sz="2000" dirty="0"/>
          </a:p>
        </p:txBody>
      </p:sp>
      <p:sp>
        <p:nvSpPr>
          <p:cNvPr id="21" name="文本框 20"/>
          <p:cNvSpPr txBox="1"/>
          <p:nvPr/>
        </p:nvSpPr>
        <p:spPr>
          <a:xfrm>
            <a:off x="5654318" y="1484784"/>
            <a:ext cx="1119217" cy="400110"/>
          </a:xfrm>
          <a:prstGeom prst="rect">
            <a:avLst/>
          </a:prstGeom>
          <a:noFill/>
        </p:spPr>
        <p:txBody>
          <a:bodyPr wrap="none" rtlCol="0">
            <a:spAutoFit/>
          </a:bodyPr>
          <a:lstStyle/>
          <a:p>
            <a:r>
              <a:rPr lang="en-US" altLang="zh-CN" sz="2000" dirty="0" smtClean="0"/>
              <a:t>Annex H</a:t>
            </a:r>
            <a:endParaRPr lang="zh-CN" altLang="en-US" sz="2000" dirty="0"/>
          </a:p>
        </p:txBody>
      </p:sp>
    </p:spTree>
    <p:extLst>
      <p:ext uri="{BB962C8B-B14F-4D97-AF65-F5344CB8AC3E}">
        <p14:creationId xmlns:p14="http://schemas.microsoft.com/office/powerpoint/2010/main" val="3208463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2018</a:t>
            </a:r>
            <a:endParaRPr lang="en-US" altLang="zh-CN" dirty="0"/>
          </a:p>
        </p:txBody>
      </p:sp>
      <p:sp>
        <p:nvSpPr>
          <p:cNvPr id="3" name="页脚占位符 2"/>
          <p:cNvSpPr>
            <a:spLocks noGrp="1"/>
          </p:cNvSpPr>
          <p:nvPr>
            <p:ph type="ftr" sz="quarter" idx="11"/>
          </p:nvPr>
        </p:nvSpPr>
        <p:spPr/>
        <p:txBody>
          <a:bodyPr/>
          <a:lstStyle/>
          <a:p>
            <a:r>
              <a:rPr lang="en-US" altLang="zh-CN" smtClean="0"/>
              <a:t>John Li (Huawei)</a:t>
            </a:r>
            <a:endParaRPr lang="en-US" altLang="zh-CN" dirty="0"/>
          </a:p>
        </p:txBody>
      </p:sp>
      <p:sp>
        <p:nvSpPr>
          <p:cNvPr id="4" name="灯片编号占位符 3"/>
          <p:cNvSpPr>
            <a:spLocks noGrp="1"/>
          </p:cNvSpPr>
          <p:nvPr>
            <p:ph type="sldNum" sz="quarter" idx="12"/>
          </p:nvPr>
        </p:nvSpPr>
        <p:spPr/>
        <p:txBody>
          <a:bodyPr/>
          <a:lstStyle/>
          <a:p>
            <a:r>
              <a:rPr lang="en-US" altLang="zh-CN" smtClean="0"/>
              <a:t>Slide </a:t>
            </a:r>
            <a:fld id="{76C0EB13-4677-48A4-A691-EDFD86E62D7A}" type="slidenum">
              <a:rPr lang="en-US" altLang="zh-CN" smtClean="0"/>
              <a:pPr/>
              <a:t>4</a:t>
            </a:fld>
            <a:endParaRPr lang="en-US" altLang="zh-CN"/>
          </a:p>
        </p:txBody>
      </p:sp>
      <p:sp>
        <p:nvSpPr>
          <p:cNvPr id="5" name="标题 4"/>
          <p:cNvSpPr>
            <a:spLocks noGrp="1"/>
          </p:cNvSpPr>
          <p:nvPr>
            <p:ph type="title"/>
          </p:nvPr>
        </p:nvSpPr>
        <p:spPr/>
        <p:txBody>
          <a:bodyPr/>
          <a:lstStyle/>
          <a:p>
            <a:r>
              <a:rPr lang="en-US" altLang="zh-CN" dirty="0" smtClean="0"/>
              <a:t>Frame control</a:t>
            </a:r>
            <a:endParaRPr lang="zh-CN" altLang="en-US" dirty="0"/>
          </a:p>
        </p:txBody>
      </p:sp>
      <p:pic>
        <p:nvPicPr>
          <p:cNvPr id="7" name="图片 6"/>
          <p:cNvPicPr>
            <a:picLocks noChangeAspect="1"/>
          </p:cNvPicPr>
          <p:nvPr/>
        </p:nvPicPr>
        <p:blipFill>
          <a:blip r:embed="rId2"/>
          <a:stretch>
            <a:fillRect/>
          </a:stretch>
        </p:blipFill>
        <p:spPr>
          <a:xfrm>
            <a:off x="1" y="1916832"/>
            <a:ext cx="4644008" cy="1277361"/>
          </a:xfrm>
          <a:prstGeom prst="rect">
            <a:avLst/>
          </a:prstGeom>
        </p:spPr>
      </p:pic>
      <p:pic>
        <p:nvPicPr>
          <p:cNvPr id="8" name="图片 7"/>
          <p:cNvPicPr>
            <a:picLocks noChangeAspect="1"/>
          </p:cNvPicPr>
          <p:nvPr/>
        </p:nvPicPr>
        <p:blipFill>
          <a:blip r:embed="rId3"/>
          <a:stretch>
            <a:fillRect/>
          </a:stretch>
        </p:blipFill>
        <p:spPr>
          <a:xfrm>
            <a:off x="4644008" y="2135089"/>
            <a:ext cx="4499990" cy="818637"/>
          </a:xfrm>
          <a:prstGeom prst="rect">
            <a:avLst/>
          </a:prstGeom>
        </p:spPr>
      </p:pic>
      <p:sp>
        <p:nvSpPr>
          <p:cNvPr id="12" name="矩形 11"/>
          <p:cNvSpPr/>
          <p:nvPr/>
        </p:nvSpPr>
        <p:spPr bwMode="auto">
          <a:xfrm>
            <a:off x="1115616" y="3939952"/>
            <a:ext cx="1152128" cy="14332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Times New Roman" pitchFamily="18" charset="0"/>
              </a:rPr>
              <a:t>Frame version</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19" name="文本框 18"/>
          <p:cNvSpPr txBox="1"/>
          <p:nvPr/>
        </p:nvSpPr>
        <p:spPr>
          <a:xfrm>
            <a:off x="272934" y="3429000"/>
            <a:ext cx="3347391" cy="400110"/>
          </a:xfrm>
          <a:prstGeom prst="rect">
            <a:avLst/>
          </a:prstGeom>
          <a:noFill/>
        </p:spPr>
        <p:txBody>
          <a:bodyPr wrap="none" rtlCol="0">
            <a:spAutoFit/>
          </a:bodyPr>
          <a:lstStyle/>
          <a:p>
            <a:r>
              <a:rPr lang="en-US" altLang="zh-CN" sz="2000" dirty="0" smtClean="0"/>
              <a:t>Proposed “frame control” field</a:t>
            </a:r>
            <a:endParaRPr lang="zh-CN" altLang="en-US" sz="2000" dirty="0"/>
          </a:p>
        </p:txBody>
      </p:sp>
      <p:sp>
        <p:nvSpPr>
          <p:cNvPr id="20" name="矩形 19"/>
          <p:cNvSpPr/>
          <p:nvPr/>
        </p:nvSpPr>
        <p:spPr bwMode="auto">
          <a:xfrm>
            <a:off x="2267744" y="3942109"/>
            <a:ext cx="1152128" cy="143110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Times New Roman" pitchFamily="18" charset="0"/>
              </a:rPr>
              <a:t>Frame type / subtype</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21" name="矩形 20"/>
          <p:cNvSpPr/>
          <p:nvPr/>
        </p:nvSpPr>
        <p:spPr>
          <a:xfrm>
            <a:off x="35496" y="5445224"/>
            <a:ext cx="3816424" cy="1015663"/>
          </a:xfrm>
          <a:prstGeom prst="rect">
            <a:avLst/>
          </a:prstGeom>
        </p:spPr>
        <p:txBody>
          <a:bodyPr wrap="square">
            <a:spAutoFit/>
          </a:bodyPr>
          <a:lstStyle/>
          <a:p>
            <a:r>
              <a:rPr lang="en-US" altLang="zh-CN" dirty="0">
                <a:solidFill>
                  <a:srgbClr val="000000"/>
                </a:solidFill>
                <a:latin typeface="+mj-lt"/>
              </a:rPr>
              <a:t>The Security Enabled subfield is 1 bit in length, and it shall be set to one if the frame is protected by </a:t>
            </a:r>
            <a:r>
              <a:rPr lang="en-US" altLang="zh-CN" dirty="0" smtClean="0">
                <a:solidFill>
                  <a:srgbClr val="000000"/>
                </a:solidFill>
                <a:latin typeface="+mj-lt"/>
              </a:rPr>
              <a:t>the MAC </a:t>
            </a:r>
            <a:r>
              <a:rPr lang="en-US" altLang="zh-CN" dirty="0" err="1">
                <a:solidFill>
                  <a:srgbClr val="000000"/>
                </a:solidFill>
                <a:latin typeface="+mj-lt"/>
              </a:rPr>
              <a:t>sublayer</a:t>
            </a:r>
            <a:r>
              <a:rPr lang="en-US" altLang="zh-CN" dirty="0">
                <a:solidFill>
                  <a:srgbClr val="000000"/>
                </a:solidFill>
                <a:latin typeface="+mj-lt"/>
              </a:rPr>
              <a:t> and shall be set to zero otherwise. The Auxiliary Security Header field of the MHR shall </a:t>
            </a:r>
            <a:r>
              <a:rPr lang="en-US" altLang="zh-CN" dirty="0" smtClean="0">
                <a:solidFill>
                  <a:srgbClr val="000000"/>
                </a:solidFill>
                <a:latin typeface="+mj-lt"/>
              </a:rPr>
              <a:t>be present </a:t>
            </a:r>
            <a:r>
              <a:rPr lang="en-US" altLang="zh-CN" dirty="0">
                <a:solidFill>
                  <a:srgbClr val="000000"/>
                </a:solidFill>
                <a:latin typeface="+mj-lt"/>
              </a:rPr>
              <a:t>only if the Security Enabled subfield is set to one</a:t>
            </a:r>
            <a:r>
              <a:rPr lang="en-US" altLang="zh-CN" dirty="0" smtClean="0">
                <a:solidFill>
                  <a:srgbClr val="000000"/>
                </a:solidFill>
                <a:latin typeface="+mj-lt"/>
              </a:rPr>
              <a:t>.</a:t>
            </a:r>
            <a:endParaRPr lang="zh-CN" altLang="en-US" dirty="0">
              <a:latin typeface="+mj-lt"/>
            </a:endParaRPr>
          </a:p>
        </p:txBody>
      </p:sp>
      <p:sp>
        <p:nvSpPr>
          <p:cNvPr id="22" name="矩形 21"/>
          <p:cNvSpPr/>
          <p:nvPr/>
        </p:nvSpPr>
        <p:spPr bwMode="auto">
          <a:xfrm>
            <a:off x="3419872" y="3942109"/>
            <a:ext cx="1152128" cy="1431107"/>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Times New Roman" pitchFamily="18" charset="0"/>
              </a:rPr>
              <a:t>Security </a:t>
            </a:r>
            <a:r>
              <a:rPr kumimoji="0" lang="en-US" altLang="zh-CN" sz="2000" b="0" i="0" u="none" strike="noStrike" cap="none" normalizeH="0" baseline="0" dirty="0" smtClean="0">
                <a:ln>
                  <a:noFill/>
                </a:ln>
                <a:solidFill>
                  <a:schemeClr val="tx1"/>
                </a:solidFill>
                <a:effectLst/>
                <a:latin typeface="Times New Roman" pitchFamily="18" charset="0"/>
              </a:rPr>
              <a:t>enabled</a:t>
            </a:r>
          </a:p>
        </p:txBody>
      </p:sp>
      <p:sp>
        <p:nvSpPr>
          <p:cNvPr id="25" name="矩形 24"/>
          <p:cNvSpPr/>
          <p:nvPr/>
        </p:nvSpPr>
        <p:spPr bwMode="auto">
          <a:xfrm>
            <a:off x="4572000" y="3942109"/>
            <a:ext cx="1152128" cy="1431107"/>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2000" dirty="0" smtClean="0"/>
              <a:t>ACK request</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26" name="矩形 25"/>
          <p:cNvSpPr/>
          <p:nvPr/>
        </p:nvSpPr>
        <p:spPr>
          <a:xfrm>
            <a:off x="4572000" y="5373216"/>
            <a:ext cx="3006080" cy="1015663"/>
          </a:xfrm>
          <a:prstGeom prst="rect">
            <a:avLst/>
          </a:prstGeom>
        </p:spPr>
        <p:txBody>
          <a:bodyPr wrap="square">
            <a:spAutoFit/>
          </a:bodyPr>
          <a:lstStyle/>
          <a:p>
            <a:r>
              <a:rPr lang="en-US" altLang="zh-CN" dirty="0">
                <a:solidFill>
                  <a:srgbClr val="000000"/>
                </a:solidFill>
                <a:latin typeface="+mj-lt"/>
              </a:rPr>
              <a:t>The Acknowledgment Request subfield is 1 bit in length and specifies whether an acknowledgment </a:t>
            </a:r>
            <a:r>
              <a:rPr lang="en-US" altLang="zh-CN" dirty="0" smtClean="0">
                <a:solidFill>
                  <a:srgbClr val="000000"/>
                </a:solidFill>
                <a:latin typeface="+mj-lt"/>
              </a:rPr>
              <a:t>is required </a:t>
            </a:r>
            <a:r>
              <a:rPr lang="en-US" altLang="zh-CN" dirty="0">
                <a:solidFill>
                  <a:srgbClr val="000000"/>
                </a:solidFill>
                <a:latin typeface="+mj-lt"/>
              </a:rPr>
              <a:t>from the recipient device on receipt of a data or MAC command frame</a:t>
            </a:r>
            <a:r>
              <a:rPr lang="en-US" altLang="zh-CN" dirty="0" smtClean="0">
                <a:solidFill>
                  <a:srgbClr val="000000"/>
                </a:solidFill>
                <a:latin typeface="+mj-lt"/>
              </a:rPr>
              <a:t>.</a:t>
            </a:r>
            <a:endParaRPr lang="zh-CN" altLang="en-US" dirty="0">
              <a:latin typeface="+mj-lt"/>
            </a:endParaRPr>
          </a:p>
        </p:txBody>
      </p:sp>
      <p:sp>
        <p:nvSpPr>
          <p:cNvPr id="27" name="矩形 26"/>
          <p:cNvSpPr/>
          <p:nvPr/>
        </p:nvSpPr>
        <p:spPr bwMode="auto">
          <a:xfrm>
            <a:off x="5733181" y="3942109"/>
            <a:ext cx="1152128" cy="143110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2000" dirty="0" smtClean="0"/>
              <a:t>reserved</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28" name="文本框 27"/>
          <p:cNvSpPr txBox="1"/>
          <p:nvPr/>
        </p:nvSpPr>
        <p:spPr>
          <a:xfrm>
            <a:off x="1475656" y="1484784"/>
            <a:ext cx="1221938" cy="400110"/>
          </a:xfrm>
          <a:prstGeom prst="rect">
            <a:avLst/>
          </a:prstGeom>
          <a:noFill/>
        </p:spPr>
        <p:txBody>
          <a:bodyPr wrap="none" rtlCol="0">
            <a:spAutoFit/>
          </a:bodyPr>
          <a:lstStyle/>
          <a:p>
            <a:r>
              <a:rPr lang="en-US" altLang="zh-CN" sz="2000" dirty="0" smtClean="0"/>
              <a:t>15.7-2011</a:t>
            </a:r>
            <a:endParaRPr lang="zh-CN" altLang="en-US" sz="2000" dirty="0"/>
          </a:p>
        </p:txBody>
      </p:sp>
      <p:sp>
        <p:nvSpPr>
          <p:cNvPr id="29" name="文本框 28"/>
          <p:cNvSpPr txBox="1"/>
          <p:nvPr/>
        </p:nvSpPr>
        <p:spPr>
          <a:xfrm>
            <a:off x="5654318" y="1484784"/>
            <a:ext cx="1119217" cy="400110"/>
          </a:xfrm>
          <a:prstGeom prst="rect">
            <a:avLst/>
          </a:prstGeom>
          <a:noFill/>
        </p:spPr>
        <p:txBody>
          <a:bodyPr wrap="none" rtlCol="0">
            <a:spAutoFit/>
          </a:bodyPr>
          <a:lstStyle/>
          <a:p>
            <a:r>
              <a:rPr lang="en-US" altLang="zh-CN" sz="2000" dirty="0" smtClean="0"/>
              <a:t>Annex H</a:t>
            </a:r>
            <a:endParaRPr lang="zh-CN" altLang="en-US" sz="2000" dirty="0"/>
          </a:p>
        </p:txBody>
      </p:sp>
    </p:spTree>
    <p:extLst>
      <p:ext uri="{BB962C8B-B14F-4D97-AF65-F5344CB8AC3E}">
        <p14:creationId xmlns:p14="http://schemas.microsoft.com/office/powerpoint/2010/main" val="31667045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2018</a:t>
            </a:r>
            <a:endParaRPr lang="en-US" altLang="zh-CN" dirty="0"/>
          </a:p>
        </p:txBody>
      </p:sp>
      <p:sp>
        <p:nvSpPr>
          <p:cNvPr id="3" name="页脚占位符 2"/>
          <p:cNvSpPr>
            <a:spLocks noGrp="1"/>
          </p:cNvSpPr>
          <p:nvPr>
            <p:ph type="ftr" sz="quarter" idx="11"/>
          </p:nvPr>
        </p:nvSpPr>
        <p:spPr/>
        <p:txBody>
          <a:bodyPr/>
          <a:lstStyle/>
          <a:p>
            <a:r>
              <a:rPr lang="en-US" altLang="zh-CN" smtClean="0"/>
              <a:t>John Li (Huawei)</a:t>
            </a:r>
            <a:endParaRPr lang="en-US" altLang="zh-CN" dirty="0"/>
          </a:p>
        </p:txBody>
      </p:sp>
      <p:sp>
        <p:nvSpPr>
          <p:cNvPr id="4" name="灯片编号占位符 3"/>
          <p:cNvSpPr>
            <a:spLocks noGrp="1"/>
          </p:cNvSpPr>
          <p:nvPr>
            <p:ph type="sldNum" sz="quarter" idx="12"/>
          </p:nvPr>
        </p:nvSpPr>
        <p:spPr/>
        <p:txBody>
          <a:bodyPr/>
          <a:lstStyle/>
          <a:p>
            <a:r>
              <a:rPr lang="en-US" altLang="zh-CN" smtClean="0"/>
              <a:t>Slide </a:t>
            </a:r>
            <a:fld id="{76C0EB13-4677-48A4-A691-EDFD86E62D7A}" type="slidenum">
              <a:rPr lang="en-US" altLang="zh-CN" smtClean="0"/>
              <a:pPr/>
              <a:t>5</a:t>
            </a:fld>
            <a:endParaRPr lang="en-US" altLang="zh-CN"/>
          </a:p>
        </p:txBody>
      </p:sp>
      <p:sp>
        <p:nvSpPr>
          <p:cNvPr id="5" name="标题 4"/>
          <p:cNvSpPr>
            <a:spLocks noGrp="1"/>
          </p:cNvSpPr>
          <p:nvPr>
            <p:ph type="title"/>
          </p:nvPr>
        </p:nvSpPr>
        <p:spPr/>
        <p:txBody>
          <a:bodyPr/>
          <a:lstStyle/>
          <a:p>
            <a:r>
              <a:rPr lang="en-US" altLang="zh-CN" dirty="0" smtClean="0"/>
              <a:t>Sequence control</a:t>
            </a:r>
            <a:endParaRPr lang="zh-CN" altLang="en-US" dirty="0"/>
          </a:p>
        </p:txBody>
      </p:sp>
      <p:pic>
        <p:nvPicPr>
          <p:cNvPr id="7" name="图片 6"/>
          <p:cNvPicPr>
            <a:picLocks noChangeAspect="1"/>
          </p:cNvPicPr>
          <p:nvPr/>
        </p:nvPicPr>
        <p:blipFill>
          <a:blip r:embed="rId2"/>
          <a:stretch>
            <a:fillRect/>
          </a:stretch>
        </p:blipFill>
        <p:spPr>
          <a:xfrm>
            <a:off x="887571" y="1700808"/>
            <a:ext cx="6833656" cy="548741"/>
          </a:xfrm>
          <a:prstGeom prst="rect">
            <a:avLst/>
          </a:prstGeom>
        </p:spPr>
      </p:pic>
      <p:pic>
        <p:nvPicPr>
          <p:cNvPr id="8" name="图片 7"/>
          <p:cNvPicPr>
            <a:picLocks noChangeAspect="1"/>
          </p:cNvPicPr>
          <p:nvPr/>
        </p:nvPicPr>
        <p:blipFill>
          <a:blip r:embed="rId3"/>
          <a:stretch>
            <a:fillRect/>
          </a:stretch>
        </p:blipFill>
        <p:spPr>
          <a:xfrm>
            <a:off x="824780" y="1988840"/>
            <a:ext cx="7131596" cy="674611"/>
          </a:xfrm>
          <a:prstGeom prst="rect">
            <a:avLst/>
          </a:prstGeom>
        </p:spPr>
      </p:pic>
      <p:pic>
        <p:nvPicPr>
          <p:cNvPr id="9" name="图片 8"/>
          <p:cNvPicPr>
            <a:picLocks noChangeAspect="1"/>
          </p:cNvPicPr>
          <p:nvPr/>
        </p:nvPicPr>
        <p:blipFill>
          <a:blip r:embed="rId4"/>
          <a:stretch>
            <a:fillRect/>
          </a:stretch>
        </p:blipFill>
        <p:spPr>
          <a:xfrm>
            <a:off x="1018777" y="2996952"/>
            <a:ext cx="6448717" cy="2232248"/>
          </a:xfrm>
          <a:prstGeom prst="rect">
            <a:avLst/>
          </a:prstGeom>
        </p:spPr>
      </p:pic>
      <p:sp>
        <p:nvSpPr>
          <p:cNvPr id="10" name="文本框 9"/>
          <p:cNvSpPr txBox="1"/>
          <p:nvPr/>
        </p:nvSpPr>
        <p:spPr>
          <a:xfrm>
            <a:off x="1043608" y="2636912"/>
            <a:ext cx="1119217" cy="400110"/>
          </a:xfrm>
          <a:prstGeom prst="rect">
            <a:avLst/>
          </a:prstGeom>
          <a:noFill/>
        </p:spPr>
        <p:txBody>
          <a:bodyPr wrap="none" rtlCol="0">
            <a:spAutoFit/>
          </a:bodyPr>
          <a:lstStyle/>
          <a:p>
            <a:r>
              <a:rPr lang="en-US" altLang="zh-CN" sz="2000" dirty="0" smtClean="0"/>
              <a:t>Annex H</a:t>
            </a:r>
            <a:endParaRPr lang="zh-CN" altLang="en-US" sz="2000" dirty="0"/>
          </a:p>
        </p:txBody>
      </p:sp>
      <p:sp>
        <p:nvSpPr>
          <p:cNvPr id="11" name="文本框 10"/>
          <p:cNvSpPr txBox="1"/>
          <p:nvPr/>
        </p:nvSpPr>
        <p:spPr>
          <a:xfrm>
            <a:off x="1091582" y="1372706"/>
            <a:ext cx="1221938" cy="400110"/>
          </a:xfrm>
          <a:prstGeom prst="rect">
            <a:avLst/>
          </a:prstGeom>
          <a:noFill/>
        </p:spPr>
        <p:txBody>
          <a:bodyPr wrap="none" rtlCol="0">
            <a:spAutoFit/>
          </a:bodyPr>
          <a:lstStyle/>
          <a:p>
            <a:r>
              <a:rPr lang="en-US" altLang="zh-CN" sz="2000" dirty="0" smtClean="0"/>
              <a:t>15.7-2011</a:t>
            </a:r>
            <a:endParaRPr lang="zh-CN" altLang="en-US" sz="2000" dirty="0"/>
          </a:p>
        </p:txBody>
      </p:sp>
      <p:sp>
        <p:nvSpPr>
          <p:cNvPr id="13" name="文本框 12"/>
          <p:cNvSpPr txBox="1"/>
          <p:nvPr/>
        </p:nvSpPr>
        <p:spPr>
          <a:xfrm>
            <a:off x="899592" y="5189130"/>
            <a:ext cx="3690434" cy="1015663"/>
          </a:xfrm>
          <a:prstGeom prst="rect">
            <a:avLst/>
          </a:prstGeom>
          <a:noFill/>
        </p:spPr>
        <p:txBody>
          <a:bodyPr wrap="none" rtlCol="0">
            <a:spAutoFit/>
          </a:bodyPr>
          <a:lstStyle/>
          <a:p>
            <a:r>
              <a:rPr lang="en-US" altLang="zh-CN" sz="2000" dirty="0" smtClean="0"/>
              <a:t>Proposed “sequence control” field</a:t>
            </a:r>
          </a:p>
          <a:p>
            <a:pPr marL="342900" indent="-342900">
              <a:buFontTx/>
              <a:buChar char="-"/>
            </a:pPr>
            <a:r>
              <a:rPr lang="en-US" altLang="zh-CN" sz="2000" dirty="0" smtClean="0"/>
              <a:t>Option 1: One octet </a:t>
            </a:r>
          </a:p>
          <a:p>
            <a:pPr marL="342900" indent="-342900">
              <a:buFontTx/>
              <a:buChar char="-"/>
            </a:pPr>
            <a:r>
              <a:rPr lang="en-US" altLang="zh-CN" sz="2000" dirty="0" smtClean="0"/>
              <a:t>Option 2: Two octet</a:t>
            </a:r>
            <a:endParaRPr lang="zh-CN" altLang="en-US" sz="2000" dirty="0"/>
          </a:p>
        </p:txBody>
      </p:sp>
    </p:spTree>
    <p:extLst>
      <p:ext uri="{BB962C8B-B14F-4D97-AF65-F5344CB8AC3E}">
        <p14:creationId xmlns:p14="http://schemas.microsoft.com/office/powerpoint/2010/main" val="29760797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2018</a:t>
            </a:r>
            <a:endParaRPr lang="en-US" altLang="zh-CN" dirty="0"/>
          </a:p>
        </p:txBody>
      </p:sp>
      <p:sp>
        <p:nvSpPr>
          <p:cNvPr id="3" name="页脚占位符 2"/>
          <p:cNvSpPr>
            <a:spLocks noGrp="1"/>
          </p:cNvSpPr>
          <p:nvPr>
            <p:ph type="ftr" sz="quarter" idx="11"/>
          </p:nvPr>
        </p:nvSpPr>
        <p:spPr/>
        <p:txBody>
          <a:bodyPr/>
          <a:lstStyle/>
          <a:p>
            <a:r>
              <a:rPr lang="en-US" altLang="zh-CN" smtClean="0"/>
              <a:t>John Li (Huawei)</a:t>
            </a:r>
            <a:endParaRPr lang="en-US" altLang="zh-CN" dirty="0"/>
          </a:p>
        </p:txBody>
      </p:sp>
      <p:sp>
        <p:nvSpPr>
          <p:cNvPr id="4" name="灯片编号占位符 3"/>
          <p:cNvSpPr>
            <a:spLocks noGrp="1"/>
          </p:cNvSpPr>
          <p:nvPr>
            <p:ph type="sldNum" sz="quarter" idx="12"/>
          </p:nvPr>
        </p:nvSpPr>
        <p:spPr/>
        <p:txBody>
          <a:bodyPr/>
          <a:lstStyle/>
          <a:p>
            <a:r>
              <a:rPr lang="en-US" altLang="zh-CN" smtClean="0"/>
              <a:t>Slide </a:t>
            </a:r>
            <a:fld id="{76C0EB13-4677-48A4-A691-EDFD86E62D7A}" type="slidenum">
              <a:rPr lang="en-US" altLang="zh-CN" smtClean="0"/>
              <a:pPr/>
              <a:t>6</a:t>
            </a:fld>
            <a:endParaRPr lang="en-US" altLang="zh-CN"/>
          </a:p>
        </p:txBody>
      </p:sp>
      <p:sp>
        <p:nvSpPr>
          <p:cNvPr id="5" name="标题 4"/>
          <p:cNvSpPr>
            <a:spLocks noGrp="1"/>
          </p:cNvSpPr>
          <p:nvPr>
            <p:ph type="title"/>
          </p:nvPr>
        </p:nvSpPr>
        <p:spPr/>
        <p:txBody>
          <a:bodyPr/>
          <a:lstStyle/>
          <a:p>
            <a:r>
              <a:rPr lang="en-US" altLang="zh-CN" dirty="0" smtClean="0"/>
              <a:t>ACK information</a:t>
            </a:r>
            <a:endParaRPr lang="zh-CN" altLang="en-US" dirty="0"/>
          </a:p>
        </p:txBody>
      </p:sp>
      <p:pic>
        <p:nvPicPr>
          <p:cNvPr id="7" name="图片 6"/>
          <p:cNvPicPr>
            <a:picLocks noChangeAspect="1"/>
          </p:cNvPicPr>
          <p:nvPr/>
        </p:nvPicPr>
        <p:blipFill>
          <a:blip r:embed="rId2"/>
          <a:stretch>
            <a:fillRect/>
          </a:stretch>
        </p:blipFill>
        <p:spPr>
          <a:xfrm>
            <a:off x="1070767" y="1766888"/>
            <a:ext cx="7009035" cy="2438837"/>
          </a:xfrm>
          <a:prstGeom prst="rect">
            <a:avLst/>
          </a:prstGeom>
        </p:spPr>
      </p:pic>
      <p:sp>
        <p:nvSpPr>
          <p:cNvPr id="8" name="文本框 7"/>
          <p:cNvSpPr txBox="1"/>
          <p:nvPr/>
        </p:nvSpPr>
        <p:spPr>
          <a:xfrm>
            <a:off x="899592" y="4613066"/>
            <a:ext cx="3776996" cy="400110"/>
          </a:xfrm>
          <a:prstGeom prst="rect">
            <a:avLst/>
          </a:prstGeom>
          <a:noFill/>
        </p:spPr>
        <p:txBody>
          <a:bodyPr wrap="none" rtlCol="0">
            <a:spAutoFit/>
          </a:bodyPr>
          <a:lstStyle/>
          <a:p>
            <a:r>
              <a:rPr lang="en-US" altLang="zh-CN" sz="2000" dirty="0" smtClean="0"/>
              <a:t>Proposed “ACK information” field</a:t>
            </a:r>
            <a:endParaRPr lang="zh-CN" altLang="en-US" sz="2000" dirty="0"/>
          </a:p>
        </p:txBody>
      </p:sp>
      <p:sp>
        <p:nvSpPr>
          <p:cNvPr id="14" name="矩形 13"/>
          <p:cNvSpPr/>
          <p:nvPr/>
        </p:nvSpPr>
        <p:spPr bwMode="auto">
          <a:xfrm>
            <a:off x="1547664" y="5087341"/>
            <a:ext cx="1872208" cy="1149971"/>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Times New Roman" pitchFamily="18" charset="0"/>
              </a:rPr>
              <a:t>Device </a:t>
            </a:r>
            <a:r>
              <a:rPr kumimoji="0" lang="en-US" altLang="zh-CN" sz="2000" b="0" i="0" u="none" strike="noStrike" cap="none" normalizeH="0" baseline="0" dirty="0" smtClean="0">
                <a:ln>
                  <a:noFill/>
                </a:ln>
                <a:solidFill>
                  <a:schemeClr val="tx1"/>
                </a:solidFill>
                <a:effectLst/>
                <a:latin typeface="Times New Roman" pitchFamily="18" charset="0"/>
              </a:rPr>
              <a:t>address</a:t>
            </a:r>
          </a:p>
          <a:p>
            <a:pPr marL="0" marR="0" indent="0" algn="ctr" defTabSz="914400" rtl="0" eaLnBrk="0" fontAlgn="base" latinLnBrk="0" hangingPunct="0">
              <a:lnSpc>
                <a:spcPct val="100000"/>
              </a:lnSpc>
              <a:spcBef>
                <a:spcPct val="0"/>
              </a:spcBef>
              <a:spcAft>
                <a:spcPct val="0"/>
              </a:spcAft>
              <a:buClrTx/>
              <a:buSzTx/>
              <a:buFontTx/>
              <a:buNone/>
              <a:tabLst/>
            </a:pPr>
            <a:r>
              <a:rPr lang="en-US" altLang="zh-CN" sz="2000" dirty="0" smtClean="0"/>
              <a:t>[to be confirmed]</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15" name="矩形 14"/>
          <p:cNvSpPr/>
          <p:nvPr/>
        </p:nvSpPr>
        <p:spPr bwMode="auto">
          <a:xfrm>
            <a:off x="3428925" y="5087341"/>
            <a:ext cx="1152128" cy="1149971"/>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2000" dirty="0" smtClean="0"/>
              <a:t>Sequence number</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16" name="矩形 15"/>
          <p:cNvSpPr/>
          <p:nvPr/>
        </p:nvSpPr>
        <p:spPr bwMode="auto">
          <a:xfrm>
            <a:off x="4581053" y="5087341"/>
            <a:ext cx="1152128" cy="1149971"/>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2000" dirty="0" smtClean="0"/>
              <a:t>ACK</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17" name="矩形 16"/>
          <p:cNvSpPr/>
          <p:nvPr/>
        </p:nvSpPr>
        <p:spPr bwMode="auto">
          <a:xfrm>
            <a:off x="5742234" y="5087341"/>
            <a:ext cx="1152128" cy="114997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2000" dirty="0" smtClean="0"/>
              <a:t>reserved</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18" name="文本框 17"/>
          <p:cNvSpPr txBox="1"/>
          <p:nvPr/>
        </p:nvSpPr>
        <p:spPr>
          <a:xfrm>
            <a:off x="1043608" y="1412776"/>
            <a:ext cx="1119217" cy="400110"/>
          </a:xfrm>
          <a:prstGeom prst="rect">
            <a:avLst/>
          </a:prstGeom>
          <a:noFill/>
        </p:spPr>
        <p:txBody>
          <a:bodyPr wrap="none" rtlCol="0">
            <a:spAutoFit/>
          </a:bodyPr>
          <a:lstStyle/>
          <a:p>
            <a:r>
              <a:rPr lang="en-US" altLang="zh-CN" sz="2000" dirty="0" smtClean="0"/>
              <a:t>Annex H</a:t>
            </a:r>
            <a:endParaRPr lang="zh-CN" altLang="en-US" sz="2000" dirty="0"/>
          </a:p>
        </p:txBody>
      </p:sp>
    </p:spTree>
    <p:extLst>
      <p:ext uri="{BB962C8B-B14F-4D97-AF65-F5344CB8AC3E}">
        <p14:creationId xmlns:p14="http://schemas.microsoft.com/office/powerpoint/2010/main" val="5755362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2018</a:t>
            </a:r>
            <a:endParaRPr lang="en-US" altLang="zh-CN" dirty="0"/>
          </a:p>
        </p:txBody>
      </p:sp>
      <p:sp>
        <p:nvSpPr>
          <p:cNvPr id="3" name="页脚占位符 2"/>
          <p:cNvSpPr>
            <a:spLocks noGrp="1"/>
          </p:cNvSpPr>
          <p:nvPr>
            <p:ph type="ftr" sz="quarter" idx="11"/>
          </p:nvPr>
        </p:nvSpPr>
        <p:spPr/>
        <p:txBody>
          <a:bodyPr/>
          <a:lstStyle/>
          <a:p>
            <a:r>
              <a:rPr lang="en-US" altLang="zh-CN" dirty="0" smtClean="0"/>
              <a:t>John Li (Huawei)</a:t>
            </a:r>
            <a:endParaRPr lang="en-US" altLang="zh-CN" dirty="0"/>
          </a:p>
        </p:txBody>
      </p:sp>
      <p:sp>
        <p:nvSpPr>
          <p:cNvPr id="4" name="灯片编号占位符 3"/>
          <p:cNvSpPr>
            <a:spLocks noGrp="1"/>
          </p:cNvSpPr>
          <p:nvPr>
            <p:ph type="sldNum" sz="quarter" idx="12"/>
          </p:nvPr>
        </p:nvSpPr>
        <p:spPr/>
        <p:txBody>
          <a:bodyPr/>
          <a:lstStyle/>
          <a:p>
            <a:r>
              <a:rPr lang="en-US" altLang="zh-CN" smtClean="0"/>
              <a:t>Slide </a:t>
            </a:r>
            <a:fld id="{76C0EB13-4677-48A4-A691-EDFD86E62D7A}" type="slidenum">
              <a:rPr lang="en-US" altLang="zh-CN" smtClean="0"/>
              <a:pPr/>
              <a:t>7</a:t>
            </a:fld>
            <a:endParaRPr lang="en-US" altLang="zh-CN"/>
          </a:p>
        </p:txBody>
      </p:sp>
      <p:sp>
        <p:nvSpPr>
          <p:cNvPr id="5" name="标题 4"/>
          <p:cNvSpPr>
            <a:spLocks noGrp="1"/>
          </p:cNvSpPr>
          <p:nvPr>
            <p:ph type="title"/>
          </p:nvPr>
        </p:nvSpPr>
        <p:spPr/>
        <p:txBody>
          <a:bodyPr/>
          <a:lstStyle/>
          <a:p>
            <a:r>
              <a:rPr lang="en-US" altLang="zh-CN" dirty="0" smtClean="0"/>
              <a:t>Addressing field</a:t>
            </a:r>
            <a:endParaRPr lang="zh-CN" altLang="en-US" dirty="0"/>
          </a:p>
        </p:txBody>
      </p:sp>
      <p:pic>
        <p:nvPicPr>
          <p:cNvPr id="7" name="图片 6"/>
          <p:cNvPicPr>
            <a:picLocks noChangeAspect="1"/>
          </p:cNvPicPr>
          <p:nvPr/>
        </p:nvPicPr>
        <p:blipFill>
          <a:blip r:embed="rId2"/>
          <a:stretch>
            <a:fillRect/>
          </a:stretch>
        </p:blipFill>
        <p:spPr>
          <a:xfrm>
            <a:off x="922473" y="1490861"/>
            <a:ext cx="2727053" cy="2010147"/>
          </a:xfrm>
          <a:prstGeom prst="rect">
            <a:avLst/>
          </a:prstGeom>
        </p:spPr>
      </p:pic>
      <p:pic>
        <p:nvPicPr>
          <p:cNvPr id="8" name="图片 7"/>
          <p:cNvPicPr>
            <a:picLocks noChangeAspect="1"/>
          </p:cNvPicPr>
          <p:nvPr/>
        </p:nvPicPr>
        <p:blipFill>
          <a:blip r:embed="rId3"/>
          <a:stretch>
            <a:fillRect/>
          </a:stretch>
        </p:blipFill>
        <p:spPr>
          <a:xfrm>
            <a:off x="5309195" y="1412776"/>
            <a:ext cx="2143125" cy="1257300"/>
          </a:xfrm>
          <a:prstGeom prst="rect">
            <a:avLst/>
          </a:prstGeom>
        </p:spPr>
      </p:pic>
      <p:sp>
        <p:nvSpPr>
          <p:cNvPr id="9" name="矩形 8"/>
          <p:cNvSpPr/>
          <p:nvPr/>
        </p:nvSpPr>
        <p:spPr>
          <a:xfrm>
            <a:off x="4344988" y="2701369"/>
            <a:ext cx="4572000" cy="1015663"/>
          </a:xfrm>
          <a:prstGeom prst="rect">
            <a:avLst/>
          </a:prstGeom>
        </p:spPr>
        <p:txBody>
          <a:bodyPr>
            <a:spAutoFit/>
          </a:bodyPr>
          <a:lstStyle/>
          <a:p>
            <a:pPr marL="171450" indent="-171450">
              <a:buFontTx/>
              <a:buChar char="-"/>
            </a:pPr>
            <a:r>
              <a:rPr lang="en-US" altLang="zh-CN" dirty="0" smtClean="0">
                <a:solidFill>
                  <a:srgbClr val="000000"/>
                </a:solidFill>
                <a:latin typeface="+mj-lt"/>
              </a:rPr>
              <a:t>The </a:t>
            </a:r>
            <a:r>
              <a:rPr lang="en-US" altLang="zh-CN" dirty="0">
                <a:solidFill>
                  <a:srgbClr val="000000"/>
                </a:solidFill>
                <a:latin typeface="+mj-lt"/>
              </a:rPr>
              <a:t>Receiver Address field is a 48-bit field indicating the network address of the STA for which the transmitted packet is intended</a:t>
            </a:r>
            <a:r>
              <a:rPr lang="en-US" altLang="zh-CN" dirty="0" smtClean="0">
                <a:solidFill>
                  <a:srgbClr val="000000"/>
                </a:solidFill>
                <a:latin typeface="+mj-lt"/>
              </a:rPr>
              <a:t>.</a:t>
            </a:r>
          </a:p>
          <a:p>
            <a:pPr marL="171450" indent="-171450">
              <a:buFontTx/>
              <a:buChar char="-"/>
            </a:pPr>
            <a:r>
              <a:rPr lang="en-US" altLang="zh-CN" dirty="0"/>
              <a:t>The Transmitter Address field is a 48-bit field indicating the network address of the STA transmitting </a:t>
            </a:r>
            <a:r>
              <a:rPr lang="en-US" altLang="zh-CN" dirty="0" smtClean="0"/>
              <a:t>the packet.</a:t>
            </a:r>
            <a:r>
              <a:rPr lang="en-US" altLang="zh-CN" dirty="0">
                <a:solidFill>
                  <a:srgbClr val="000000"/>
                </a:solidFill>
                <a:latin typeface="+mj-lt"/>
              </a:rPr>
              <a:t/>
            </a:r>
            <a:br>
              <a:rPr lang="en-US" altLang="zh-CN" dirty="0">
                <a:solidFill>
                  <a:srgbClr val="000000"/>
                </a:solidFill>
                <a:latin typeface="+mj-lt"/>
              </a:rPr>
            </a:br>
            <a:endParaRPr lang="zh-CN" altLang="en-US" dirty="0">
              <a:latin typeface="+mj-lt"/>
            </a:endParaRPr>
          </a:p>
        </p:txBody>
      </p:sp>
      <p:sp>
        <p:nvSpPr>
          <p:cNvPr id="10" name="矩形 9"/>
          <p:cNvSpPr/>
          <p:nvPr/>
        </p:nvSpPr>
        <p:spPr>
          <a:xfrm>
            <a:off x="-36512" y="3528298"/>
            <a:ext cx="4572000" cy="2492990"/>
          </a:xfrm>
          <a:prstGeom prst="rect">
            <a:avLst/>
          </a:prstGeom>
        </p:spPr>
        <p:txBody>
          <a:bodyPr>
            <a:spAutoFit/>
          </a:bodyPr>
          <a:lstStyle/>
          <a:p>
            <a:pPr marL="171450" indent="-171450">
              <a:buFontTx/>
              <a:buChar char="-"/>
            </a:pPr>
            <a:r>
              <a:rPr lang="en-US" altLang="zh-CN" dirty="0"/>
              <a:t>The Destination OWPAN Identifier field, when present, is 2 octets in length and specifies the unique OWPAN identifier of the intended recipient of the frame. </a:t>
            </a:r>
          </a:p>
          <a:p>
            <a:pPr marL="171450" indent="-171450">
              <a:buFontTx/>
              <a:buChar char="-"/>
            </a:pPr>
            <a:r>
              <a:rPr lang="en-US" altLang="zh-CN" dirty="0"/>
              <a:t>The Destination Address field, when present, is either 2 octets or 8 octets in length, according to the </a:t>
            </a:r>
            <a:r>
              <a:rPr lang="en-US" altLang="zh-CN" dirty="0" smtClean="0"/>
              <a:t>value specified </a:t>
            </a:r>
            <a:r>
              <a:rPr lang="en-US" altLang="zh-CN" dirty="0"/>
              <a:t>in the Destination Addressing Mode subfield of the frame control field, see </a:t>
            </a:r>
            <a:r>
              <a:rPr lang="en-US" altLang="zh-CN" dirty="0" err="1"/>
              <a:t>G.1.1.6</a:t>
            </a:r>
            <a:r>
              <a:rPr lang="en-US" altLang="zh-CN" dirty="0"/>
              <a:t>, and </a:t>
            </a:r>
            <a:r>
              <a:rPr lang="en-US" altLang="zh-CN" dirty="0" smtClean="0"/>
              <a:t>specifies the </a:t>
            </a:r>
            <a:r>
              <a:rPr lang="en-US" altLang="zh-CN" dirty="0"/>
              <a:t>address of the intended recipient of the frame. </a:t>
            </a:r>
            <a:endParaRPr lang="en-US" altLang="zh-CN" dirty="0" smtClean="0"/>
          </a:p>
          <a:p>
            <a:pPr marL="171450" indent="-171450">
              <a:buFontTx/>
              <a:buChar char="-"/>
            </a:pPr>
            <a:r>
              <a:rPr lang="en-US" altLang="zh-CN" dirty="0" smtClean="0"/>
              <a:t>The </a:t>
            </a:r>
            <a:r>
              <a:rPr lang="en-US" altLang="zh-CN" dirty="0"/>
              <a:t>Source OWPAN Identifier field, when present, is 2 octets in length and specifies the unique </a:t>
            </a:r>
            <a:r>
              <a:rPr lang="en-US" altLang="zh-CN" dirty="0" smtClean="0"/>
              <a:t>OWPAN identifier </a:t>
            </a:r>
            <a:r>
              <a:rPr lang="en-US" altLang="zh-CN" dirty="0"/>
              <a:t>of the originator of the frame. </a:t>
            </a:r>
            <a:endParaRPr lang="en-US" altLang="zh-CN" dirty="0" smtClean="0"/>
          </a:p>
          <a:p>
            <a:pPr marL="171450" indent="-171450">
              <a:buFontTx/>
              <a:buChar char="-"/>
            </a:pPr>
            <a:r>
              <a:rPr lang="en-US" altLang="zh-CN" dirty="0"/>
              <a:t>The Source Address field, when present, is either 2 octets or 8 octets in length, according to the </a:t>
            </a:r>
            <a:r>
              <a:rPr lang="en-US" altLang="zh-CN" dirty="0" smtClean="0"/>
              <a:t>value specified </a:t>
            </a:r>
            <a:r>
              <a:rPr lang="en-US" altLang="zh-CN" dirty="0"/>
              <a:t>in the Source Addressing Mode subfield of the frame control field</a:t>
            </a:r>
            <a:r>
              <a:rPr lang="en-US" altLang="zh-CN" dirty="0" smtClean="0"/>
              <a:t>,</a:t>
            </a:r>
            <a:endParaRPr lang="zh-CN" altLang="en-US" dirty="0"/>
          </a:p>
        </p:txBody>
      </p:sp>
      <p:sp>
        <p:nvSpPr>
          <p:cNvPr id="11" name="文本框 10"/>
          <p:cNvSpPr txBox="1"/>
          <p:nvPr/>
        </p:nvSpPr>
        <p:spPr>
          <a:xfrm>
            <a:off x="4539420" y="3789040"/>
            <a:ext cx="3661580" cy="400110"/>
          </a:xfrm>
          <a:prstGeom prst="rect">
            <a:avLst/>
          </a:prstGeom>
          <a:noFill/>
        </p:spPr>
        <p:txBody>
          <a:bodyPr wrap="none" rtlCol="0">
            <a:spAutoFit/>
          </a:bodyPr>
          <a:lstStyle/>
          <a:p>
            <a:r>
              <a:rPr lang="en-US" altLang="zh-CN" sz="2000" dirty="0" smtClean="0"/>
              <a:t>Proposed “Addressing field” field</a:t>
            </a:r>
            <a:endParaRPr lang="zh-CN" altLang="en-US" sz="2000" dirty="0"/>
          </a:p>
        </p:txBody>
      </p:sp>
      <p:sp>
        <p:nvSpPr>
          <p:cNvPr id="12" name="矩形 11"/>
          <p:cNvSpPr/>
          <p:nvPr/>
        </p:nvSpPr>
        <p:spPr bwMode="auto">
          <a:xfrm>
            <a:off x="4499992" y="4509120"/>
            <a:ext cx="1152128" cy="136815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2000" dirty="0" smtClean="0"/>
              <a:t>Destination OWPAN </a:t>
            </a:r>
            <a:r>
              <a:rPr lang="en-US" altLang="zh-CN" sz="2000" dirty="0" smtClean="0"/>
              <a:t>ID (optional)</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13" name="矩形 12"/>
          <p:cNvSpPr/>
          <p:nvPr/>
        </p:nvSpPr>
        <p:spPr bwMode="auto">
          <a:xfrm>
            <a:off x="5661173" y="4509120"/>
            <a:ext cx="1152128" cy="136815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2000" dirty="0" smtClean="0"/>
              <a:t>Destination address</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14" name="矩形 13"/>
          <p:cNvSpPr/>
          <p:nvPr/>
        </p:nvSpPr>
        <p:spPr bwMode="auto">
          <a:xfrm>
            <a:off x="6813301" y="4509120"/>
            <a:ext cx="1152128" cy="136815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2000" dirty="0" smtClean="0"/>
              <a:t>Source OWPAN ID</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15" name="矩形 14"/>
          <p:cNvSpPr/>
          <p:nvPr/>
        </p:nvSpPr>
        <p:spPr bwMode="auto">
          <a:xfrm>
            <a:off x="7974482" y="4509120"/>
            <a:ext cx="1152128" cy="136815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2000" dirty="0" smtClean="0"/>
              <a:t>Source address</a:t>
            </a:r>
            <a:endParaRPr kumimoji="0" lang="zh-CN" altLang="en-US" sz="2000" b="0" i="0" u="none" strike="noStrike" cap="none" normalizeH="0" baseline="0" dirty="0" smtClean="0">
              <a:ln>
                <a:noFill/>
              </a:ln>
              <a:solidFill>
                <a:schemeClr val="tx1"/>
              </a:solidFill>
              <a:effectLst/>
              <a:latin typeface="Times New Roman" pitchFamily="18" charset="0"/>
            </a:endParaRPr>
          </a:p>
        </p:txBody>
      </p:sp>
      <p:sp>
        <p:nvSpPr>
          <p:cNvPr id="16" name="文本框 15"/>
          <p:cNvSpPr txBox="1"/>
          <p:nvPr/>
        </p:nvSpPr>
        <p:spPr>
          <a:xfrm>
            <a:off x="1475656" y="1300698"/>
            <a:ext cx="1221938" cy="400110"/>
          </a:xfrm>
          <a:prstGeom prst="rect">
            <a:avLst/>
          </a:prstGeom>
          <a:noFill/>
        </p:spPr>
        <p:txBody>
          <a:bodyPr wrap="none" rtlCol="0">
            <a:spAutoFit/>
          </a:bodyPr>
          <a:lstStyle/>
          <a:p>
            <a:r>
              <a:rPr lang="en-US" altLang="zh-CN" sz="2000" dirty="0" smtClean="0"/>
              <a:t>15.7-2011</a:t>
            </a:r>
            <a:endParaRPr lang="zh-CN" altLang="en-US" sz="2000" dirty="0"/>
          </a:p>
        </p:txBody>
      </p:sp>
      <p:sp>
        <p:nvSpPr>
          <p:cNvPr id="17" name="文本框 16"/>
          <p:cNvSpPr txBox="1"/>
          <p:nvPr/>
        </p:nvSpPr>
        <p:spPr>
          <a:xfrm>
            <a:off x="5654318" y="1300698"/>
            <a:ext cx="1119217" cy="400110"/>
          </a:xfrm>
          <a:prstGeom prst="rect">
            <a:avLst/>
          </a:prstGeom>
          <a:noFill/>
        </p:spPr>
        <p:txBody>
          <a:bodyPr wrap="none" rtlCol="0">
            <a:spAutoFit/>
          </a:bodyPr>
          <a:lstStyle/>
          <a:p>
            <a:r>
              <a:rPr lang="en-US" altLang="zh-CN" sz="2000" dirty="0" smtClean="0"/>
              <a:t>Annex H</a:t>
            </a:r>
            <a:endParaRPr lang="zh-CN" altLang="en-US" sz="2000" dirty="0"/>
          </a:p>
        </p:txBody>
      </p:sp>
    </p:spTree>
    <p:extLst>
      <p:ext uri="{BB962C8B-B14F-4D97-AF65-F5344CB8AC3E}">
        <p14:creationId xmlns:p14="http://schemas.microsoft.com/office/powerpoint/2010/main" val="21285422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2018</a:t>
            </a:r>
            <a:endParaRPr lang="en-US" altLang="zh-CN" dirty="0"/>
          </a:p>
        </p:txBody>
      </p:sp>
      <p:sp>
        <p:nvSpPr>
          <p:cNvPr id="3" name="页脚占位符 2"/>
          <p:cNvSpPr>
            <a:spLocks noGrp="1"/>
          </p:cNvSpPr>
          <p:nvPr>
            <p:ph type="ftr" sz="quarter" idx="11"/>
          </p:nvPr>
        </p:nvSpPr>
        <p:spPr/>
        <p:txBody>
          <a:bodyPr/>
          <a:lstStyle/>
          <a:p>
            <a:r>
              <a:rPr lang="en-US" altLang="zh-CN" smtClean="0"/>
              <a:t>John Li (Huawei)</a:t>
            </a:r>
            <a:endParaRPr lang="en-US" altLang="zh-CN" dirty="0"/>
          </a:p>
        </p:txBody>
      </p:sp>
      <p:sp>
        <p:nvSpPr>
          <p:cNvPr id="4" name="灯片编号占位符 3"/>
          <p:cNvSpPr>
            <a:spLocks noGrp="1"/>
          </p:cNvSpPr>
          <p:nvPr>
            <p:ph type="sldNum" sz="quarter" idx="12"/>
          </p:nvPr>
        </p:nvSpPr>
        <p:spPr/>
        <p:txBody>
          <a:bodyPr/>
          <a:lstStyle/>
          <a:p>
            <a:r>
              <a:rPr lang="en-US" altLang="zh-CN" smtClean="0"/>
              <a:t>Slide </a:t>
            </a:r>
            <a:fld id="{76C0EB13-4677-48A4-A691-EDFD86E62D7A}" type="slidenum">
              <a:rPr lang="en-US" altLang="zh-CN" smtClean="0"/>
              <a:pPr/>
              <a:t>8</a:t>
            </a:fld>
            <a:endParaRPr lang="en-US" altLang="zh-CN"/>
          </a:p>
        </p:txBody>
      </p:sp>
      <p:sp>
        <p:nvSpPr>
          <p:cNvPr id="5" name="标题 4"/>
          <p:cNvSpPr>
            <a:spLocks noGrp="1"/>
          </p:cNvSpPr>
          <p:nvPr>
            <p:ph type="title"/>
          </p:nvPr>
        </p:nvSpPr>
        <p:spPr/>
        <p:txBody>
          <a:bodyPr/>
          <a:lstStyle/>
          <a:p>
            <a:r>
              <a:rPr lang="en-US" altLang="zh-CN" dirty="0"/>
              <a:t>Auxiliary Security </a:t>
            </a:r>
            <a:r>
              <a:rPr lang="en-US" altLang="zh-CN" dirty="0" smtClean="0"/>
              <a:t>header</a:t>
            </a:r>
            <a:endParaRPr lang="zh-CN" altLang="en-US" dirty="0"/>
          </a:p>
        </p:txBody>
      </p:sp>
      <p:pic>
        <p:nvPicPr>
          <p:cNvPr id="7" name="图片 6"/>
          <p:cNvPicPr>
            <a:picLocks noChangeAspect="1"/>
          </p:cNvPicPr>
          <p:nvPr/>
        </p:nvPicPr>
        <p:blipFill>
          <a:blip r:embed="rId2"/>
          <a:stretch>
            <a:fillRect/>
          </a:stretch>
        </p:blipFill>
        <p:spPr>
          <a:xfrm>
            <a:off x="1457900" y="1628800"/>
            <a:ext cx="6120680" cy="1942491"/>
          </a:xfrm>
          <a:prstGeom prst="rect">
            <a:avLst/>
          </a:prstGeom>
        </p:spPr>
      </p:pic>
      <p:pic>
        <p:nvPicPr>
          <p:cNvPr id="8" name="图片 7"/>
          <p:cNvPicPr>
            <a:picLocks noChangeAspect="1"/>
          </p:cNvPicPr>
          <p:nvPr/>
        </p:nvPicPr>
        <p:blipFill>
          <a:blip r:embed="rId3"/>
          <a:stretch>
            <a:fillRect/>
          </a:stretch>
        </p:blipFill>
        <p:spPr>
          <a:xfrm>
            <a:off x="1619672" y="3850867"/>
            <a:ext cx="6210845" cy="2399800"/>
          </a:xfrm>
          <a:prstGeom prst="rect">
            <a:avLst/>
          </a:prstGeom>
        </p:spPr>
      </p:pic>
      <p:sp>
        <p:nvSpPr>
          <p:cNvPr id="9" name="文本框 8"/>
          <p:cNvSpPr txBox="1"/>
          <p:nvPr/>
        </p:nvSpPr>
        <p:spPr>
          <a:xfrm>
            <a:off x="1475656" y="1372706"/>
            <a:ext cx="1221938" cy="400110"/>
          </a:xfrm>
          <a:prstGeom prst="rect">
            <a:avLst/>
          </a:prstGeom>
          <a:noFill/>
        </p:spPr>
        <p:txBody>
          <a:bodyPr wrap="none" rtlCol="0">
            <a:spAutoFit/>
          </a:bodyPr>
          <a:lstStyle/>
          <a:p>
            <a:r>
              <a:rPr lang="en-US" altLang="zh-CN" sz="2000" dirty="0" smtClean="0"/>
              <a:t>15.7-2011</a:t>
            </a:r>
            <a:endParaRPr lang="zh-CN" altLang="en-US" sz="2000" dirty="0"/>
          </a:p>
        </p:txBody>
      </p:sp>
      <p:sp>
        <p:nvSpPr>
          <p:cNvPr id="10" name="文本框 9"/>
          <p:cNvSpPr txBox="1"/>
          <p:nvPr/>
        </p:nvSpPr>
        <p:spPr>
          <a:xfrm>
            <a:off x="1652583" y="3460938"/>
            <a:ext cx="1231427" cy="400110"/>
          </a:xfrm>
          <a:prstGeom prst="rect">
            <a:avLst/>
          </a:prstGeom>
          <a:noFill/>
        </p:spPr>
        <p:txBody>
          <a:bodyPr wrap="none" rtlCol="0">
            <a:spAutoFit/>
          </a:bodyPr>
          <a:lstStyle/>
          <a:p>
            <a:r>
              <a:rPr lang="en-US" altLang="zh-CN" sz="2000" dirty="0" smtClean="0"/>
              <a:t>15.4-2015</a:t>
            </a:r>
            <a:endParaRPr lang="zh-CN" altLang="en-US" sz="2000" dirty="0"/>
          </a:p>
        </p:txBody>
      </p:sp>
    </p:spTree>
    <p:extLst>
      <p:ext uri="{BB962C8B-B14F-4D97-AF65-F5344CB8AC3E}">
        <p14:creationId xmlns:p14="http://schemas.microsoft.com/office/powerpoint/2010/main" val="36995545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2018</a:t>
            </a:r>
            <a:endParaRPr lang="en-US" altLang="zh-CN" dirty="0"/>
          </a:p>
        </p:txBody>
      </p:sp>
      <p:sp>
        <p:nvSpPr>
          <p:cNvPr id="3" name="页脚占位符 2"/>
          <p:cNvSpPr>
            <a:spLocks noGrp="1"/>
          </p:cNvSpPr>
          <p:nvPr>
            <p:ph type="ftr" sz="quarter" idx="11"/>
          </p:nvPr>
        </p:nvSpPr>
        <p:spPr/>
        <p:txBody>
          <a:bodyPr/>
          <a:lstStyle/>
          <a:p>
            <a:r>
              <a:rPr lang="en-US" altLang="zh-CN" smtClean="0"/>
              <a:t>John Li (Huawei)</a:t>
            </a:r>
            <a:endParaRPr lang="en-US" altLang="zh-CN" dirty="0"/>
          </a:p>
        </p:txBody>
      </p:sp>
      <p:sp>
        <p:nvSpPr>
          <p:cNvPr id="4" name="灯片编号占位符 3"/>
          <p:cNvSpPr>
            <a:spLocks noGrp="1"/>
          </p:cNvSpPr>
          <p:nvPr>
            <p:ph type="sldNum" sz="quarter" idx="12"/>
          </p:nvPr>
        </p:nvSpPr>
        <p:spPr/>
        <p:txBody>
          <a:bodyPr/>
          <a:lstStyle/>
          <a:p>
            <a:r>
              <a:rPr lang="en-US" altLang="zh-CN" smtClean="0"/>
              <a:t>Slide </a:t>
            </a:r>
            <a:fld id="{76C0EB13-4677-48A4-A691-EDFD86E62D7A}" type="slidenum">
              <a:rPr lang="en-US" altLang="zh-CN" smtClean="0"/>
              <a:pPr/>
              <a:t>9</a:t>
            </a:fld>
            <a:endParaRPr lang="en-US" altLang="zh-CN"/>
          </a:p>
        </p:txBody>
      </p:sp>
      <p:sp>
        <p:nvSpPr>
          <p:cNvPr id="5" name="标题 4"/>
          <p:cNvSpPr>
            <a:spLocks noGrp="1"/>
          </p:cNvSpPr>
          <p:nvPr>
            <p:ph type="title"/>
          </p:nvPr>
        </p:nvSpPr>
        <p:spPr/>
        <p:txBody>
          <a:bodyPr/>
          <a:lstStyle/>
          <a:p>
            <a:r>
              <a:rPr lang="en-US" altLang="zh-CN" dirty="0" smtClean="0"/>
              <a:t>Frame payload</a:t>
            </a:r>
            <a:endParaRPr lang="zh-CN" altLang="en-US" dirty="0"/>
          </a:p>
        </p:txBody>
      </p:sp>
      <p:pic>
        <p:nvPicPr>
          <p:cNvPr id="7" name="图片 6"/>
          <p:cNvPicPr>
            <a:picLocks noChangeAspect="1"/>
          </p:cNvPicPr>
          <p:nvPr/>
        </p:nvPicPr>
        <p:blipFill>
          <a:blip r:embed="rId2"/>
          <a:stretch>
            <a:fillRect/>
          </a:stretch>
        </p:blipFill>
        <p:spPr>
          <a:xfrm>
            <a:off x="980901" y="1752600"/>
            <a:ext cx="7182197" cy="1069381"/>
          </a:xfrm>
          <a:prstGeom prst="rect">
            <a:avLst/>
          </a:prstGeom>
        </p:spPr>
      </p:pic>
      <p:pic>
        <p:nvPicPr>
          <p:cNvPr id="8" name="图片 7"/>
          <p:cNvPicPr>
            <a:picLocks noChangeAspect="1"/>
          </p:cNvPicPr>
          <p:nvPr/>
        </p:nvPicPr>
        <p:blipFill>
          <a:blip r:embed="rId3"/>
          <a:stretch>
            <a:fillRect/>
          </a:stretch>
        </p:blipFill>
        <p:spPr>
          <a:xfrm>
            <a:off x="980901" y="3068960"/>
            <a:ext cx="7119491" cy="1339381"/>
          </a:xfrm>
          <a:prstGeom prst="rect">
            <a:avLst/>
          </a:prstGeom>
        </p:spPr>
      </p:pic>
      <p:sp>
        <p:nvSpPr>
          <p:cNvPr id="9" name="文本框 8"/>
          <p:cNvSpPr txBox="1"/>
          <p:nvPr/>
        </p:nvSpPr>
        <p:spPr>
          <a:xfrm>
            <a:off x="971600" y="4653136"/>
            <a:ext cx="4953792" cy="1015663"/>
          </a:xfrm>
          <a:prstGeom prst="rect">
            <a:avLst/>
          </a:prstGeom>
          <a:noFill/>
        </p:spPr>
        <p:txBody>
          <a:bodyPr wrap="none" rtlCol="0">
            <a:spAutoFit/>
          </a:bodyPr>
          <a:lstStyle/>
          <a:p>
            <a:r>
              <a:rPr lang="en-US" altLang="zh-CN" sz="2000" dirty="0" smtClean="0"/>
              <a:t>Please explain ICV and higher layer overhead.</a:t>
            </a:r>
          </a:p>
          <a:p>
            <a:r>
              <a:rPr lang="en-US" altLang="zh-CN" sz="2000" dirty="0" smtClean="0"/>
              <a:t>Do we need them?</a:t>
            </a:r>
          </a:p>
          <a:p>
            <a:r>
              <a:rPr lang="en-US" altLang="zh-CN" sz="2000" dirty="0" smtClean="0"/>
              <a:t>If we do, where to define them?</a:t>
            </a:r>
            <a:endParaRPr lang="zh-CN" altLang="en-US" sz="2000" dirty="0"/>
          </a:p>
        </p:txBody>
      </p:sp>
      <p:sp>
        <p:nvSpPr>
          <p:cNvPr id="10" name="文本框 9"/>
          <p:cNvSpPr txBox="1"/>
          <p:nvPr/>
        </p:nvSpPr>
        <p:spPr>
          <a:xfrm>
            <a:off x="1043608" y="2740858"/>
            <a:ext cx="1119217" cy="400110"/>
          </a:xfrm>
          <a:prstGeom prst="rect">
            <a:avLst/>
          </a:prstGeom>
          <a:noFill/>
        </p:spPr>
        <p:txBody>
          <a:bodyPr wrap="none" rtlCol="0">
            <a:spAutoFit/>
          </a:bodyPr>
          <a:lstStyle/>
          <a:p>
            <a:r>
              <a:rPr lang="en-US" altLang="zh-CN" sz="2000" dirty="0" smtClean="0"/>
              <a:t>Annex H</a:t>
            </a:r>
            <a:endParaRPr lang="zh-CN" altLang="en-US" sz="2000" dirty="0"/>
          </a:p>
        </p:txBody>
      </p:sp>
      <p:sp>
        <p:nvSpPr>
          <p:cNvPr id="11" name="文本框 10"/>
          <p:cNvSpPr txBox="1"/>
          <p:nvPr/>
        </p:nvSpPr>
        <p:spPr>
          <a:xfrm>
            <a:off x="1091582" y="1476652"/>
            <a:ext cx="1221938" cy="400110"/>
          </a:xfrm>
          <a:prstGeom prst="rect">
            <a:avLst/>
          </a:prstGeom>
          <a:noFill/>
        </p:spPr>
        <p:txBody>
          <a:bodyPr wrap="none" rtlCol="0">
            <a:spAutoFit/>
          </a:bodyPr>
          <a:lstStyle/>
          <a:p>
            <a:r>
              <a:rPr lang="en-US" altLang="zh-CN" sz="2000" dirty="0" smtClean="0"/>
              <a:t>15.7-2011</a:t>
            </a:r>
            <a:endParaRPr lang="zh-CN" altLang="en-US" sz="2000" dirty="0"/>
          </a:p>
        </p:txBody>
      </p:sp>
    </p:spTree>
    <p:extLst>
      <p:ext uri="{BB962C8B-B14F-4D97-AF65-F5344CB8AC3E}">
        <p14:creationId xmlns:p14="http://schemas.microsoft.com/office/powerpoint/2010/main" val="267271066"/>
      </p:ext>
    </p:extLst>
  </p:cSld>
  <p:clrMapOvr>
    <a:masterClrMapping/>
  </p:clrMapOvr>
  <p:timing>
    <p:tnLst>
      <p:par>
        <p:cTn id="1" dur="indefinite" restart="never" nodeType="tmRoot"/>
      </p:par>
    </p:tnLst>
  </p:timing>
</p:sld>
</file>

<file path=ppt/theme/theme1.xml><?xml version="1.0" encoding="utf-8"?>
<a:theme xmlns:a="http://schemas.openxmlformats.org/drawingml/2006/main" name="high_speed_proposals">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high_speed_proposals</Template>
  <TotalTime>1513</TotalTime>
  <Words>700</Words>
  <Application>Microsoft Office PowerPoint</Application>
  <PresentationFormat>全屏显示(4:3)</PresentationFormat>
  <Paragraphs>137</Paragraphs>
  <Slides>11</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11</vt:i4>
      </vt:variant>
    </vt:vector>
  </HeadingPairs>
  <TitlesOfParts>
    <vt:vector size="16" baseType="lpstr">
      <vt:lpstr>Arial Unicode MS</vt:lpstr>
      <vt:lpstr>굴림</vt:lpstr>
      <vt:lpstr>宋体</vt:lpstr>
      <vt:lpstr>Times New Roman</vt:lpstr>
      <vt:lpstr>high_speed_proposals</vt:lpstr>
      <vt:lpstr>PowerPoint 演示文稿</vt:lpstr>
      <vt:lpstr>Introduction</vt:lpstr>
      <vt:lpstr>General MAC frames</vt:lpstr>
      <vt:lpstr>Frame control</vt:lpstr>
      <vt:lpstr>Sequence control</vt:lpstr>
      <vt:lpstr>ACK information</vt:lpstr>
      <vt:lpstr>Addressing field</vt:lpstr>
      <vt:lpstr>Auxiliary Security header</vt:lpstr>
      <vt:lpstr>Frame payload</vt:lpstr>
      <vt:lpstr>FCS</vt:lpstr>
      <vt:lpstr>To be decided</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subject>IEEE 802.15 &lt;subject&gt;</dc:subject>
  <dc:creator>l00124705</dc:creator>
  <dc:description>&lt;doc#&gt;</dc:description>
  <cp:lastModifiedBy>Liqiang (John)</cp:lastModifiedBy>
  <cp:revision>234</cp:revision>
  <cp:lastPrinted>1998-02-10T13:28:06Z</cp:lastPrinted>
  <dcterms:created xsi:type="dcterms:W3CDTF">2016-01-08T02:18:10Z</dcterms:created>
  <dcterms:modified xsi:type="dcterms:W3CDTF">2018-05-08T11:45:31Z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(3)BeLaVrygxpeVGtNgXk6ok2m7U/DxvCgf6CRsBThb6sieI2w43wD5g3knMUSwjhmsIReSJlkd
h4CRTxnTMYJqilpd+WFaB267Wk5m3KHun9aU3WPmGiIjIEuohif+5vsjdOh6fGFCWerbp5wm
RVveOI2LS8dLPJ7UlBi3PMQf5rja7iRsNHteqdlSBYVM1xHol8fZitZ6x9gqASScWkatlnW2
BuVrpnEG00CvY3z0Dx</vt:lpwstr>
  </property>
  <property fmtid="{D5CDD505-2E9C-101B-9397-08002B2CF9AE}" pid="3" name="_2015_ms_pID_7253431">
    <vt:lpwstr>Rv93KgDwf8DJzEwgX6YhHYDBSIuOEdE/mogE28qXAoqDphU6Jv4BCy
i8eLg0p7NrVUFSD8pHeMwQB5d8fw+Jh+5k1NGf4fd9TRB72z36eRzaA2KQzxCUARu5J8QH5O
Say7sLwlBtAcec5yVnFwQc2Q2XCvCVSoSA+nowFfFPbldjGQetgA8GP5FgDfDdQwCd05IUM4
BMsWtQ/LEbiTLkQNQvMv0oHR+VNTeMYwB7Vf</vt:lpwstr>
  </property>
  <property fmtid="{D5CDD505-2E9C-101B-9397-08002B2CF9AE}" pid="4" name="_2015_ms_pID_7253432">
    <vt:lpwstr>/xY55pfjF+ZIlQ3pLKEi9zk=</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1525425063</vt:lpwstr>
  </property>
</Properties>
</file>