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9" r:id="rId2"/>
    <p:sldId id="260" r:id="rId3"/>
    <p:sldId id="316" r:id="rId4"/>
    <p:sldId id="317" r:id="rId5"/>
    <p:sldId id="318" r:id="rId6"/>
    <p:sldId id="319" r:id="rId7"/>
    <p:sldId id="320" r:id="rId8"/>
    <p:sldId id="261" r:id="rId9"/>
    <p:sldId id="262" r:id="rId10"/>
    <p:sldId id="263" r:id="rId11"/>
    <p:sldId id="273"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unkle Formatvorla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Mittlere Formatvorlag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35" autoAdjust="0"/>
    <p:restoredTop sz="94497" autoAdjust="0"/>
  </p:normalViewPr>
  <p:slideViewPr>
    <p:cSldViewPr>
      <p:cViewPr>
        <p:scale>
          <a:sx n="100" d="100"/>
          <a:sy n="100" d="100"/>
        </p:scale>
        <p:origin x="624" y="-48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D155B0EA-C7B8-42C3-B56A-5BBDAD17CEE1}" type="slidenum">
              <a:rPr lang="en-US" altLang="en-US"/>
              <a:pPr>
                <a:defRPr/>
              </a:pPr>
              <a:t>‹#›</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4869666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5FEB5FDB-DE82-4AB7-8712-9A9F3663A589}" type="slidenum">
              <a:rPr lang="en-US" altLang="en-US"/>
              <a:pPr>
                <a:defRPr/>
              </a:pPr>
              <a:t>‹#›</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32470921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9844589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87577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A61DD99-C9BB-4923-A4D0-63974C4618AE}" type="slidenum">
              <a:rPr lang="en-US" altLang="en-US"/>
              <a:pPr>
                <a:defRPr/>
              </a:pPr>
              <a:t>‹#›</a:t>
            </a:fld>
            <a:endParaRPr lang="en-US" altLang="en-US"/>
          </a:p>
        </p:txBody>
      </p:sp>
    </p:spTree>
    <p:extLst>
      <p:ext uri="{BB962C8B-B14F-4D97-AF65-F5344CB8AC3E}">
        <p14:creationId xmlns:p14="http://schemas.microsoft.com/office/powerpoint/2010/main" val="312588193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2FC7BA1E-1A3C-4B5D-9B83-5B34940DCE75}" type="slidenum">
              <a:rPr lang="en-US" altLang="en-US"/>
              <a:pPr>
                <a:defRPr/>
              </a:pPr>
              <a:t>‹#›</a:t>
            </a:fld>
            <a:endParaRPr lang="en-US" altLang="en-US"/>
          </a:p>
        </p:txBody>
      </p:sp>
    </p:spTree>
    <p:extLst>
      <p:ext uri="{BB962C8B-B14F-4D97-AF65-F5344CB8AC3E}">
        <p14:creationId xmlns:p14="http://schemas.microsoft.com/office/powerpoint/2010/main" val="2885462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50159D3-C163-4BBD-B2E0-71B0828CBD4D}" type="slidenum">
              <a:rPr lang="en-US" altLang="en-US"/>
              <a:pPr>
                <a:defRPr/>
              </a:pPr>
              <a:t>‹#›</a:t>
            </a:fld>
            <a:endParaRPr lang="en-US" altLang="en-US"/>
          </a:p>
        </p:txBody>
      </p:sp>
    </p:spTree>
    <p:extLst>
      <p:ext uri="{BB962C8B-B14F-4D97-AF65-F5344CB8AC3E}">
        <p14:creationId xmlns:p14="http://schemas.microsoft.com/office/powerpoint/2010/main" val="1168151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4867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ECCCC10-95A5-4A40-B619-D8FBFD7D6646}" type="slidenum">
              <a:rPr lang="en-US" altLang="en-US"/>
              <a:pPr>
                <a:defRPr/>
              </a:pPr>
              <a:t>‹#›</a:t>
            </a:fld>
            <a:endParaRPr lang="en-US" altLang="en-US"/>
          </a:p>
        </p:txBody>
      </p:sp>
    </p:spTree>
    <p:extLst>
      <p:ext uri="{BB962C8B-B14F-4D97-AF65-F5344CB8AC3E}">
        <p14:creationId xmlns:p14="http://schemas.microsoft.com/office/powerpoint/2010/main" val="2680678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4A1C197-2786-4603-AB11-5395CC76E2CD}" type="slidenum">
              <a:rPr lang="en-US" altLang="en-US"/>
              <a:pPr>
                <a:defRPr/>
              </a:pPr>
              <a:t>‹#›</a:t>
            </a:fld>
            <a:endParaRPr lang="en-US" altLang="en-US"/>
          </a:p>
        </p:txBody>
      </p:sp>
    </p:spTree>
    <p:extLst>
      <p:ext uri="{BB962C8B-B14F-4D97-AF65-F5344CB8AC3E}">
        <p14:creationId xmlns:p14="http://schemas.microsoft.com/office/powerpoint/2010/main" val="2819694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sz="1400" dirty="0" smtClean="0"/>
              <a:t>Nov. 2017</a:t>
            </a:r>
            <a:endParaRPr lang="en-US" altLang="en-US" sz="1400"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52F1B2CD-7625-4F18-8E05-E9EEC07E93CC}" type="slidenum">
              <a:rPr lang="en-US" altLang="en-US"/>
              <a:pPr>
                <a:defRPr/>
              </a:pPr>
              <a:t>‹#›</a:t>
            </a:fld>
            <a:endParaRPr lang="en-US" altLang="en-US"/>
          </a:p>
        </p:txBody>
      </p:sp>
    </p:spTree>
    <p:extLst>
      <p:ext uri="{BB962C8B-B14F-4D97-AF65-F5344CB8AC3E}">
        <p14:creationId xmlns:p14="http://schemas.microsoft.com/office/powerpoint/2010/main" val="3209577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8AE65431-8228-424E-B506-6A40843FF070}" type="slidenum">
              <a:rPr lang="en-US" altLang="en-US"/>
              <a:pPr>
                <a:defRPr/>
              </a:pPr>
              <a:t>‹#›</a:t>
            </a:fld>
            <a:endParaRPr lang="en-US" altLang="en-US"/>
          </a:p>
        </p:txBody>
      </p:sp>
    </p:spTree>
    <p:extLst>
      <p:ext uri="{BB962C8B-B14F-4D97-AF65-F5344CB8AC3E}">
        <p14:creationId xmlns:p14="http://schemas.microsoft.com/office/powerpoint/2010/main" val="893779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601FCD64-390F-49E5-9CE4-7F6F7547B309}" type="slidenum">
              <a:rPr lang="en-US" altLang="en-US"/>
              <a:pPr>
                <a:defRPr/>
              </a:pPr>
              <a:t>‹#›</a:t>
            </a:fld>
            <a:endParaRPr lang="en-US" altLang="en-US"/>
          </a:p>
        </p:txBody>
      </p:sp>
    </p:spTree>
    <p:extLst>
      <p:ext uri="{BB962C8B-B14F-4D97-AF65-F5344CB8AC3E}">
        <p14:creationId xmlns:p14="http://schemas.microsoft.com/office/powerpoint/2010/main" val="4070980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CB0D41C4-DADD-4A73-8178-CCCFAB2676E1}" type="slidenum">
              <a:rPr lang="en-US" altLang="en-US"/>
              <a:pPr>
                <a:defRPr/>
              </a:pPr>
              <a:t>‹#›</a:t>
            </a:fld>
            <a:endParaRPr lang="en-US" altLang="en-US"/>
          </a:p>
        </p:txBody>
      </p:sp>
    </p:spTree>
    <p:extLst>
      <p:ext uri="{BB962C8B-B14F-4D97-AF65-F5344CB8AC3E}">
        <p14:creationId xmlns:p14="http://schemas.microsoft.com/office/powerpoint/2010/main" val="35476444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5F4C1F3-06E0-4A42-8490-7D5523201175}" type="slidenum">
              <a:rPr lang="en-US" altLang="en-US"/>
              <a:pPr>
                <a:defRPr/>
              </a:pPr>
              <a:t>‹#›</a:t>
            </a:fld>
            <a:endParaRPr lang="en-US" altLang="en-US"/>
          </a:p>
        </p:txBody>
      </p:sp>
    </p:spTree>
    <p:extLst>
      <p:ext uri="{BB962C8B-B14F-4D97-AF65-F5344CB8AC3E}">
        <p14:creationId xmlns:p14="http://schemas.microsoft.com/office/powerpoint/2010/main" val="71955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sz="1400" dirty="0" smtClean="0"/>
              <a:t>Nov. 2017</a:t>
            </a:r>
            <a:endParaRPr lang="en-US" altLang="en-US" sz="1400"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dirty="0" smtClean="0"/>
              <a:t>Don Sturek, </a:t>
            </a:r>
            <a:r>
              <a:rPr lang="en-US" altLang="en-US" dirty="0" err="1" smtClean="0"/>
              <a:t>Itron</a:t>
            </a: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6B93A8EE-B5D3-4522-A447-D1DBA4E77764}" type="slidenum">
              <a:rPr lang="en-US" altLang="en-US"/>
              <a:pPr>
                <a:defRPr/>
              </a:pPr>
              <a:t>‹#›</a:t>
            </a:fld>
            <a:endParaRPr lang="en-US" altLang="en-US"/>
          </a:p>
        </p:txBody>
      </p:sp>
    </p:spTree>
    <p:extLst>
      <p:ext uri="{BB962C8B-B14F-4D97-AF65-F5344CB8AC3E}">
        <p14:creationId xmlns:p14="http://schemas.microsoft.com/office/powerpoint/2010/main" val="403433342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sz="1400" dirty="0" smtClean="0"/>
              <a:t>May 2018</a:t>
            </a:r>
            <a:endParaRPr lang="en-US" altLang="en-US" sz="1400"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dirty="0" smtClean="0"/>
              <a:t>Don Sturek, </a:t>
            </a:r>
            <a:r>
              <a:rPr lang="en-US" altLang="en-US" dirty="0" err="1" smtClean="0"/>
              <a:t>Itron</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7BD9AE10-2F0C-444F-9697-6FFCC3759E3A}" type="slidenum">
              <a:rPr lang="en-US" altLang="en-US"/>
              <a:pPr>
                <a:defRPr/>
              </a:pPr>
              <a:t>‹#›</a:t>
            </a:fld>
            <a:endParaRPr lang="en-US" altLang="en-US"/>
          </a:p>
        </p:txBody>
      </p:sp>
      <p:sp>
        <p:nvSpPr>
          <p:cNvPr id="1031" name="Rectangle 7"/>
          <p:cNvSpPr>
            <a:spLocks noChangeArrowheads="1"/>
          </p:cNvSpPr>
          <p:nvPr/>
        </p:nvSpPr>
        <p:spPr bwMode="auto">
          <a:xfrm>
            <a:off x="3851920" y="394156"/>
            <a:ext cx="460628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dirty="0" smtClean="0"/>
              <a:t>802. </a:t>
            </a:r>
            <a:r>
              <a:rPr lang="mr-IN" altLang="en-US" sz="1400" b="1" dirty="0" smtClean="0"/>
              <a:t>15-18-</a:t>
            </a:r>
            <a:r>
              <a:rPr lang="is-IS" altLang="en-US" sz="1400" b="1" dirty="0" smtClean="0"/>
              <a:t>0183-04</a:t>
            </a:r>
            <a:r>
              <a:rPr lang="en-US" altLang="en-US" sz="1400" b="1" dirty="0" smtClean="0"/>
              <a:t>-</a:t>
            </a:r>
            <a:r>
              <a:rPr lang="en-US" altLang="en-US" sz="1400" b="1" dirty="0" err="1" smtClean="0"/>
              <a:t>secn</a:t>
            </a:r>
            <a:endParaRPr lang="en-US" alt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timing>
    <p:tnLst>
      <p:par>
        <p:cTn id="1" dur="indefinite" restart="never" nodeType="tmRoot"/>
      </p:par>
    </p:tnLst>
  </p:timing>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smtClean="0"/>
              <a:t>May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smtClean="0"/>
              <a:t>Don Sturek, </a:t>
            </a:r>
            <a:r>
              <a:rPr lang="en-US" altLang="en-US" dirty="0" err="1" smtClean="0"/>
              <a:t>Itron</a:t>
            </a:r>
            <a:endParaRPr lang="en-US" altLang="en-US" dirty="0"/>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49B0792-D589-4959-95CB-096FC9FA4897}"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[4y SECN Agenda May 2018 Interim]</a:t>
            </a:r>
            <a:endParaRPr lang="en-US" altLang="en-US" sz="1600" dirty="0">
              <a:solidFill>
                <a:schemeClr val="tx2"/>
              </a:solidFill>
            </a:endParaRP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3</a:t>
            </a:r>
            <a:r>
              <a:rPr lang="en-US" altLang="en-US" sz="1600" dirty="0" smtClean="0">
                <a:solidFill>
                  <a:schemeClr val="tx2"/>
                </a:solidFill>
              </a:rPr>
              <a:t> May,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[Don Sturek] </a:t>
            </a:r>
            <a:r>
              <a:rPr lang="en-US" altLang="en-US" sz="1600" dirty="0">
                <a:solidFill>
                  <a:schemeClr val="tx2"/>
                </a:solidFill>
              </a:rPr>
              <a:t>Company </a:t>
            </a:r>
            <a:r>
              <a:rPr lang="en-US" altLang="en-US" sz="1600" dirty="0" smtClean="0">
                <a:solidFill>
                  <a:schemeClr val="tx2"/>
                </a:solidFill>
              </a:rPr>
              <a:t>[</a:t>
            </a:r>
            <a:r>
              <a:rPr lang="en-US" altLang="en-US" sz="1600" dirty="0" err="1" smtClean="0">
                <a:solidFill>
                  <a:schemeClr val="tx2"/>
                </a:solidFill>
              </a:rPr>
              <a:t>Itron</a:t>
            </a:r>
            <a:r>
              <a:rPr lang="en-US" altLang="en-US" sz="1600" dirty="0" smtClean="0">
                <a:solidFill>
                  <a:schemeClr val="tx2"/>
                </a:solidFill>
              </a:rPr>
              <a:t>]</a:t>
            </a:r>
            <a:endParaRPr lang="en-US" altLang="en-US" sz="1600" dirty="0">
              <a:solidFill>
                <a:schemeClr val="tx2"/>
              </a:solidFill>
            </a:endParaRPr>
          </a:p>
          <a:p>
            <a:pPr>
              <a:defRPr/>
            </a:pPr>
            <a:r>
              <a:rPr lang="en-US" altLang="en-US" sz="1600" dirty="0">
                <a:solidFill>
                  <a:schemeClr val="tx2"/>
                </a:solidFill>
              </a:rPr>
              <a:t>Address [230 W. Tasman Drive, San Jose, CA  95134]</a:t>
            </a:r>
          </a:p>
          <a:p>
            <a:pPr>
              <a:defRPr/>
            </a:pPr>
            <a:r>
              <a:rPr lang="en-US" altLang="en-US" sz="1600" dirty="0">
                <a:solidFill>
                  <a:schemeClr val="tx2"/>
                </a:solidFill>
              </a:rPr>
              <a:t>Voice</a:t>
            </a:r>
            <a:r>
              <a:rPr lang="en-US" altLang="en-US" sz="1600" dirty="0" smtClean="0">
                <a:solidFill>
                  <a:schemeClr val="tx2"/>
                </a:solidFill>
              </a:rPr>
              <a:t>:[+1 669 770 4790], </a:t>
            </a:r>
            <a:r>
              <a:rPr lang="en-US" altLang="en-US" sz="1600" dirty="0">
                <a:solidFill>
                  <a:schemeClr val="tx2"/>
                </a:solidFill>
              </a:rPr>
              <a:t>FAX: </a:t>
            </a:r>
            <a:r>
              <a:rPr lang="en-US" altLang="en-US" sz="1600" dirty="0" smtClean="0">
                <a:solidFill>
                  <a:schemeClr val="tx2"/>
                </a:solidFill>
              </a:rPr>
              <a:t>[+1 866 776 0015], </a:t>
            </a:r>
            <a:r>
              <a:rPr lang="en-US" altLang="en-US" sz="1600" dirty="0">
                <a:solidFill>
                  <a:schemeClr val="tx2"/>
                </a:solidFill>
              </a:rPr>
              <a:t>E-Mail</a:t>
            </a:r>
            <a:r>
              <a:rPr lang="en-US" altLang="en-US" sz="1600" dirty="0" smtClean="0">
                <a:solidFill>
                  <a:schemeClr val="tx2"/>
                </a:solidFill>
              </a:rPr>
              <a:t>:[</a:t>
            </a:r>
            <a:r>
              <a:rPr lang="en-US" altLang="en-US" sz="1600" dirty="0" err="1" smtClean="0">
                <a:solidFill>
                  <a:schemeClr val="tx2"/>
                </a:solidFill>
              </a:rPr>
              <a:t>don.sturek@itron.com</a:t>
            </a:r>
            <a:r>
              <a:rPr lang="en-US" altLang="en-US" sz="1600" dirty="0" smtClean="0">
                <a:solidFill>
                  <a:schemeClr val="tx2"/>
                </a:solidFill>
              </a:rPr>
              <a:t>]</a:t>
            </a:r>
            <a:r>
              <a:rPr lang="en-US" altLang="en-US" sz="1600" dirty="0">
                <a:solidFill>
                  <a:schemeClr val="tx2"/>
                </a:solidFill>
              </a:rPr>
              <a:t>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Contains the </a:t>
            </a:r>
            <a:r>
              <a:rPr lang="en-US" altLang="en-US" sz="1600" dirty="0" smtClean="0">
                <a:solidFill>
                  <a:schemeClr val="tx2"/>
                </a:solidFill>
              </a:rPr>
              <a:t>agenda of </a:t>
            </a:r>
            <a:r>
              <a:rPr lang="en-US" altLang="en-US" sz="1600" dirty="0">
                <a:solidFill>
                  <a:schemeClr val="tx2"/>
                </a:solidFill>
              </a:rPr>
              <a:t>the </a:t>
            </a:r>
            <a:r>
              <a:rPr lang="en-US" altLang="en-US" sz="1600" dirty="0" smtClean="0">
                <a:solidFill>
                  <a:schemeClr val="tx2"/>
                </a:solidFill>
              </a:rPr>
              <a:t>IEEE 802.15.4y SECN]</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[Agenda for May 2018 IEEE 802.15.4y SECN]</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smtClean="0"/>
              <a:t>Draft Agenda</a:t>
            </a:r>
            <a:endParaRPr lang="en-US" dirty="0"/>
          </a:p>
        </p:txBody>
      </p:sp>
      <p:sp>
        <p:nvSpPr>
          <p:cNvPr id="8" name="Inhaltsplatzhalter 7"/>
          <p:cNvSpPr>
            <a:spLocks noGrp="1"/>
          </p:cNvSpPr>
          <p:nvPr>
            <p:ph sz="half" idx="1"/>
          </p:nvPr>
        </p:nvSpPr>
        <p:spPr>
          <a:xfrm>
            <a:off x="323528" y="1628800"/>
            <a:ext cx="4172272" cy="4467200"/>
          </a:xfrm>
        </p:spPr>
        <p:txBody>
          <a:bodyPr/>
          <a:lstStyle/>
          <a:p>
            <a:r>
              <a:rPr lang="en-US" sz="1800" dirty="0" smtClean="0"/>
              <a:t>Monday PM2</a:t>
            </a:r>
          </a:p>
          <a:p>
            <a:pPr lvl="1"/>
            <a:r>
              <a:rPr lang="en-US" sz="1400" dirty="0"/>
              <a:t>Open</a:t>
            </a:r>
          </a:p>
          <a:p>
            <a:pPr lvl="1"/>
            <a:r>
              <a:rPr lang="en-US" sz="1400" dirty="0"/>
              <a:t>IEEE-SA Stds. Board Bylaws on Patents in Std's. &amp; Guidelines</a:t>
            </a:r>
          </a:p>
          <a:p>
            <a:pPr lvl="1"/>
            <a:r>
              <a:rPr lang="en-US" sz="1400" dirty="0"/>
              <a:t>Approval of the </a:t>
            </a:r>
            <a:r>
              <a:rPr lang="en-US" sz="1400" dirty="0" smtClean="0"/>
              <a:t>Agenda</a:t>
            </a:r>
          </a:p>
          <a:p>
            <a:pPr lvl="1"/>
            <a:r>
              <a:rPr lang="en-US" sz="1400" dirty="0" smtClean="0"/>
              <a:t>Approve Meeting Minutes from Chicago meeting:   15-18-0160-00</a:t>
            </a:r>
          </a:p>
          <a:p>
            <a:pPr lvl="1"/>
            <a:r>
              <a:rPr lang="en-US" sz="1400" dirty="0" smtClean="0"/>
              <a:t>Review of proposals: to date</a:t>
            </a:r>
          </a:p>
          <a:p>
            <a:pPr lvl="1"/>
            <a:r>
              <a:rPr lang="en-US" sz="1400" dirty="0" smtClean="0"/>
              <a:t>Proposal (</a:t>
            </a:r>
            <a:r>
              <a:rPr lang="en-US" sz="1400" dirty="0" err="1" smtClean="0"/>
              <a:t>Tero</a:t>
            </a:r>
            <a:r>
              <a:rPr lang="en-US" sz="1400" dirty="0" smtClean="0"/>
              <a:t> </a:t>
            </a:r>
            <a:r>
              <a:rPr lang="en-US" sz="1400" dirty="0" err="1" smtClean="0"/>
              <a:t>Kivinen</a:t>
            </a:r>
            <a:r>
              <a:rPr lang="en-US" sz="1400" dirty="0" smtClean="0"/>
              <a:t>) - </a:t>
            </a:r>
            <a:r>
              <a:rPr lang="en-US" altLang="en-US" sz="1400" dirty="0">
                <a:solidFill>
                  <a:srgbClr val="000000"/>
                </a:solidFill>
              </a:rPr>
              <a:t>15-18-0109-01</a:t>
            </a:r>
            <a:endParaRPr lang="en-US" sz="1400" dirty="0" smtClean="0"/>
          </a:p>
          <a:p>
            <a:pPr lvl="1"/>
            <a:r>
              <a:rPr lang="en-US" sz="1400" dirty="0"/>
              <a:t>Proposal (</a:t>
            </a:r>
            <a:r>
              <a:rPr lang="en-US" sz="1400" dirty="0" err="1"/>
              <a:t>Itron</a:t>
            </a:r>
            <a:r>
              <a:rPr lang="en-US" sz="1400" dirty="0" smtClean="0"/>
              <a:t>) </a:t>
            </a:r>
            <a:r>
              <a:rPr lang="mr-IN" sz="1400" dirty="0" smtClean="0"/>
              <a:t>–</a:t>
            </a:r>
            <a:r>
              <a:rPr lang="en-US" sz="1400" dirty="0" smtClean="0"/>
              <a:t> </a:t>
            </a:r>
            <a:r>
              <a:rPr lang="en-US" altLang="en-US" sz="1400" dirty="0">
                <a:solidFill>
                  <a:srgbClr val="000000"/>
                </a:solidFill>
              </a:rPr>
              <a:t>15-18-0087-00</a:t>
            </a:r>
            <a:endParaRPr lang="en-US" sz="1400" dirty="0" smtClean="0"/>
          </a:p>
          <a:p>
            <a:pPr lvl="1"/>
            <a:r>
              <a:rPr lang="en-US" sz="1400" dirty="0"/>
              <a:t>Proposal (Blind Creek</a:t>
            </a:r>
            <a:r>
              <a:rPr lang="en-US" sz="1400" dirty="0" smtClean="0"/>
              <a:t>) - </a:t>
            </a:r>
            <a:r>
              <a:rPr lang="en-US" altLang="en-US" sz="1400" dirty="0" smtClean="0">
                <a:solidFill>
                  <a:srgbClr val="000000"/>
                </a:solidFill>
              </a:rPr>
              <a:t>15-18-0095-00</a:t>
            </a:r>
          </a:p>
          <a:p>
            <a:pPr lvl="1"/>
            <a:r>
              <a:rPr lang="en-US" sz="1400" dirty="0" smtClean="0">
                <a:solidFill>
                  <a:srgbClr val="000000"/>
                </a:solidFill>
              </a:rPr>
              <a:t>Overlap/differences between proposals</a:t>
            </a:r>
            <a:endParaRPr lang="en-US" sz="1400" dirty="0" smtClean="0"/>
          </a:p>
          <a:p>
            <a:pPr lvl="1"/>
            <a:r>
              <a:rPr lang="en-US" sz="1400" dirty="0" smtClean="0"/>
              <a:t>Recess</a:t>
            </a:r>
            <a:endParaRPr lang="en-US" sz="1400" dirty="0"/>
          </a:p>
          <a:p>
            <a:endParaRPr lang="en-US" sz="1800" dirty="0"/>
          </a:p>
        </p:txBody>
      </p:sp>
      <p:sp>
        <p:nvSpPr>
          <p:cNvPr id="9" name="Inhaltsplatzhalter 8"/>
          <p:cNvSpPr>
            <a:spLocks noGrp="1"/>
          </p:cNvSpPr>
          <p:nvPr>
            <p:ph sz="half" idx="2"/>
          </p:nvPr>
        </p:nvSpPr>
        <p:spPr>
          <a:xfrm>
            <a:off x="4648200" y="1628800"/>
            <a:ext cx="3956248" cy="4467200"/>
          </a:xfrm>
        </p:spPr>
        <p:txBody>
          <a:bodyPr/>
          <a:lstStyle/>
          <a:p>
            <a:r>
              <a:rPr lang="en-US" sz="1800" dirty="0"/>
              <a:t>Wednesday AM1</a:t>
            </a:r>
          </a:p>
          <a:p>
            <a:pPr lvl="1"/>
            <a:r>
              <a:rPr lang="en-US" sz="1400" dirty="0" smtClean="0"/>
              <a:t>Call for Vice-Chair</a:t>
            </a:r>
          </a:p>
          <a:p>
            <a:pPr lvl="1"/>
            <a:r>
              <a:rPr lang="en-US" sz="1400" dirty="0" smtClean="0"/>
              <a:t>Create </a:t>
            </a:r>
            <a:r>
              <a:rPr lang="en-US" sz="1400" dirty="0" smtClean="0"/>
              <a:t>Closing Report</a:t>
            </a:r>
            <a:endParaRPr lang="en-US" sz="1400" dirty="0"/>
          </a:p>
          <a:p>
            <a:pPr lvl="1"/>
            <a:r>
              <a:rPr lang="en-US" sz="1400" dirty="0"/>
              <a:t>Adjourn </a:t>
            </a:r>
            <a:r>
              <a:rPr lang="en-US" sz="1400" dirty="0" smtClean="0"/>
              <a:t>4y SECN</a:t>
            </a:r>
            <a:endParaRPr lang="en-US" sz="1400" dirty="0"/>
          </a:p>
          <a:p>
            <a:endParaRPr lang="en-US" sz="1800" dirty="0"/>
          </a:p>
          <a:p>
            <a:endParaRPr lang="en-US" dirty="0" smtClean="0"/>
          </a:p>
        </p:txBody>
      </p:sp>
      <p:sp>
        <p:nvSpPr>
          <p:cNvPr id="4" name="Datumsplatzhalter 3"/>
          <p:cNvSpPr>
            <a:spLocks noGrp="1"/>
          </p:cNvSpPr>
          <p:nvPr>
            <p:ph type="dt" sz="half" idx="10"/>
          </p:nvPr>
        </p:nvSpPr>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10</a:t>
            </a:fld>
            <a:endParaRPr lang="en-US" altLang="en-US"/>
          </a:p>
        </p:txBody>
      </p:sp>
    </p:spTree>
    <p:extLst>
      <p:ext uri="{BB962C8B-B14F-4D97-AF65-F5344CB8AC3E}">
        <p14:creationId xmlns:p14="http://schemas.microsoft.com/office/powerpoint/2010/main" val="37148247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smtClean="0"/>
              <a:t>Timeline</a:t>
            </a:r>
            <a:endParaRPr lang="en-US" dirty="0"/>
          </a:p>
        </p:txBody>
      </p:sp>
      <p:sp>
        <p:nvSpPr>
          <p:cNvPr id="9" name="Inhaltsplatzhalter 8"/>
          <p:cNvSpPr>
            <a:spLocks noGrp="1"/>
          </p:cNvSpPr>
          <p:nvPr>
            <p:ph idx="1"/>
          </p:nvPr>
        </p:nvSpPr>
        <p:spPr/>
        <p:txBody>
          <a:bodyPr/>
          <a:lstStyle/>
          <a:p>
            <a:r>
              <a:rPr lang="en-US" sz="2000" b="1" dirty="0" smtClean="0"/>
              <a:t>July </a:t>
            </a:r>
            <a:r>
              <a:rPr lang="en-US" sz="2000" b="1" dirty="0"/>
              <a:t>2018 Plenary </a:t>
            </a:r>
            <a:r>
              <a:rPr lang="en-US" sz="2000" b="1" dirty="0" smtClean="0"/>
              <a:t>(San Diego)</a:t>
            </a:r>
            <a:endParaRPr lang="en-US" sz="2000" b="1" dirty="0"/>
          </a:p>
          <a:p>
            <a:pPr lvl="1"/>
            <a:r>
              <a:rPr lang="en-US" sz="1800" dirty="0"/>
              <a:t>Hear </a:t>
            </a:r>
            <a:r>
              <a:rPr lang="en-US" sz="1800" dirty="0" smtClean="0"/>
              <a:t>revised/new proposals, close on an agreed proposal</a:t>
            </a:r>
          </a:p>
          <a:p>
            <a:pPr lvl="1"/>
            <a:r>
              <a:rPr lang="en-US" sz="1800" dirty="0" smtClean="0"/>
              <a:t>Create timeline for completion of amendment</a:t>
            </a:r>
            <a:endParaRPr lang="en-US" sz="1800" dirty="0"/>
          </a:p>
        </p:txBody>
      </p:sp>
      <p:sp>
        <p:nvSpPr>
          <p:cNvPr id="5" name="Datumsplatzhalter 4"/>
          <p:cNvSpPr>
            <a:spLocks noGrp="1"/>
          </p:cNvSpPr>
          <p:nvPr>
            <p:ph type="dt" sz="half" idx="10"/>
          </p:nvPr>
        </p:nvSpPr>
        <p:spPr/>
        <p:txBody>
          <a:bodyPr/>
          <a:lstStyle/>
          <a:p>
            <a:pPr>
              <a:defRPr/>
            </a:pPr>
            <a:r>
              <a:rPr lang="en-US" altLang="en-US" dirty="0" smtClean="0"/>
              <a:t>May 2018 </a:t>
            </a:r>
            <a:endParaRPr lang="en-US" altLang="en-US" dirty="0"/>
          </a:p>
        </p:txBody>
      </p:sp>
      <p:sp>
        <p:nvSpPr>
          <p:cNvPr id="6" name="Fußzeilenplatzhalter 5"/>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7" name="Foliennummernplatzhalter 6"/>
          <p:cNvSpPr>
            <a:spLocks noGrp="1"/>
          </p:cNvSpPr>
          <p:nvPr>
            <p:ph type="sldNum" sz="quarter" idx="12"/>
          </p:nvPr>
        </p:nvSpPr>
        <p:spPr/>
        <p:txBody>
          <a:bodyPr/>
          <a:lstStyle/>
          <a:p>
            <a:pPr>
              <a:defRPr/>
            </a:pPr>
            <a:r>
              <a:rPr lang="en-US" altLang="en-US" smtClean="0"/>
              <a:t>Slide </a:t>
            </a:r>
            <a:fld id="{52F1B2CD-7625-4F18-8E05-E9EEC07E93CC}" type="slidenum">
              <a:rPr lang="en-US" altLang="en-US" smtClean="0"/>
              <a:pPr>
                <a:defRPr/>
              </a:pPr>
              <a:t>11</a:t>
            </a:fld>
            <a:endParaRPr lang="en-US" altLang="en-US"/>
          </a:p>
        </p:txBody>
      </p:sp>
    </p:spTree>
    <p:extLst>
      <p:ext uri="{BB962C8B-B14F-4D97-AF65-F5344CB8AC3E}">
        <p14:creationId xmlns:p14="http://schemas.microsoft.com/office/powerpoint/2010/main" val="17342192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802.15.4y SECN</a:t>
            </a:r>
            <a:br>
              <a:rPr lang="en-US" dirty="0" smtClean="0"/>
            </a:br>
            <a:r>
              <a:rPr lang="en-US" dirty="0" smtClean="0"/>
              <a:t>Agenda May 2018 Interim</a:t>
            </a:r>
            <a:endParaRPr lang="en-US" dirty="0"/>
          </a:p>
        </p:txBody>
      </p:sp>
      <p:sp>
        <p:nvSpPr>
          <p:cNvPr id="6" name="Untertitel 5"/>
          <p:cNvSpPr>
            <a:spLocks noGrp="1"/>
          </p:cNvSpPr>
          <p:nvPr>
            <p:ph type="subTitle" idx="1"/>
          </p:nvPr>
        </p:nvSpPr>
        <p:spPr/>
        <p:txBody>
          <a:bodyPr/>
          <a:lstStyle/>
          <a:p>
            <a:r>
              <a:rPr lang="en-US" dirty="0" smtClean="0"/>
              <a:t>Don Sturek</a:t>
            </a:r>
            <a:r>
              <a:rPr lang="en-US" dirty="0"/>
              <a:t/>
            </a:r>
            <a:br>
              <a:rPr lang="en-US" dirty="0"/>
            </a:br>
            <a:r>
              <a:rPr lang="en-US" dirty="0" err="1" smtClean="0"/>
              <a:t>Itron</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smtClean="0"/>
              <a:t>May 2018</a:t>
            </a:r>
            <a:endParaRPr lang="en-US" altLang="en-US" dirty="0"/>
          </a:p>
        </p:txBody>
      </p:sp>
      <p:sp>
        <p:nvSpPr>
          <p:cNvPr id="3" name="Fußzeilenplatzhalter 2"/>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21314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34032" y="980728"/>
            <a:ext cx="8686800" cy="4186337"/>
          </a:xfrm>
        </p:spPr>
        <p:txBody>
          <a:bodyPr lIns="90487" tIns="44450" rIns="90487" bIns="44450"/>
          <a:lstStyle/>
          <a:p>
            <a:pPr>
              <a:lnSpc>
                <a:spcPct val="80000"/>
              </a:lnSpc>
              <a:spcAft>
                <a:spcPct val="30000"/>
              </a:spcAft>
              <a:buFont typeface="Monotype Sorts"/>
              <a:buNone/>
            </a:pPr>
            <a:r>
              <a:rPr lang="en-US" altLang="en-US" sz="1800" b="1" dirty="0" smtClean="0"/>
              <a:t>	The IEEE-SA strongly recommends that at each WG meeting the chair or a designee:</a:t>
            </a:r>
            <a:endParaRPr lang="en-US" altLang="en-US" sz="1800" dirty="0" smtClean="0"/>
          </a:p>
          <a:p>
            <a:pPr lvl="1">
              <a:lnSpc>
                <a:spcPct val="80000"/>
              </a:lnSpc>
              <a:buFont typeface="Arial" pitchFamily="34" charset="0"/>
              <a:buChar char="•"/>
            </a:pPr>
            <a:r>
              <a:rPr lang="en-US" altLang="en-US" sz="1400" b="1" dirty="0" smtClean="0"/>
              <a:t>Show slides #1 through #4 of this presentation</a:t>
            </a:r>
          </a:p>
          <a:p>
            <a:pPr lvl="1">
              <a:lnSpc>
                <a:spcPct val="80000"/>
              </a:lnSpc>
              <a:buFont typeface="Arial" pitchFamily="34" charset="0"/>
              <a:buChar char="•"/>
            </a:pPr>
            <a:r>
              <a:rPr lang="en-US" altLang="en-US" sz="1400" b="1" dirty="0" smtClean="0"/>
              <a:t>Advise the WG attendees that:</a:t>
            </a:r>
            <a:r>
              <a:rPr lang="en-US" altLang="en-US" sz="1400" dirty="0" smtClean="0"/>
              <a:t> </a:t>
            </a:r>
          </a:p>
          <a:p>
            <a:pPr lvl="2">
              <a:lnSpc>
                <a:spcPct val="80000"/>
              </a:lnSpc>
              <a:buFont typeface="Arial" pitchFamily="34" charset="0"/>
              <a:buChar char="•"/>
            </a:pPr>
            <a:r>
              <a:rPr lang="en-US" altLang="en-US" sz="1400" dirty="0" smtClean="0"/>
              <a:t>The IEEE’s patent policy is described in Clause 6 of the </a:t>
            </a:r>
            <a:r>
              <a:rPr lang="en-US" altLang="en-US" sz="1400" i="1" dirty="0" smtClean="0"/>
              <a:t>IEEE-SA Standards Board Bylaws</a:t>
            </a:r>
            <a:r>
              <a:rPr lang="en-US" altLang="en-US" sz="1400" dirty="0" smtClean="0"/>
              <a:t>;</a:t>
            </a:r>
          </a:p>
          <a:p>
            <a:pPr lvl="2">
              <a:lnSpc>
                <a:spcPct val="80000"/>
              </a:lnSpc>
              <a:buFont typeface="Arial" pitchFamily="34" charset="0"/>
              <a:buChar char="•"/>
            </a:pPr>
            <a:r>
              <a:rPr lang="en-US" altLang="en-US" sz="1400" dirty="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buFont typeface="Arial" pitchFamily="34" charset="0"/>
              <a:buChar char="•"/>
            </a:pPr>
            <a:r>
              <a:rPr lang="en-US" altLang="en-US" sz="1400" b="1" dirty="0" smtClean="0"/>
              <a:t>Instruct the WG Secretary to record in the minutes of the relevant WG meeting:</a:t>
            </a:r>
            <a:r>
              <a:rPr lang="en-US" altLang="en-US" sz="900" dirty="0" smtClean="0"/>
              <a:t> </a:t>
            </a:r>
          </a:p>
          <a:p>
            <a:pPr lvl="2">
              <a:lnSpc>
                <a:spcPct val="80000"/>
              </a:lnSpc>
              <a:buFont typeface="Arial" pitchFamily="34" charset="0"/>
              <a:buChar char="•"/>
            </a:pPr>
            <a:r>
              <a:rPr lang="en-US" altLang="en-US" sz="1400" dirty="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dirty="0" smtClean="0"/>
          </a:p>
          <a:p>
            <a:pPr lvl="1">
              <a:lnSpc>
                <a:spcPct val="80000"/>
              </a:lnSpc>
              <a:spcBef>
                <a:spcPct val="5000"/>
              </a:spcBef>
              <a:buFont typeface="Arial" pitchFamily="34" charset="0"/>
              <a:buChar char="•"/>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14 and 15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 typeface="Monotype Sorts"/>
              <a:buNone/>
            </a:pPr>
            <a:endParaRPr lang="en-US" altLang="en-US" sz="1200" dirty="0" smtClean="0"/>
          </a:p>
          <a:p>
            <a:pPr lvl="1">
              <a:lnSpc>
                <a:spcPct val="80000"/>
              </a:lnSpc>
              <a:spcBef>
                <a:spcPct val="5000"/>
              </a:spcBef>
              <a:buFont typeface="Monotype Sorts"/>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596404" y="460375"/>
            <a:ext cx="7772400" cy="609600"/>
          </a:xfrm>
        </p:spPr>
        <p:txBody>
          <a:bodyPr lIns="90487" tIns="44450" rIns="90487" bIns="44450"/>
          <a:lstStyle/>
          <a:p>
            <a:r>
              <a:rPr lang="en-US" altLang="en-US" sz="2800" u="sng" dirty="0"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159224003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4922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1340768"/>
            <a:ext cx="9144000" cy="4876800"/>
          </a:xfrm>
        </p:spPr>
        <p:txBody>
          <a:bodyPr/>
          <a:lstStyle/>
          <a:p>
            <a:pPr algn="ctr">
              <a:buFont typeface="Monotype Sorts"/>
              <a:buNone/>
            </a:pPr>
            <a:r>
              <a:rPr lang="en-US" altLang="en-US" sz="16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extLst>
      <p:ext uri="{BB962C8B-B14F-4D97-AF65-F5344CB8AC3E}">
        <p14:creationId xmlns:p14="http://schemas.microsoft.com/office/powerpoint/2010/main" val="15874385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09600" y="332656"/>
            <a:ext cx="7772400" cy="1143000"/>
          </a:xfrm>
        </p:spPr>
        <p:txBody>
          <a:bodyPr/>
          <a:lstStyle/>
          <a:p>
            <a:r>
              <a:rPr lang="en-GB" altLang="en-US" u="sng" smtClean="0"/>
              <a:t>Patent Related Links</a:t>
            </a:r>
            <a:endParaRPr lang="en-US" altLang="en-US" u="sng" dirty="0"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dirty="0" smtClean="0">
                <a:cs typeface="Times New Roman" pitchFamily="18" charset="0"/>
              </a:rPr>
              <a:t>	Patent Policy is stated in these sources:</a:t>
            </a:r>
          </a:p>
          <a:p>
            <a:pPr lvl="1">
              <a:lnSpc>
                <a:spcPct val="90000"/>
              </a:lnSpc>
              <a:buFont typeface="Monotype Sorts"/>
              <a:buNone/>
            </a:pPr>
            <a:r>
              <a:rPr lang="en-GB" altLang="en-US" sz="2400" dirty="0" smtClean="0"/>
              <a:t>		IEEE-SA Standards Boards Bylaws</a:t>
            </a:r>
          </a:p>
          <a:p>
            <a:pPr lvl="1">
              <a:lnSpc>
                <a:spcPct val="90000"/>
              </a:lnSpc>
              <a:buFont typeface="Monotype Sorts"/>
              <a:buNone/>
            </a:pPr>
            <a:r>
              <a:rPr lang="en-US" altLang="en-US" sz="2100" dirty="0" smtClean="0"/>
              <a:t>		</a:t>
            </a:r>
            <a:r>
              <a:rPr lang="en-US" altLang="en-US" sz="2100" i="1" dirty="0" smtClean="0"/>
              <a:t>http://</a:t>
            </a:r>
            <a:r>
              <a:rPr lang="en-US" altLang="en-US" sz="2100" i="1" dirty="0" err="1" smtClean="0"/>
              <a:t>standards.ieee.org</a:t>
            </a:r>
            <a:r>
              <a:rPr lang="en-US" altLang="en-US" sz="2100" i="1" dirty="0" smtClean="0"/>
              <a:t>/develop/policies/bylaws/sect6-7.html#6</a:t>
            </a:r>
          </a:p>
          <a:p>
            <a:pPr lvl="1">
              <a:lnSpc>
                <a:spcPct val="90000"/>
              </a:lnSpc>
              <a:buFont typeface="Monotype Sorts"/>
              <a:buNone/>
            </a:pPr>
            <a:r>
              <a:rPr lang="en-GB" altLang="en-US" sz="2400" dirty="0" smtClean="0"/>
              <a:t>		IEEE-SA Standards Board Operations Manual</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/develop/policies/</a:t>
            </a:r>
            <a:r>
              <a:rPr lang="en-US" altLang="en-US" sz="2100" i="1" dirty="0" err="1" smtClean="0"/>
              <a:t>opman</a:t>
            </a:r>
            <a:r>
              <a:rPr lang="en-US" altLang="en-US" sz="2100" i="1" dirty="0" smtClean="0"/>
              <a:t>/sect6.html#6.3</a:t>
            </a:r>
            <a:endParaRPr lang="en-US" altLang="en-US" sz="2400" dirty="0" smtClean="0"/>
          </a:p>
          <a:p>
            <a:pPr lvl="1">
              <a:lnSpc>
                <a:spcPct val="90000"/>
              </a:lnSpc>
              <a:buFont typeface="Monotype Sorts"/>
              <a:buNone/>
            </a:pPr>
            <a:r>
              <a:rPr lang="en-US" altLang="en-US" sz="2400" dirty="0" smtClean="0">
                <a:cs typeface="Times New Roman" pitchFamily="18" charset="0"/>
              </a:rPr>
              <a:t>	Material about the patent policy is available at</a:t>
            </a:r>
            <a:r>
              <a:rPr lang="en-US" altLang="en-US" sz="2400" dirty="0" smtClean="0"/>
              <a:t> </a:t>
            </a:r>
          </a:p>
          <a:p>
            <a:pPr lvl="1">
              <a:lnSpc>
                <a:spcPct val="90000"/>
              </a:lnSpc>
              <a:buFont typeface="Monotype Sorts"/>
              <a:buNone/>
            </a:pPr>
            <a:r>
              <a:rPr lang="en-US" altLang="en-US" sz="2400" dirty="0" smtClean="0"/>
              <a:t>		</a:t>
            </a:r>
            <a:r>
              <a:rPr lang="en-US" altLang="en-US" sz="2100" i="1" dirty="0" smtClean="0"/>
              <a:t>http://</a:t>
            </a:r>
            <a:r>
              <a:rPr lang="en-US" altLang="en-US" sz="2100" i="1" dirty="0" err="1" smtClean="0"/>
              <a:t>standards.ieee.org</a:t>
            </a:r>
            <a:r>
              <a:rPr lang="en-US" altLang="en-US" sz="2100" i="1" dirty="0" smtClean="0"/>
              <a:t>/about/</a:t>
            </a:r>
            <a:r>
              <a:rPr lang="en-US" altLang="en-US" sz="2100" i="1" dirty="0" err="1" smtClean="0"/>
              <a:t>sasb</a:t>
            </a:r>
            <a:r>
              <a:rPr lang="en-US" altLang="en-US" sz="2100" i="1" dirty="0" smtClean="0"/>
              <a:t>/</a:t>
            </a:r>
            <a:r>
              <a:rPr lang="en-US" altLang="en-US" sz="2100" i="1" dirty="0" err="1" smtClean="0"/>
              <a:t>patcom</a:t>
            </a:r>
            <a:r>
              <a:rPr lang="en-US" altLang="en-US" sz="2100" i="1" dirty="0" smtClean="0"/>
              <a:t>/</a:t>
            </a:r>
            <a:r>
              <a:rPr lang="en-US" altLang="en-US" sz="2100" i="1" dirty="0" err="1" smtClean="0"/>
              <a:t>materials.html</a:t>
            </a:r>
            <a:endParaRPr lang="en-US" altLang="en-US" sz="2100" i="1" dirty="0" smtClean="0"/>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1889741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7465416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04800" y="870992"/>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556792"/>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dirty="0">
              <a:solidFill>
                <a:srgbClr val="FF0000"/>
              </a:solidFill>
              <a:cs typeface="Arial" pitchFamily="34" charset="0"/>
            </a:endParaRPr>
          </a:p>
          <a:p>
            <a:pPr>
              <a:lnSpc>
                <a:spcPct val="80000"/>
              </a:lnSpc>
              <a:spcAft>
                <a:spcPct val="40000"/>
              </a:spcAft>
              <a:buFont typeface="Arial" pitchFamily="34" charset="0"/>
              <a:buChar char="•"/>
            </a:pPr>
            <a:r>
              <a:rPr lang="en-US" altLang="en-US" sz="1800" b="1" dirty="0">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dirty="0">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dirty="0">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dirty="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dirty="0">
                <a:cs typeface="Arial" pitchFamily="34" charset="0"/>
              </a:rPr>
              <a:t>Technical considerations remain primary focus</a:t>
            </a:r>
            <a:endParaRPr lang="en-US" altLang="en-US" sz="1400" dirty="0">
              <a:cs typeface="Arial" pitchFamily="34" charset="0"/>
            </a:endParaRPr>
          </a:p>
          <a:p>
            <a:pPr lvl="1">
              <a:lnSpc>
                <a:spcPct val="80000"/>
              </a:lnSpc>
              <a:spcAft>
                <a:spcPct val="40000"/>
              </a:spcAft>
              <a:buFont typeface="Arial" pitchFamily="34" charset="0"/>
              <a:buChar char="•"/>
            </a:pPr>
            <a:r>
              <a:rPr lang="en-US" altLang="en-US" sz="1600" b="1" dirty="0">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dirty="0">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dirty="0">
                <a:cs typeface="Arial" pitchFamily="34" charset="0"/>
              </a:rPr>
              <a:t>Don’t be silent if inappropriate topics are discussed … do formally object.</a:t>
            </a:r>
          </a:p>
          <a:p>
            <a:pPr algn="ctr">
              <a:lnSpc>
                <a:spcPct val="80000"/>
              </a:lnSpc>
              <a:buFont typeface="Monotype Sorts"/>
              <a:buNone/>
            </a:pPr>
            <a:r>
              <a:rPr lang="en-US" altLang="en-US" sz="1000" b="1" dirty="0">
                <a:cs typeface="Arial" pitchFamily="34" charset="0"/>
              </a:rPr>
              <a:t>---------------------------------------------------------------   </a:t>
            </a:r>
            <a:endParaRPr lang="en-US" altLang="en-US" sz="1200" b="1" dirty="0">
              <a:cs typeface="Arial" pitchFamily="34" charset="0"/>
            </a:endParaRPr>
          </a:p>
          <a:p>
            <a:pPr algn="ctr">
              <a:lnSpc>
                <a:spcPct val="80000"/>
              </a:lnSpc>
              <a:buFont typeface="Monotype Sorts"/>
              <a:buNone/>
            </a:pPr>
            <a:r>
              <a:rPr lang="en-US" altLang="en-US" sz="1200" b="1" dirty="0">
                <a:cs typeface="Arial" pitchFamily="34" charset="0"/>
              </a:rPr>
              <a:t>See </a:t>
            </a:r>
            <a:r>
              <a:rPr lang="en-US" altLang="en-US" sz="1200" b="1" i="1" dirty="0">
                <a:cs typeface="Arial" pitchFamily="34" charset="0"/>
              </a:rPr>
              <a:t>IEEE-SA Standards Board Operations Manual</a:t>
            </a:r>
            <a:r>
              <a:rPr lang="en-US" altLang="en-US" sz="1200" b="1" dirty="0">
                <a:cs typeface="Arial" pitchFamily="34" charset="0"/>
              </a:rPr>
              <a:t>, clause 5.3.10 and </a:t>
            </a:r>
            <a:r>
              <a:rPr lang="en-GB" altLang="en-US" sz="1200" b="1" dirty="0">
                <a:cs typeface="Arial" pitchFamily="34" charset="0"/>
              </a:rPr>
              <a:t>“Promoting Competition and Innovation: What You Need to Know about the IEEE Standards Association's Antitrust and Competition Policy”</a:t>
            </a:r>
            <a:r>
              <a:rPr lang="en-US" altLang="en-US" sz="1200" b="1" dirty="0">
                <a:cs typeface="Arial" pitchFamily="34" charset="0"/>
              </a:rPr>
              <a:t> for more details.</a:t>
            </a:r>
          </a:p>
        </p:txBody>
      </p:sp>
    </p:spTree>
    <p:extLst>
      <p:ext uri="{BB962C8B-B14F-4D97-AF65-F5344CB8AC3E}">
        <p14:creationId xmlns:p14="http://schemas.microsoft.com/office/powerpoint/2010/main" val="17216256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4y SECN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541759519"/>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a:p>
                    <a:p>
                      <a:endParaRPr lang="en-US" dirty="0" smtClean="0"/>
                    </a:p>
                  </a:txBody>
                  <a:tcPr/>
                </a:tc>
                <a:tc>
                  <a:txBody>
                    <a:bodyPr/>
                    <a:lstStyle/>
                    <a:p>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p>
                  </a:txBody>
                  <a:tcPr/>
                </a:tc>
                <a:tc>
                  <a:txBody>
                    <a:bodyPr/>
                    <a:lstStyle/>
                    <a:p>
                      <a:endParaRPr lang="en-US" dirty="0"/>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pPr algn="ctr"/>
                      <a:endParaRPr lang="en-US" dirty="0"/>
                    </a:p>
                  </a:txBody>
                  <a:tcPr/>
                </a:tc>
              </a:tr>
              <a:tr h="370840">
                <a:tc>
                  <a:txBody>
                    <a:bodyPr/>
                    <a:lstStyle/>
                    <a:p>
                      <a:r>
                        <a:rPr lang="en-US" dirty="0" smtClean="0"/>
                        <a:t>PM 1</a:t>
                      </a:r>
                      <a:endParaRPr lang="en-US" dirty="0"/>
                    </a:p>
                  </a:txBody>
                  <a:tcPr/>
                </a:tc>
                <a:tc>
                  <a:txBody>
                    <a:bodyPr/>
                    <a:lstStyle/>
                    <a:p>
                      <a:pPr algn="ctr"/>
                      <a:endParaRPr lang="en-US" sz="1800" kern="1200" dirty="0" smtClean="0">
                        <a:solidFill>
                          <a:schemeClr val="dk1"/>
                        </a:solidFill>
                        <a:latin typeface="+mn-lt"/>
                        <a:ea typeface="+mn-ea"/>
                        <a:cs typeface="+mn-cs"/>
                      </a:endParaRPr>
                    </a:p>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c>
                  <a:txBody>
                    <a:bodyPr/>
                    <a:lstStyle/>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4y SECN</a:t>
                      </a:r>
                      <a:endParaRPr lang="en-US" dirty="0" smtClean="0"/>
                    </a:p>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smtClean="0">
                        <a:solidFill>
                          <a:schemeClr val="dk1"/>
                        </a:solidFill>
                        <a:latin typeface="+mn-lt"/>
                        <a:ea typeface="+mn-ea"/>
                        <a:cs typeface="+mn-cs"/>
                      </a:endParaRPr>
                    </a:p>
                  </a:txBody>
                  <a:tcPr anchor="ctr"/>
                </a:tc>
                <a:tc>
                  <a:txBody>
                    <a:bodyPr/>
                    <a:lstStyle/>
                    <a:p>
                      <a:endParaRPr lang="en-US" dirty="0"/>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lang="en-US" sz="2400" kern="0" dirty="0" smtClean="0"/>
          </a:p>
        </p:txBody>
      </p:sp>
    </p:spTree>
    <p:extLst>
      <p:ext uri="{BB962C8B-B14F-4D97-AF65-F5344CB8AC3E}">
        <p14:creationId xmlns:p14="http://schemas.microsoft.com/office/powerpoint/2010/main" val="1733436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dirty="0" smtClean="0"/>
              <a:t>Review/Merge proposals from March plenary</a:t>
            </a:r>
          </a:p>
          <a:p>
            <a:pPr lvl="1"/>
            <a:r>
              <a:rPr lang="en-US" dirty="0" smtClean="0"/>
              <a:t>Blind Creek Associates</a:t>
            </a:r>
          </a:p>
          <a:p>
            <a:pPr lvl="1"/>
            <a:r>
              <a:rPr lang="en-US" dirty="0" err="1" smtClean="0"/>
              <a:t>Itron</a:t>
            </a:r>
            <a:endParaRPr lang="en-US" dirty="0" smtClean="0"/>
          </a:p>
          <a:p>
            <a:pPr lvl="1"/>
            <a:r>
              <a:rPr lang="en-US" dirty="0" err="1" smtClean="0"/>
              <a:t>Tero</a:t>
            </a:r>
            <a:r>
              <a:rPr lang="en-US" dirty="0" smtClean="0"/>
              <a:t> </a:t>
            </a:r>
            <a:r>
              <a:rPr lang="en-US" dirty="0" err="1" smtClean="0"/>
              <a:t>Kivinen</a:t>
            </a:r>
            <a:endParaRPr lang="en-US" dirty="0" smtClean="0"/>
          </a:p>
          <a:p>
            <a:endParaRPr lang="en-US" dirty="0"/>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smtClean="0"/>
              <a:t>May 2018 </a:t>
            </a:r>
            <a:endParaRPr lang="en-US" altLang="en-US" dirty="0"/>
          </a:p>
        </p:txBody>
      </p:sp>
      <p:sp>
        <p:nvSpPr>
          <p:cNvPr id="5" name="Fußzeilenplatzhalter 4"/>
          <p:cNvSpPr>
            <a:spLocks noGrp="1"/>
          </p:cNvSpPr>
          <p:nvPr>
            <p:ph type="ftr" sz="quarter" idx="11"/>
          </p:nvPr>
        </p:nvSpPr>
        <p:spPr/>
        <p:txBody>
          <a:bodyPr/>
          <a:lstStyle/>
          <a:p>
            <a:pPr>
              <a:defRPr/>
            </a:pPr>
            <a:r>
              <a:rPr lang="en-US" altLang="en-US" dirty="0" smtClean="0"/>
              <a:t>Don Sturek, </a:t>
            </a:r>
            <a:r>
              <a:rPr lang="en-US" altLang="en-US" dirty="0" err="1" smtClean="0"/>
              <a:t>Itron</a:t>
            </a:r>
            <a:endParaRPr lang="en-US" altLang="en-US" dirty="0"/>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3272682548"/>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719</TotalTime>
  <Words>707</Words>
  <Application>Microsoft Macintosh PowerPoint</Application>
  <PresentationFormat>On-screen Show (4:3)</PresentationFormat>
  <Paragraphs>123</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Helvetica</vt:lpstr>
      <vt:lpstr>Monotype Sorts</vt:lpstr>
      <vt:lpstr>Times New Roman</vt:lpstr>
      <vt:lpstr>Arial</vt:lpstr>
      <vt:lpstr>IEEE-P802_15_Rbt</vt:lpstr>
      <vt:lpstr>PowerPoint Presentation</vt:lpstr>
      <vt:lpstr>802.15.4y SECN Agenda May 2018 Interim</vt:lpstr>
      <vt:lpstr>Instructions for the WG Chair</vt:lpstr>
      <vt:lpstr>Participants, Patents, and Duty to Inform</vt:lpstr>
      <vt:lpstr>Patent Related Links</vt:lpstr>
      <vt:lpstr>Call for Potentially Essential Patents</vt:lpstr>
      <vt:lpstr>Other Guidelines for IEEE WG Meetings</vt:lpstr>
      <vt:lpstr>4y SECN Schedule for the Week</vt:lpstr>
      <vt:lpstr>Main Agenda Items for the Week</vt:lpstr>
      <vt:lpstr>Draft Agenda</vt:lpstr>
      <vt:lpstr>Timeline</vt:lpstr>
    </vt:vector>
  </TitlesOfParts>
  <Company>Microsoft</Company>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Sturek, Don</cp:lastModifiedBy>
  <cp:revision>366</cp:revision>
  <cp:lastPrinted>1998-02-10T13:28:06Z</cp:lastPrinted>
  <dcterms:created xsi:type="dcterms:W3CDTF">2017-03-12T21:31:02Z</dcterms:created>
  <dcterms:modified xsi:type="dcterms:W3CDTF">2018-05-09T05:45:46Z</dcterms:modified>
</cp:coreProperties>
</file>