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0" r:id="rId3"/>
    <p:sldId id="316" r:id="rId4"/>
    <p:sldId id="317" r:id="rId5"/>
    <p:sldId id="318" r:id="rId6"/>
    <p:sldId id="319" r:id="rId7"/>
    <p:sldId id="320" r:id="rId8"/>
    <p:sldId id="261" r:id="rId9"/>
    <p:sldId id="262" r:id="rId10"/>
    <p:sldId id="263" r:id="rId11"/>
    <p:sldId id="273"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61" autoAdjust="0"/>
    <p:restoredTop sz="94526" autoAdjust="0"/>
  </p:normalViewPr>
  <p:slideViewPr>
    <p:cSldViewPr>
      <p:cViewPr>
        <p:scale>
          <a:sx n="100" d="100"/>
          <a:sy n="100" d="100"/>
        </p:scale>
        <p:origin x="1504"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Nov. 2017</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May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smtClean="0"/>
              <a:t>Don Sturek, </a:t>
            </a:r>
            <a:r>
              <a:rPr lang="en-US" altLang="en-US" dirty="0" err="1" smtClean="0"/>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178713"/>
            <a:ext cx="460628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a:t>
            </a:r>
            <a:r>
              <a:rPr lang="mr-IN" altLang="en-US" sz="1400" b="1" dirty="0" smtClean="0"/>
              <a:t>15-18-0183-00</a:t>
            </a:r>
            <a:r>
              <a:rPr lang="en-US" altLang="en-US" sz="1400" b="1" dirty="0" smtClean="0"/>
              <a:t>-</a:t>
            </a:r>
            <a:r>
              <a:rPr lang="en-US" altLang="en-US" sz="1400" b="1" dirty="0" err="1" smtClean="0"/>
              <a:t>secn</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May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smtClean="0"/>
              <a:t>Don Sturek, </a:t>
            </a:r>
            <a:r>
              <a:rPr lang="en-US" altLang="en-US" dirty="0" err="1" smtClean="0"/>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[4y SECN Agenda May 2018 Interim]</a:t>
            </a:r>
            <a:endParaRPr lang="en-US" altLang="en-US" sz="1600" dirty="0">
              <a:solidFill>
                <a:schemeClr val="tx2"/>
              </a:solidFill>
            </a:endParaRP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3</a:t>
            </a:r>
            <a:r>
              <a:rPr lang="en-US" altLang="en-US" sz="1600" dirty="0" smtClean="0">
                <a:solidFill>
                  <a:schemeClr val="tx2"/>
                </a:solidFill>
              </a:rPr>
              <a:t> May,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[Don Sturek] </a:t>
            </a:r>
            <a:r>
              <a:rPr lang="en-US" altLang="en-US" sz="1600" dirty="0">
                <a:solidFill>
                  <a:schemeClr val="tx2"/>
                </a:solidFill>
              </a:rPr>
              <a:t>Company </a:t>
            </a:r>
            <a:r>
              <a:rPr lang="en-US" altLang="en-US" sz="1600" dirty="0" smtClean="0">
                <a:solidFill>
                  <a:schemeClr val="tx2"/>
                </a:solidFill>
              </a:rPr>
              <a:t>[</a:t>
            </a:r>
            <a:r>
              <a:rPr lang="en-US" altLang="en-US" sz="1600" dirty="0" err="1" smtClean="0">
                <a:solidFill>
                  <a:schemeClr val="tx2"/>
                </a:solidFill>
              </a:rPr>
              <a:t>Itron</a:t>
            </a:r>
            <a:r>
              <a:rPr lang="en-US" altLang="en-US" sz="1600" dirty="0" smtClean="0">
                <a:solidFill>
                  <a:schemeClr val="tx2"/>
                </a:solidFill>
              </a:rPr>
              <a:t>]</a:t>
            </a:r>
            <a:endParaRPr lang="en-US" altLang="en-US" sz="1600" dirty="0">
              <a:solidFill>
                <a:schemeClr val="tx2"/>
              </a:solidFill>
            </a:endParaRP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a:t>
            </a:r>
            <a:r>
              <a:rPr lang="en-US" altLang="en-US" sz="1600" dirty="0" smtClean="0">
                <a:solidFill>
                  <a:schemeClr val="tx2"/>
                </a:solidFill>
              </a:rPr>
              <a:t>:[+1 669 770 4790], </a:t>
            </a:r>
            <a:r>
              <a:rPr lang="en-US" altLang="en-US" sz="1600" dirty="0">
                <a:solidFill>
                  <a:schemeClr val="tx2"/>
                </a:solidFill>
              </a:rPr>
              <a:t>FAX: </a:t>
            </a:r>
            <a:r>
              <a:rPr lang="en-US" altLang="en-US" sz="1600" dirty="0" smtClean="0">
                <a:solidFill>
                  <a:schemeClr val="tx2"/>
                </a:solidFill>
              </a:rPr>
              <a:t>[+1 866 776 0015], </a:t>
            </a:r>
            <a:r>
              <a:rPr lang="en-US" altLang="en-US" sz="1600" dirty="0">
                <a:solidFill>
                  <a:schemeClr val="tx2"/>
                </a:solidFill>
              </a:rPr>
              <a:t>E-Mail</a:t>
            </a:r>
            <a:r>
              <a:rPr lang="en-US" altLang="en-US" sz="1600" dirty="0" smtClean="0">
                <a:solidFill>
                  <a:schemeClr val="tx2"/>
                </a:solidFill>
              </a:rPr>
              <a:t>:[</a:t>
            </a:r>
            <a:r>
              <a:rPr lang="en-US" altLang="en-US" sz="1600" dirty="0" err="1" smtClean="0">
                <a:solidFill>
                  <a:schemeClr val="tx2"/>
                </a:solidFill>
              </a:rPr>
              <a:t>don.sturek@itron.com</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[IEEE 802.15.4y SECN]</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a:t>
            </a:r>
            <a:r>
              <a:rPr lang="en-US" altLang="en-US" sz="1600" dirty="0" smtClean="0">
                <a:solidFill>
                  <a:schemeClr val="tx2"/>
                </a:solidFill>
              </a:rPr>
              <a:t>IEEE 802.15.4y SECN]</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May 2018 IEEE 802.15.4y SECN]</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Monday </a:t>
            </a:r>
            <a:r>
              <a:rPr lang="en-US" sz="1800" dirty="0" smtClean="0"/>
              <a:t>PM2</a:t>
            </a:r>
          </a:p>
          <a:p>
            <a:pPr lvl="1"/>
            <a:r>
              <a:rPr lang="en-US" sz="1400" dirty="0"/>
              <a:t>Open</a:t>
            </a:r>
          </a:p>
          <a:p>
            <a:pPr lvl="1"/>
            <a:r>
              <a:rPr lang="en-US" sz="1400" dirty="0"/>
              <a:t>IEEE-SA Stds. Board Bylaws on Patents in Std's. &amp; Guidelines</a:t>
            </a:r>
          </a:p>
          <a:p>
            <a:pPr lvl="1"/>
            <a:r>
              <a:rPr lang="en-US" sz="1400" dirty="0"/>
              <a:t>Approval of the </a:t>
            </a:r>
            <a:r>
              <a:rPr lang="en-US" sz="1400" dirty="0" smtClean="0"/>
              <a:t>Agenda</a:t>
            </a:r>
          </a:p>
          <a:p>
            <a:pPr lvl="1"/>
            <a:r>
              <a:rPr lang="en-US" sz="1400" dirty="0" smtClean="0"/>
              <a:t>Approve Meeting Minutes from </a:t>
            </a:r>
            <a:r>
              <a:rPr lang="en-US" sz="1400" dirty="0" smtClean="0"/>
              <a:t>Chicago </a:t>
            </a:r>
            <a:r>
              <a:rPr lang="en-US" sz="1400" dirty="0" smtClean="0"/>
              <a:t>meeting:   </a:t>
            </a:r>
            <a:r>
              <a:rPr lang="en-US" sz="1400" dirty="0" smtClean="0"/>
              <a:t>15-18-0110-00</a:t>
            </a:r>
          </a:p>
          <a:p>
            <a:pPr lvl="1"/>
            <a:r>
              <a:rPr lang="en-US" sz="1400" dirty="0" smtClean="0"/>
              <a:t>Review of proposals:</a:t>
            </a:r>
            <a:endParaRPr lang="en-US" sz="1400" dirty="0" smtClean="0"/>
          </a:p>
          <a:p>
            <a:pPr lvl="1"/>
            <a:r>
              <a:rPr lang="en-US" sz="1400" dirty="0" smtClean="0"/>
              <a:t>Proposal (</a:t>
            </a:r>
            <a:r>
              <a:rPr lang="en-US" sz="1400" dirty="0" err="1" smtClean="0"/>
              <a:t>Tero</a:t>
            </a:r>
            <a:r>
              <a:rPr lang="en-US" sz="1400" dirty="0" smtClean="0"/>
              <a:t> </a:t>
            </a:r>
            <a:r>
              <a:rPr lang="en-US" sz="1400" dirty="0" err="1" smtClean="0"/>
              <a:t>Kivinen</a:t>
            </a:r>
            <a:r>
              <a:rPr lang="en-US" sz="1400" dirty="0" smtClean="0"/>
              <a:t>) - </a:t>
            </a:r>
            <a:r>
              <a:rPr lang="en-US" altLang="en-US" sz="1400" dirty="0">
                <a:solidFill>
                  <a:srgbClr val="000000"/>
                </a:solidFill>
              </a:rPr>
              <a:t>15-18-0109-01</a:t>
            </a:r>
            <a:endParaRPr lang="en-US" sz="1400" dirty="0" smtClean="0"/>
          </a:p>
          <a:p>
            <a:pPr lvl="1"/>
            <a:r>
              <a:rPr lang="en-US" sz="1400" dirty="0"/>
              <a:t>Proposal (</a:t>
            </a:r>
            <a:r>
              <a:rPr lang="en-US" sz="1400" dirty="0" err="1"/>
              <a:t>Itron</a:t>
            </a:r>
            <a:r>
              <a:rPr lang="en-US" sz="1400" dirty="0" smtClean="0"/>
              <a:t>) </a:t>
            </a:r>
            <a:r>
              <a:rPr lang="mr-IN" sz="1400" dirty="0" smtClean="0"/>
              <a:t>–</a:t>
            </a:r>
            <a:r>
              <a:rPr lang="en-US" sz="1400" dirty="0" smtClean="0"/>
              <a:t> </a:t>
            </a:r>
            <a:r>
              <a:rPr lang="en-US" altLang="en-US" sz="1400" dirty="0">
                <a:solidFill>
                  <a:srgbClr val="000000"/>
                </a:solidFill>
              </a:rPr>
              <a:t>15-18-0087-00</a:t>
            </a:r>
            <a:endParaRPr lang="en-US" sz="1400" dirty="0" smtClean="0"/>
          </a:p>
          <a:p>
            <a:pPr lvl="1"/>
            <a:r>
              <a:rPr lang="en-US" sz="1400" dirty="0"/>
              <a:t>Proposal (Blind Creek</a:t>
            </a:r>
            <a:r>
              <a:rPr lang="en-US" sz="1400" dirty="0" smtClean="0"/>
              <a:t>) - </a:t>
            </a:r>
            <a:r>
              <a:rPr lang="en-US" altLang="en-US" sz="1400" dirty="0" smtClean="0">
                <a:solidFill>
                  <a:srgbClr val="000000"/>
                </a:solidFill>
              </a:rPr>
              <a:t>15-18-0095-00</a:t>
            </a:r>
          </a:p>
          <a:p>
            <a:pPr lvl="1"/>
            <a:r>
              <a:rPr lang="en-US" sz="1400" dirty="0" smtClean="0">
                <a:solidFill>
                  <a:srgbClr val="000000"/>
                </a:solidFill>
              </a:rPr>
              <a:t>Overlap/differences between proposals</a:t>
            </a:r>
            <a:endParaRPr lang="en-US" sz="1400" dirty="0" smtClean="0"/>
          </a:p>
          <a:p>
            <a:pPr lvl="1"/>
            <a:r>
              <a:rPr lang="en-US" sz="1400" dirty="0" smtClean="0"/>
              <a:t>Recess</a:t>
            </a:r>
            <a:endParaRPr lang="en-US" sz="1400" dirty="0"/>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a:t>Wednesday AM1</a:t>
            </a:r>
          </a:p>
          <a:p>
            <a:pPr lvl="1"/>
            <a:r>
              <a:rPr lang="en-US" sz="1400" dirty="0" smtClean="0"/>
              <a:t>Proposal combination possibilities</a:t>
            </a:r>
            <a:endParaRPr lang="en-US" sz="1400" dirty="0"/>
          </a:p>
          <a:p>
            <a:pPr lvl="1"/>
            <a:r>
              <a:rPr lang="en-US" sz="1400" dirty="0" smtClean="0"/>
              <a:t>Create </a:t>
            </a:r>
            <a:r>
              <a:rPr lang="en-US" sz="1400" dirty="0" smtClean="0"/>
              <a:t>Closing Report</a:t>
            </a:r>
            <a:endParaRPr lang="en-US" sz="1400" dirty="0"/>
          </a:p>
          <a:p>
            <a:pPr lvl="1"/>
            <a:r>
              <a:rPr lang="en-US" sz="1400" dirty="0"/>
              <a:t>Adjourn </a:t>
            </a:r>
            <a:r>
              <a:rPr lang="en-US" sz="1400" dirty="0" smtClean="0"/>
              <a:t>4y SECN</a:t>
            </a:r>
            <a:endParaRPr lang="en-US" sz="1400" dirty="0"/>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smtClean="0"/>
              <a:t>May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a:t>
            </a:r>
            <a:endParaRPr lang="en-US" dirty="0"/>
          </a:p>
        </p:txBody>
      </p:sp>
      <p:sp>
        <p:nvSpPr>
          <p:cNvPr id="9" name="Inhaltsplatzhalter 8"/>
          <p:cNvSpPr>
            <a:spLocks noGrp="1"/>
          </p:cNvSpPr>
          <p:nvPr>
            <p:ph idx="1"/>
          </p:nvPr>
        </p:nvSpPr>
        <p:spPr/>
        <p:txBody>
          <a:bodyPr/>
          <a:lstStyle/>
          <a:p>
            <a:r>
              <a:rPr lang="en-US" sz="2000" b="1" dirty="0" smtClean="0"/>
              <a:t>July </a:t>
            </a:r>
            <a:r>
              <a:rPr lang="en-US" sz="2000" b="1" dirty="0"/>
              <a:t>2018 Plenary </a:t>
            </a:r>
            <a:r>
              <a:rPr lang="en-US" sz="2000" b="1" dirty="0" smtClean="0"/>
              <a:t>(San Diego)</a:t>
            </a:r>
            <a:endParaRPr lang="en-US" sz="2000" b="1" dirty="0"/>
          </a:p>
          <a:p>
            <a:pPr lvl="1"/>
            <a:r>
              <a:rPr lang="en-US" sz="1800" dirty="0"/>
              <a:t>Hear </a:t>
            </a:r>
            <a:r>
              <a:rPr lang="en-US" sz="1800" dirty="0" smtClean="0"/>
              <a:t>revised/new proposals, close on an agreed proposal</a:t>
            </a:r>
          </a:p>
          <a:p>
            <a:pPr lvl="1"/>
            <a:r>
              <a:rPr lang="en-US" sz="1800" dirty="0" smtClean="0"/>
              <a:t>Create timeline for completion of amendment</a:t>
            </a:r>
            <a:endParaRPr lang="en-US" sz="1800" dirty="0"/>
          </a:p>
        </p:txBody>
      </p:sp>
      <p:sp>
        <p:nvSpPr>
          <p:cNvPr id="5" name="Datumsplatzhalter 4"/>
          <p:cNvSpPr>
            <a:spLocks noGrp="1"/>
          </p:cNvSpPr>
          <p:nvPr>
            <p:ph type="dt" sz="half" idx="10"/>
          </p:nvPr>
        </p:nvSpPr>
        <p:spPr/>
        <p:txBody>
          <a:bodyPr/>
          <a:lstStyle/>
          <a:p>
            <a:pPr>
              <a:defRPr/>
            </a:pPr>
            <a:r>
              <a:rPr lang="en-US" altLang="en-US" dirty="0" smtClean="0"/>
              <a:t>May 2018 </a:t>
            </a:r>
            <a:endParaRPr lang="en-US" altLang="en-US" dirty="0"/>
          </a:p>
        </p:txBody>
      </p:sp>
      <p:sp>
        <p:nvSpPr>
          <p:cNvPr id="6" name="Fußzeilenplatzhalter 5"/>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11</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802.15.4y SECN</a:t>
            </a:r>
            <a:br>
              <a:rPr lang="en-US" dirty="0" smtClean="0"/>
            </a:br>
            <a:r>
              <a:rPr lang="en-US" dirty="0" smtClean="0"/>
              <a:t>Agenda May 2018 Interim</a:t>
            </a:r>
            <a:endParaRPr lang="en-US" dirty="0"/>
          </a:p>
        </p:txBody>
      </p:sp>
      <p:sp>
        <p:nvSpPr>
          <p:cNvPr id="6" name="Untertitel 5"/>
          <p:cNvSpPr>
            <a:spLocks noGrp="1"/>
          </p:cNvSpPr>
          <p:nvPr>
            <p:ph type="subTitle" idx="1"/>
          </p:nvPr>
        </p:nvSpPr>
        <p:spPr/>
        <p:txBody>
          <a:bodyPr/>
          <a:lstStyle/>
          <a:p>
            <a:r>
              <a:rPr lang="en-US" dirty="0" smtClean="0"/>
              <a:t>Don Sturek</a:t>
            </a:r>
            <a:r>
              <a:rPr lang="en-US" dirty="0"/>
              <a:t/>
            </a:r>
            <a:br>
              <a:rPr lang="en-US" dirty="0"/>
            </a:br>
            <a:r>
              <a:rPr lang="en-US" dirty="0" err="1" smtClean="0"/>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smtClean="0"/>
              <a:t>May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smtClean="0"/>
              <a:t>	The IEEE-SA strongly recommends that at each WG meeting the chair or a designee:</a:t>
            </a:r>
            <a:endParaRPr lang="en-US" altLang="en-US" sz="1800" dirty="0" smtClean="0"/>
          </a:p>
          <a:p>
            <a:pPr lvl="1">
              <a:lnSpc>
                <a:spcPct val="80000"/>
              </a:lnSpc>
              <a:buFont typeface="Arial" pitchFamily="34" charset="0"/>
              <a:buChar char="•"/>
            </a:pPr>
            <a:r>
              <a:rPr lang="en-US" altLang="en-US" sz="1400" b="1" dirty="0" smtClean="0"/>
              <a:t>Show slides #1 through #4 of this presentation</a:t>
            </a:r>
          </a:p>
          <a:p>
            <a:pPr lvl="1">
              <a:lnSpc>
                <a:spcPct val="80000"/>
              </a:lnSpc>
              <a:buFont typeface="Arial" pitchFamily="34" charset="0"/>
              <a:buChar char="•"/>
            </a:pPr>
            <a:r>
              <a:rPr lang="en-US" altLang="en-US" sz="1400" b="1" dirty="0" smtClean="0"/>
              <a:t>Advise the WG attendees that:</a:t>
            </a:r>
            <a:r>
              <a:rPr lang="en-US" altLang="en-US" sz="1400" dirty="0" smtClean="0"/>
              <a:t> </a:t>
            </a:r>
          </a:p>
          <a:p>
            <a:pPr lvl="2">
              <a:lnSpc>
                <a:spcPct val="80000"/>
              </a:lnSpc>
              <a:buFont typeface="Arial" pitchFamily="34" charset="0"/>
              <a:buChar char="•"/>
            </a:pPr>
            <a:r>
              <a:rPr lang="en-US" altLang="en-US" sz="1400" dirty="0" smtClean="0"/>
              <a:t>The IEEE’s patent policy is described in Clause 6 of the </a:t>
            </a:r>
            <a:r>
              <a:rPr lang="en-US" altLang="en-US" sz="1400" i="1" dirty="0" smtClean="0"/>
              <a:t>IEEE-SA Standards Board Bylaws</a:t>
            </a:r>
            <a:r>
              <a:rPr lang="en-US" altLang="en-US" sz="1400" dirty="0" smtClean="0"/>
              <a:t>;</a:t>
            </a:r>
          </a:p>
          <a:p>
            <a:pPr lvl="2">
              <a:lnSpc>
                <a:spcPct val="80000"/>
              </a:lnSpc>
              <a:buFont typeface="Arial" pitchFamily="34" charset="0"/>
              <a:buChar char="•"/>
            </a:pPr>
            <a:r>
              <a:rPr lang="en-US" altLang="en-US" sz="1400" dirty="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buFont typeface="Arial" pitchFamily="34" charset="0"/>
              <a:buChar char="•"/>
            </a:pPr>
            <a:r>
              <a:rPr lang="en-US" altLang="en-US" sz="1400" b="1" dirty="0" smtClean="0"/>
              <a:t>Instruct the WG Secretary to record in the minutes of the relevant WG meeting:</a:t>
            </a:r>
            <a:r>
              <a:rPr lang="en-US" altLang="en-US" sz="900" dirty="0" smtClean="0"/>
              <a:t> </a:t>
            </a:r>
          </a:p>
          <a:p>
            <a:pPr lvl="2">
              <a:lnSpc>
                <a:spcPct val="80000"/>
              </a:lnSpc>
              <a:buFont typeface="Arial" pitchFamily="34" charset="0"/>
              <a:buChar char="•"/>
            </a:pPr>
            <a:r>
              <a:rPr lang="en-US" altLang="en-US" sz="1400" dirty="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smtClean="0"/>
          </a:p>
          <a:p>
            <a:pPr lvl="1">
              <a:lnSpc>
                <a:spcPct val="80000"/>
              </a:lnSpc>
              <a:spcBef>
                <a:spcPct val="5000"/>
              </a:spcBef>
              <a:buFont typeface="Arial" pitchFamily="34" charset="0"/>
              <a:buChar char="•"/>
            </a:pPr>
            <a:r>
              <a:rPr lang="en-US" altLang="en-US" sz="1400" dirty="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t>It is recommended that the WG chair review the guidance in </a:t>
            </a:r>
            <a:r>
              <a:rPr lang="en-US" altLang="en-US" sz="1400" i="1" dirty="0" smtClean="0"/>
              <a:t>IEEE-SA Standards Board Operations Manual</a:t>
            </a:r>
            <a:r>
              <a:rPr lang="en-US" altLang="en-US" sz="1400" dirty="0" smtClean="0"/>
              <a:t> 6.3.5 and in FAQs 14 and 15 on inclusion of potential Essential Patent Claims by incorporation or by reference.</a:t>
            </a:r>
            <a:r>
              <a:rPr lang="en-US" altLang="en-US" sz="1400" dirty="0" smtClean="0">
                <a:solidFill>
                  <a:srgbClr val="FF3300"/>
                </a:solidFill>
              </a:rPr>
              <a:t> </a:t>
            </a:r>
          </a:p>
          <a:p>
            <a:pPr lvl="1">
              <a:lnSpc>
                <a:spcPct val="80000"/>
              </a:lnSpc>
              <a:spcBef>
                <a:spcPct val="5000"/>
              </a:spcBef>
              <a:buFont typeface="Monotype Sorts"/>
              <a:buNone/>
            </a:pPr>
            <a:endParaRPr lang="en-US" altLang="en-US" sz="1200" dirty="0" smtClean="0"/>
          </a:p>
          <a:p>
            <a:pPr lvl="1">
              <a:lnSpc>
                <a:spcPct val="80000"/>
              </a:lnSpc>
              <a:spcBef>
                <a:spcPct val="5000"/>
              </a:spcBef>
              <a:buFont typeface="Monotype Sorts"/>
              <a:buNone/>
            </a:pPr>
            <a:r>
              <a:rPr lang="en-US" altLang="en-US" sz="1200" dirty="0" smtClean="0"/>
              <a:t>	Note: </a:t>
            </a:r>
            <a:r>
              <a:rPr lang="en-US" altLang="en-US" sz="1200" b="1" dirty="0" smtClean="0"/>
              <a:t>WG</a:t>
            </a:r>
            <a:r>
              <a:rPr lang="en-US" altLang="en-US" sz="1200" dirty="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extLst>
      <p:ext uri="{BB962C8B-B14F-4D97-AF65-F5344CB8AC3E}">
        <p14:creationId xmlns:p14="http://schemas.microsoft.com/office/powerpoint/2010/main" val="1587438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smtClean="0"/>
              <a:t>Patent Related Links</a:t>
            </a:r>
            <a:endParaRPr lang="en-US" altLang="en-US" u="sng" dirty="0"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t>http://</a:t>
            </a:r>
            <a:r>
              <a:rPr lang="en-US" altLang="en-US" sz="2100" i="1" dirty="0" err="1" smtClean="0"/>
              <a:t>standards.ieee.org</a:t>
            </a:r>
            <a:r>
              <a:rPr lang="en-US" altLang="en-US" sz="2100" i="1" dirty="0" smtClean="0"/>
              <a:t>/develop/policies/bylaws/sect6-7.html#6</a:t>
            </a:r>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/develop/policies/</a:t>
            </a:r>
            <a:r>
              <a:rPr lang="en-US" altLang="en-US" sz="2100" i="1" dirty="0" err="1" smtClean="0"/>
              <a:t>opman</a:t>
            </a:r>
            <a:r>
              <a:rPr lang="en-US" altLang="en-US" sz="2100" i="1" dirty="0" smtClean="0"/>
              <a:t>/sect6.html#6.3</a:t>
            </a:r>
            <a:endParaRPr lang="en-US" altLang="en-US" sz="2400" dirty="0" smtClean="0"/>
          </a:p>
          <a:p>
            <a:pPr lvl="1">
              <a:lnSpc>
                <a:spcPct val="90000"/>
              </a:lnSpc>
              <a:buFont typeface="Monotype Sorts"/>
              <a:buNone/>
            </a:pPr>
            <a:r>
              <a:rPr lang="en-US" altLang="en-US" sz="2400" dirty="0" smtClean="0">
                <a:cs typeface="Times New Roman"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/about/</a:t>
            </a:r>
            <a:r>
              <a:rPr lang="en-US" altLang="en-US" sz="2100" i="1" dirty="0" err="1" smtClean="0"/>
              <a:t>sasb</a:t>
            </a:r>
            <a:r>
              <a:rPr lang="en-US" altLang="en-US" sz="2100" i="1" dirty="0" smtClean="0"/>
              <a:t>/</a:t>
            </a:r>
            <a:r>
              <a:rPr lang="en-US" altLang="en-US" sz="2100" i="1" dirty="0" err="1" smtClean="0"/>
              <a:t>patcom</a:t>
            </a:r>
            <a:r>
              <a:rPr lang="en-US" altLang="en-US" sz="2100" i="1" dirty="0" smtClean="0"/>
              <a:t>/</a:t>
            </a:r>
            <a:r>
              <a:rPr lang="en-US" altLang="en-US" sz="2100" i="1" dirty="0" err="1" smtClean="0"/>
              <a:t>materials.html</a:t>
            </a:r>
            <a:endParaRPr lang="en-US" altLang="en-US" sz="2100" i="1" dirty="0" smtClean="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746541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4y SECN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541759519"/>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a:p>
                    <a:p>
                      <a:endParaRPr lang="en-US" dirty="0" smtClean="0"/>
                    </a:p>
                  </a:txBody>
                  <a:tcPr/>
                </a:tc>
                <a:tc>
                  <a:txBody>
                    <a:bodyPr/>
                    <a:lstStyle/>
                    <a:p>
                      <a:endParaRPr 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p>
                  </a:txBody>
                  <a:tcPr/>
                </a:tc>
                <a:tc>
                  <a:txBody>
                    <a:bodyPr/>
                    <a:lstStyle/>
                    <a:p>
                      <a:endParaRPr lang="en-US" dirty="0"/>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pPr algn="ctr"/>
                      <a:endParaRPr lang="en-US" dirty="0"/>
                    </a:p>
                  </a:txBody>
                  <a:tcPr/>
                </a:tc>
              </a:tr>
              <a:tr h="370840">
                <a:tc>
                  <a:txBody>
                    <a:bodyPr/>
                    <a:lstStyle/>
                    <a:p>
                      <a:r>
                        <a:rPr lang="en-US" dirty="0" smtClean="0"/>
                        <a:t>PM 1</a:t>
                      </a:r>
                      <a:endParaRPr lang="en-US" dirty="0"/>
                    </a:p>
                  </a:txBody>
                  <a:tcPr/>
                </a:tc>
                <a:tc>
                  <a:txBody>
                    <a:bodyPr/>
                    <a:lstStyle/>
                    <a:p>
                      <a:pPr algn="ctr"/>
                      <a:endParaRPr lang="en-US" sz="1800" kern="1200" dirty="0" smtClean="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endParaRPr lang="en-US" dirty="0" smtClean="0"/>
                    </a:p>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anchor="ctr"/>
                </a:tc>
                <a:tc>
                  <a:txBody>
                    <a:bodyPr/>
                    <a:lstStyle/>
                    <a:p>
                      <a:endParaRPr lang="en-US" dirty="0"/>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smtClean="0"/>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smtClean="0"/>
              <a:t>Review/Merge proposals from March plenary</a:t>
            </a:r>
            <a:endParaRPr lang="en-US" dirty="0" smtClean="0"/>
          </a:p>
          <a:p>
            <a:pPr lvl="1"/>
            <a:r>
              <a:rPr lang="en-US" dirty="0" smtClean="0"/>
              <a:t>Blind Creek Associates</a:t>
            </a:r>
          </a:p>
          <a:p>
            <a:pPr lvl="1"/>
            <a:r>
              <a:rPr lang="en-US" dirty="0" err="1" smtClean="0"/>
              <a:t>Itron</a:t>
            </a:r>
            <a:endParaRPr lang="en-US" dirty="0" smtClean="0"/>
          </a:p>
          <a:p>
            <a:pPr lvl="1"/>
            <a:r>
              <a:rPr lang="en-US" dirty="0" err="1" smtClean="0"/>
              <a:t>Tero</a:t>
            </a:r>
            <a:r>
              <a:rPr lang="en-US" dirty="0" smtClean="0"/>
              <a:t> </a:t>
            </a:r>
            <a:r>
              <a:rPr lang="en-US" dirty="0" err="1" smtClean="0"/>
              <a:t>Kivinen</a:t>
            </a:r>
            <a:endParaRPr lang="en-US" dirty="0" smtClean="0"/>
          </a:p>
          <a:p>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May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714</TotalTime>
  <Words>705</Words>
  <Application>Microsoft Macintosh PowerPoint</Application>
  <PresentationFormat>On-screen Show (4:3)</PresentationFormat>
  <Paragraphs>123</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Helvetica</vt:lpstr>
      <vt:lpstr>Monotype Sorts</vt:lpstr>
      <vt:lpstr>Times New Roman</vt:lpstr>
      <vt:lpstr>Arial</vt:lpstr>
      <vt:lpstr>IEEE-P802_15_Rbt</vt:lpstr>
      <vt:lpstr>PowerPoint Presentation</vt:lpstr>
      <vt:lpstr>802.15.4y SECN Agenda May 2018 Interim</vt:lpstr>
      <vt:lpstr>Instructions for the WG Chair</vt:lpstr>
      <vt:lpstr>Participants, Patents, and Duty to Inform</vt:lpstr>
      <vt:lpstr>Patent Related Links</vt:lpstr>
      <vt:lpstr>Call for Potentially Essential Patents</vt:lpstr>
      <vt:lpstr>Other Guidelines for IEEE WG Meetings</vt:lpstr>
      <vt:lpstr>4y SECN Schedule for the Week</vt:lpstr>
      <vt:lpstr>Main Agenda Items for the Week</vt:lpstr>
      <vt:lpstr>Draft Agenda</vt:lpstr>
      <vt:lpstr>Timeline</vt:lpstr>
    </vt:vector>
  </TitlesOfParts>
  <Company>Microsoft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362</cp:revision>
  <cp:lastPrinted>1998-02-10T13:28:06Z</cp:lastPrinted>
  <dcterms:created xsi:type="dcterms:W3CDTF">2017-03-12T21:31:02Z</dcterms:created>
  <dcterms:modified xsi:type="dcterms:W3CDTF">2018-05-03T20:31:22Z</dcterms:modified>
</cp:coreProperties>
</file>