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4"/>
  </p:notesMasterIdLst>
  <p:handoutMasterIdLst>
    <p:handoutMasterId r:id="rId35"/>
  </p:handoutMasterIdLst>
  <p:sldIdLst>
    <p:sldId id="269" r:id="rId2"/>
    <p:sldId id="424" r:id="rId3"/>
    <p:sldId id="717" r:id="rId4"/>
    <p:sldId id="423" r:id="rId5"/>
    <p:sldId id="608" r:id="rId6"/>
    <p:sldId id="708" r:id="rId7"/>
    <p:sldId id="386" r:id="rId8"/>
    <p:sldId id="754" r:id="rId9"/>
    <p:sldId id="560" r:id="rId10"/>
    <p:sldId id="718" r:id="rId11"/>
    <p:sldId id="779" r:id="rId12"/>
    <p:sldId id="780" r:id="rId13"/>
    <p:sldId id="781" r:id="rId14"/>
    <p:sldId id="782" r:id="rId15"/>
    <p:sldId id="783" r:id="rId16"/>
    <p:sldId id="784" r:id="rId17"/>
    <p:sldId id="774" r:id="rId18"/>
    <p:sldId id="764" r:id="rId19"/>
    <p:sldId id="785" r:id="rId20"/>
    <p:sldId id="786" r:id="rId21"/>
    <p:sldId id="789" r:id="rId22"/>
    <p:sldId id="761" r:id="rId23"/>
    <p:sldId id="777" r:id="rId24"/>
    <p:sldId id="778" r:id="rId25"/>
    <p:sldId id="770" r:id="rId26"/>
    <p:sldId id="771" r:id="rId27"/>
    <p:sldId id="766" r:id="rId28"/>
    <p:sldId id="775" r:id="rId29"/>
    <p:sldId id="788" r:id="rId30"/>
    <p:sldId id="762" r:id="rId31"/>
    <p:sldId id="756" r:id="rId32"/>
    <p:sldId id="753" r:id="rId3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374" autoAdjust="0"/>
    <p:restoredTop sz="95409" autoAdjust="0"/>
  </p:normalViewPr>
  <p:slideViewPr>
    <p:cSldViewPr>
      <p:cViewPr varScale="1">
        <p:scale>
          <a:sx n="97" d="100"/>
          <a:sy n="97" d="100"/>
        </p:scale>
        <p:origin x="514" y="86"/>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3115"/>
    </p:cViewPr>
  </p:sorterViewPr>
  <p:notesViewPr>
    <p:cSldViewPr>
      <p:cViewPr>
        <p:scale>
          <a:sx n="100" d="100"/>
          <a:sy n="100" d="100"/>
        </p:scale>
        <p:origin x="-955" y="-5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a:t>Page </a:t>
            </a:r>
            <a:fld id="{F6236B3F-AAE8-4343-8D17-1CD4A2A314CB}" type="slidenum">
              <a:rPr lang="en-US" altLang="en-US"/>
              <a:pPr>
                <a:defRPr/>
              </a:pPr>
              <a:t>‹Nr.›</a:t>
            </a:fld>
            <a:endParaRPr lang="en-US" altLang="en-US"/>
          </a:p>
        </p:txBody>
      </p:sp>
      <p:sp>
        <p:nvSpPr>
          <p:cNvPr id="14341"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4343"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a:t>Page </a:t>
            </a:r>
            <a:fld id="{E281DCD4-2343-4947-8B75-755531593318}" type="slidenum">
              <a:rPr lang="en-US" altLang="en-US"/>
              <a:pPr>
                <a:defRPr/>
              </a:pPr>
              <a:t>‹Nr.›</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5FB7E5E-1D6C-444E-B0CF-852BD311553D}" type="slidenum">
              <a:rPr lang="en-US" altLang="en-US" smtClean="0"/>
              <a:pPr>
                <a:spcBef>
                  <a:spcPct val="0"/>
                </a:spcBef>
              </a:pPr>
              <a:t>1</a:t>
            </a:fld>
            <a:endParaRPr lang="en-US" altLang="en-US" smtClean="0"/>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89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891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F703DAF-299B-480A-8128-0D3DE951CA4A}" type="slidenum">
              <a:rPr lang="en-US" altLang="en-US" smtClean="0"/>
              <a:pPr>
                <a:spcBef>
                  <a:spcPct val="0"/>
                </a:spcBef>
              </a:pPr>
              <a:t>10</a:t>
            </a:fld>
            <a:endParaRPr lang="en-US" altLang="en-US" smtClean="0"/>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11</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53856492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12</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7606549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13</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20615585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14</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22372825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15</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86540524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16</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44784920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4096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4096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4096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59A3BC02-BFE1-49C1-AF78-0F0A6EE9B830}" type="slidenum">
              <a:rPr lang="en-US" altLang="en-US" smtClean="0"/>
              <a:pPr>
                <a:spcBef>
                  <a:spcPct val="0"/>
                </a:spcBef>
              </a:pPr>
              <a:t>17</a:t>
            </a:fld>
            <a:endParaRPr lang="en-US" altLang="en-US" smtClean="0"/>
          </a:p>
        </p:txBody>
      </p:sp>
      <p:sp>
        <p:nvSpPr>
          <p:cNvPr id="40966" name="Rectangle 2"/>
          <p:cNvSpPr>
            <a:spLocks noGrp="1" noRot="1" noChangeAspect="1" noChangeArrowheads="1" noTextEdit="1"/>
          </p:cNvSpPr>
          <p:nvPr>
            <p:ph type="sldImg"/>
          </p:nvPr>
        </p:nvSpPr>
        <p:spPr>
          <a:xfrm>
            <a:off x="1154113" y="701675"/>
            <a:ext cx="4625975" cy="3468688"/>
          </a:xfrm>
          <a:ln/>
        </p:spPr>
      </p:sp>
      <p:sp>
        <p:nvSpPr>
          <p:cNvPr id="409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4301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4301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4301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C82A3C57-6F8A-4B65-BED9-2D028286E938}" type="slidenum">
              <a:rPr lang="en-US" altLang="en-US" smtClean="0"/>
              <a:pPr>
                <a:spcBef>
                  <a:spcPct val="0"/>
                </a:spcBef>
              </a:pPr>
              <a:t>18</a:t>
            </a:fld>
            <a:endParaRPr lang="en-US" altLang="en-US" smtClean="0"/>
          </a:p>
        </p:txBody>
      </p:sp>
      <p:sp>
        <p:nvSpPr>
          <p:cNvPr id="43014" name="Rectangle 2"/>
          <p:cNvSpPr>
            <a:spLocks noGrp="1" noRot="1" noChangeAspect="1" noChangeArrowheads="1" noTextEdit="1"/>
          </p:cNvSpPr>
          <p:nvPr>
            <p:ph type="sldImg"/>
          </p:nvPr>
        </p:nvSpPr>
        <p:spPr>
          <a:xfrm>
            <a:off x="1154113" y="701675"/>
            <a:ext cx="4625975" cy="3468688"/>
          </a:xfrm>
          <a:ln/>
        </p:spPr>
      </p:sp>
      <p:sp>
        <p:nvSpPr>
          <p:cNvPr id="430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19</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2787857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18437"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E2326AAA-479D-4C15-B355-9FA1B1CC0AD0}" type="slidenum">
              <a:rPr lang="en-US" altLang="en-US" smtClean="0"/>
              <a:pPr>
                <a:spcBef>
                  <a:spcPct val="0"/>
                </a:spcBef>
              </a:pPr>
              <a:t>2</a:t>
            </a:fld>
            <a:endParaRPr lang="en-US" altLang="en-US" smtClean="0"/>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4301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4301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4301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C82A3C57-6F8A-4B65-BED9-2D028286E938}" type="slidenum">
              <a:rPr lang="en-US" altLang="en-US" smtClean="0"/>
              <a:pPr>
                <a:spcBef>
                  <a:spcPct val="0"/>
                </a:spcBef>
              </a:pPr>
              <a:t>20</a:t>
            </a:fld>
            <a:endParaRPr lang="en-US" altLang="en-US" smtClean="0"/>
          </a:p>
        </p:txBody>
      </p:sp>
      <p:sp>
        <p:nvSpPr>
          <p:cNvPr id="43014" name="Rectangle 2"/>
          <p:cNvSpPr>
            <a:spLocks noGrp="1" noRot="1" noChangeAspect="1" noChangeArrowheads="1" noTextEdit="1"/>
          </p:cNvSpPr>
          <p:nvPr>
            <p:ph type="sldImg"/>
          </p:nvPr>
        </p:nvSpPr>
        <p:spPr>
          <a:xfrm>
            <a:off x="1154113" y="701675"/>
            <a:ext cx="4625975" cy="3468688"/>
          </a:xfrm>
          <a:ln/>
        </p:spPr>
      </p:sp>
      <p:sp>
        <p:nvSpPr>
          <p:cNvPr id="430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4762217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5529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5530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5530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48F6A916-D878-4938-A1DC-D41B8A22D859}" type="slidenum">
              <a:rPr lang="en-US" altLang="en-US" smtClean="0"/>
              <a:pPr>
                <a:spcBef>
                  <a:spcPct val="0"/>
                </a:spcBef>
              </a:pPr>
              <a:t>21</a:t>
            </a:fld>
            <a:endParaRPr lang="en-US" altLang="en-US" smtClean="0"/>
          </a:p>
        </p:txBody>
      </p:sp>
      <p:sp>
        <p:nvSpPr>
          <p:cNvPr id="55302" name="Rectangle 2"/>
          <p:cNvSpPr>
            <a:spLocks noGrp="1" noRot="1" noChangeAspect="1" noChangeArrowheads="1" noTextEdit="1"/>
          </p:cNvSpPr>
          <p:nvPr>
            <p:ph type="sldImg"/>
          </p:nvPr>
        </p:nvSpPr>
        <p:spPr>
          <a:xfrm>
            <a:off x="1154113" y="701675"/>
            <a:ext cx="4625975" cy="3468688"/>
          </a:xfrm>
          <a:ln/>
        </p:spPr>
      </p:sp>
      <p:sp>
        <p:nvSpPr>
          <p:cNvPr id="5530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65361097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5120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5120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5120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5ACB8009-9660-415B-921E-EB7B97997081}" type="slidenum">
              <a:rPr lang="en-US" altLang="en-US" smtClean="0"/>
              <a:pPr>
                <a:spcBef>
                  <a:spcPct val="0"/>
                </a:spcBef>
              </a:pPr>
              <a:t>22</a:t>
            </a:fld>
            <a:endParaRPr lang="en-US" altLang="en-US" smtClean="0"/>
          </a:p>
        </p:txBody>
      </p:sp>
      <p:sp>
        <p:nvSpPr>
          <p:cNvPr id="51206" name="Rectangle 2"/>
          <p:cNvSpPr>
            <a:spLocks noGrp="1" noRot="1" noChangeAspect="1" noChangeArrowheads="1" noTextEdit="1"/>
          </p:cNvSpPr>
          <p:nvPr>
            <p:ph type="sldImg"/>
          </p:nvPr>
        </p:nvSpPr>
        <p:spPr>
          <a:xfrm>
            <a:off x="1154113" y="701675"/>
            <a:ext cx="4625975" cy="3468688"/>
          </a:xfrm>
          <a:ln/>
        </p:spPr>
      </p:sp>
      <p:sp>
        <p:nvSpPr>
          <p:cNvPr id="512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4505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4506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4506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0F5E66E5-3F57-4246-996E-DB6C9609E605}" type="slidenum">
              <a:rPr lang="en-US" altLang="en-US" smtClean="0"/>
              <a:pPr>
                <a:spcBef>
                  <a:spcPct val="0"/>
                </a:spcBef>
              </a:pPr>
              <a:t>23</a:t>
            </a:fld>
            <a:endParaRPr lang="en-US" altLang="en-US" smtClean="0"/>
          </a:p>
        </p:txBody>
      </p:sp>
      <p:sp>
        <p:nvSpPr>
          <p:cNvPr id="45062" name="Rectangle 2"/>
          <p:cNvSpPr>
            <a:spLocks noGrp="1" noRot="1" noChangeAspect="1" noChangeArrowheads="1" noTextEdit="1"/>
          </p:cNvSpPr>
          <p:nvPr>
            <p:ph type="sldImg"/>
          </p:nvPr>
        </p:nvSpPr>
        <p:spPr>
          <a:xfrm>
            <a:off x="1154113" y="701675"/>
            <a:ext cx="4625975" cy="3468688"/>
          </a:xfrm>
          <a:ln/>
        </p:spPr>
      </p:sp>
      <p:sp>
        <p:nvSpPr>
          <p:cNvPr id="450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4915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4915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4915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5669C163-3BC6-4A1F-85AC-2C039972F999}" type="slidenum">
              <a:rPr lang="en-US" altLang="en-US" smtClean="0"/>
              <a:pPr>
                <a:spcBef>
                  <a:spcPct val="0"/>
                </a:spcBef>
              </a:pPr>
              <a:t>24</a:t>
            </a:fld>
            <a:endParaRPr lang="en-US" altLang="en-US" smtClean="0"/>
          </a:p>
        </p:txBody>
      </p:sp>
      <p:sp>
        <p:nvSpPr>
          <p:cNvPr id="49158" name="Rectangle 2"/>
          <p:cNvSpPr>
            <a:spLocks noGrp="1" noRot="1" noChangeAspect="1" noChangeArrowheads="1" noTextEdit="1"/>
          </p:cNvSpPr>
          <p:nvPr>
            <p:ph type="sldImg"/>
          </p:nvPr>
        </p:nvSpPr>
        <p:spPr>
          <a:xfrm>
            <a:off x="1154113" y="701675"/>
            <a:ext cx="4625975" cy="3468688"/>
          </a:xfrm>
          <a:ln/>
        </p:spPr>
      </p:sp>
      <p:sp>
        <p:nvSpPr>
          <p:cNvPr id="4915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4710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4710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4710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F612A820-F490-4826-92B4-69236702367E}" type="slidenum">
              <a:rPr lang="en-US" altLang="en-US" smtClean="0"/>
              <a:pPr>
                <a:spcBef>
                  <a:spcPct val="0"/>
                </a:spcBef>
              </a:pPr>
              <a:t>25</a:t>
            </a:fld>
            <a:endParaRPr lang="en-US" altLang="en-US" smtClean="0"/>
          </a:p>
        </p:txBody>
      </p:sp>
      <p:sp>
        <p:nvSpPr>
          <p:cNvPr id="47110" name="Rectangle 2"/>
          <p:cNvSpPr>
            <a:spLocks noGrp="1" noRot="1" noChangeAspect="1" noChangeArrowheads="1" noTextEdit="1"/>
          </p:cNvSpPr>
          <p:nvPr>
            <p:ph type="sldImg"/>
          </p:nvPr>
        </p:nvSpPr>
        <p:spPr>
          <a:xfrm>
            <a:off x="1154113" y="701675"/>
            <a:ext cx="4625975" cy="3468688"/>
          </a:xfrm>
          <a:ln/>
        </p:spPr>
      </p:sp>
      <p:sp>
        <p:nvSpPr>
          <p:cNvPr id="4711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5529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5530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5530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48F6A916-D878-4938-A1DC-D41B8A22D859}" type="slidenum">
              <a:rPr lang="en-US" altLang="en-US" smtClean="0"/>
              <a:pPr>
                <a:spcBef>
                  <a:spcPct val="0"/>
                </a:spcBef>
              </a:pPr>
              <a:t>26</a:t>
            </a:fld>
            <a:endParaRPr lang="en-US" altLang="en-US" smtClean="0"/>
          </a:p>
        </p:txBody>
      </p:sp>
      <p:sp>
        <p:nvSpPr>
          <p:cNvPr id="55302" name="Rectangle 2"/>
          <p:cNvSpPr>
            <a:spLocks noGrp="1" noRot="1" noChangeAspect="1" noChangeArrowheads="1" noTextEdit="1"/>
          </p:cNvSpPr>
          <p:nvPr>
            <p:ph type="sldImg"/>
          </p:nvPr>
        </p:nvSpPr>
        <p:spPr>
          <a:xfrm>
            <a:off x="1154113" y="701675"/>
            <a:ext cx="4625975" cy="3468688"/>
          </a:xfrm>
          <a:ln/>
        </p:spPr>
      </p:sp>
      <p:sp>
        <p:nvSpPr>
          <p:cNvPr id="5530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5325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5325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5325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DEAA809D-4081-4119-91C9-2991594B4DE6}" type="slidenum">
              <a:rPr lang="en-US" altLang="en-US" smtClean="0"/>
              <a:pPr>
                <a:spcBef>
                  <a:spcPct val="0"/>
                </a:spcBef>
              </a:pPr>
              <a:t>27</a:t>
            </a:fld>
            <a:endParaRPr lang="en-US" altLang="en-US" smtClean="0"/>
          </a:p>
        </p:txBody>
      </p:sp>
      <p:sp>
        <p:nvSpPr>
          <p:cNvPr id="53254" name="Rectangle 2"/>
          <p:cNvSpPr>
            <a:spLocks noGrp="1" noRot="1" noChangeAspect="1" noChangeArrowheads="1" noTextEdit="1"/>
          </p:cNvSpPr>
          <p:nvPr>
            <p:ph type="sldImg"/>
          </p:nvPr>
        </p:nvSpPr>
        <p:spPr>
          <a:xfrm>
            <a:off x="1154113" y="701675"/>
            <a:ext cx="4625975" cy="3468688"/>
          </a:xfrm>
          <a:ln/>
        </p:spPr>
      </p:sp>
      <p:sp>
        <p:nvSpPr>
          <p:cNvPr id="5325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5734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5734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5734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65AF732D-A414-47B4-9952-D303CDDF39C8}" type="slidenum">
              <a:rPr lang="en-US" altLang="en-US" smtClean="0"/>
              <a:pPr>
                <a:spcBef>
                  <a:spcPct val="0"/>
                </a:spcBef>
              </a:pPr>
              <a:t>28</a:t>
            </a:fld>
            <a:endParaRPr lang="en-US" altLang="en-US" smtClean="0"/>
          </a:p>
        </p:txBody>
      </p:sp>
      <p:sp>
        <p:nvSpPr>
          <p:cNvPr id="57350" name="Rectangle 2"/>
          <p:cNvSpPr>
            <a:spLocks noGrp="1" noRot="1" noChangeAspect="1" noChangeArrowheads="1" noTextEdit="1"/>
          </p:cNvSpPr>
          <p:nvPr>
            <p:ph type="sldImg"/>
          </p:nvPr>
        </p:nvSpPr>
        <p:spPr>
          <a:xfrm>
            <a:off x="1154113" y="701675"/>
            <a:ext cx="4625975" cy="3468688"/>
          </a:xfrm>
          <a:ln/>
        </p:spPr>
      </p:sp>
      <p:sp>
        <p:nvSpPr>
          <p:cNvPr id="573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5734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5734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5734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65AF732D-A414-47B4-9952-D303CDDF39C8}" type="slidenum">
              <a:rPr lang="en-US" altLang="en-US" smtClean="0"/>
              <a:pPr>
                <a:spcBef>
                  <a:spcPct val="0"/>
                </a:spcBef>
              </a:pPr>
              <a:t>29</a:t>
            </a:fld>
            <a:endParaRPr lang="en-US" altLang="en-US" smtClean="0"/>
          </a:p>
        </p:txBody>
      </p:sp>
      <p:sp>
        <p:nvSpPr>
          <p:cNvPr id="57350" name="Rectangle 2"/>
          <p:cNvSpPr>
            <a:spLocks noGrp="1" noRot="1" noChangeAspect="1" noChangeArrowheads="1" noTextEdit="1"/>
          </p:cNvSpPr>
          <p:nvPr>
            <p:ph type="sldImg"/>
          </p:nvPr>
        </p:nvSpPr>
        <p:spPr>
          <a:xfrm>
            <a:off x="1154113" y="701675"/>
            <a:ext cx="4625975" cy="3468688"/>
          </a:xfrm>
          <a:ln/>
        </p:spPr>
      </p:sp>
      <p:sp>
        <p:nvSpPr>
          <p:cNvPr id="573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1796368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0485"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F962E9D6-FDC0-4934-BBAB-D203ECE6411E}" type="slidenum">
              <a:rPr lang="en-US" altLang="en-US" smtClean="0"/>
              <a:pPr>
                <a:spcBef>
                  <a:spcPct val="0"/>
                </a:spcBef>
              </a:pPr>
              <a:t>3</a:t>
            </a:fld>
            <a:endParaRPr lang="en-US" altLang="en-US" smtClean="0"/>
          </a:p>
        </p:txBody>
      </p:sp>
      <p:sp>
        <p:nvSpPr>
          <p:cNvPr id="20486" name="Rectangle 2"/>
          <p:cNvSpPr>
            <a:spLocks noGrp="1" noRot="1" noChangeAspect="1" noChangeArrowheads="1" noTextEdit="1"/>
          </p:cNvSpPr>
          <p:nvPr>
            <p:ph type="sldImg"/>
          </p:nvPr>
        </p:nvSpPr>
        <p:spPr>
          <a:xfrm>
            <a:off x="1154113" y="701675"/>
            <a:ext cx="4625975" cy="3468688"/>
          </a:xfrm>
          <a:ln cap="flat"/>
        </p:spPr>
      </p:sp>
      <p:sp>
        <p:nvSpPr>
          <p:cNvPr id="204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5939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5939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5939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CF9BF433-1276-49FE-9023-176D69872A94}" type="slidenum">
              <a:rPr lang="en-US" altLang="en-US" smtClean="0"/>
              <a:pPr>
                <a:spcBef>
                  <a:spcPct val="0"/>
                </a:spcBef>
              </a:pPr>
              <a:t>30</a:t>
            </a:fld>
            <a:endParaRPr lang="en-US" altLang="en-US" smtClean="0"/>
          </a:p>
        </p:txBody>
      </p:sp>
      <p:sp>
        <p:nvSpPr>
          <p:cNvPr id="59398" name="Rectangle 2"/>
          <p:cNvSpPr>
            <a:spLocks noGrp="1" noRot="1" noChangeAspect="1" noChangeArrowheads="1" noTextEdit="1"/>
          </p:cNvSpPr>
          <p:nvPr>
            <p:ph type="sldImg"/>
          </p:nvPr>
        </p:nvSpPr>
        <p:spPr>
          <a:xfrm>
            <a:off x="1154113" y="701675"/>
            <a:ext cx="4625975" cy="3468688"/>
          </a:xfrm>
          <a:ln/>
        </p:spPr>
      </p:sp>
      <p:sp>
        <p:nvSpPr>
          <p:cNvPr id="5939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144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144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144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91B05269-21EA-48F3-8D1E-B4E0E40929FF}" type="slidenum">
              <a:rPr lang="en-US" altLang="en-US" smtClean="0"/>
              <a:pPr>
                <a:spcBef>
                  <a:spcPct val="0"/>
                </a:spcBef>
              </a:pPr>
              <a:t>31</a:t>
            </a:fld>
            <a:endParaRPr lang="en-US" altLang="en-US" smtClean="0"/>
          </a:p>
        </p:txBody>
      </p:sp>
      <p:sp>
        <p:nvSpPr>
          <p:cNvPr id="61446" name="Rectangle 2"/>
          <p:cNvSpPr>
            <a:spLocks noGrp="1" noRot="1" noChangeAspect="1" noChangeArrowheads="1" noTextEdit="1"/>
          </p:cNvSpPr>
          <p:nvPr>
            <p:ph type="sldImg"/>
          </p:nvPr>
        </p:nvSpPr>
        <p:spPr>
          <a:xfrm>
            <a:off x="1154113" y="701675"/>
            <a:ext cx="4625975" cy="3468688"/>
          </a:xfrm>
          <a:ln/>
        </p:spPr>
      </p:sp>
      <p:sp>
        <p:nvSpPr>
          <p:cNvPr id="614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32</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22531"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22532"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2533"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4229B824-C0B1-4C36-A3DA-CFFD5AAD20C0}" type="slidenum">
              <a:rPr lang="en-US" altLang="en-US" smtClean="0"/>
              <a:pPr>
                <a:spcBef>
                  <a:spcPct val="0"/>
                </a:spcBef>
              </a:pPr>
              <a:t>4</a:t>
            </a:fld>
            <a:endParaRPr lang="en-US" altLang="en-US" smtClean="0"/>
          </a:p>
        </p:txBody>
      </p:sp>
      <p:sp>
        <p:nvSpPr>
          <p:cNvPr id="22534" name="Rectangle 2"/>
          <p:cNvSpPr txBox="1">
            <a:spLocks noGrp="1" noChangeArrowheads="1"/>
          </p:cNvSpPr>
          <p:nvPr/>
        </p:nvSpPr>
        <p:spPr bwMode="auto">
          <a:xfrm>
            <a:off x="4087813" y="95250"/>
            <a:ext cx="219392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lgn="r">
              <a:spcBef>
                <a:spcPct val="0"/>
              </a:spcBef>
            </a:pPr>
            <a:r>
              <a:rPr lang="en-US" altLang="en-US" sz="1400" b="1"/>
              <a:t>doc.: IEEE 802.11-10/0503r4</a:t>
            </a:r>
          </a:p>
        </p:txBody>
      </p:sp>
      <p:sp>
        <p:nvSpPr>
          <p:cNvPr id="22535" name="Rectangle 3"/>
          <p:cNvSpPr txBox="1">
            <a:spLocks noGrp="1" noChangeArrowheads="1"/>
          </p:cNvSpPr>
          <p:nvPr/>
        </p:nvSpPr>
        <p:spPr bwMode="auto">
          <a:xfrm>
            <a:off x="654050" y="95250"/>
            <a:ext cx="75247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b="1"/>
              <a:t>May 2010</a:t>
            </a:r>
          </a:p>
        </p:txBody>
      </p:sp>
      <p:sp>
        <p:nvSpPr>
          <p:cNvPr id="22536" name="Rectangle 6"/>
          <p:cNvSpPr txBox="1">
            <a:spLocks noGrp="1" noChangeArrowheads="1"/>
          </p:cNvSpPr>
          <p:nvPr/>
        </p:nvSpPr>
        <p:spPr bwMode="auto">
          <a:xfrm>
            <a:off x="3667125" y="8985250"/>
            <a:ext cx="2614613"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lgn="r">
              <a:spcBef>
                <a:spcPct val="0"/>
              </a:spcBef>
            </a:pPr>
            <a:r>
              <a:rPr lang="en-US" altLang="en-US"/>
              <a:t>Michael Montemurro, Research in Motion</a:t>
            </a:r>
          </a:p>
        </p:txBody>
      </p:sp>
      <p:sp>
        <p:nvSpPr>
          <p:cNvPr id="22537" name="Rectangle 7"/>
          <p:cNvSpPr txBox="1">
            <a:spLocks noGrp="1" noChangeArrowheads="1"/>
          </p:cNvSpPr>
          <p:nvPr/>
        </p:nvSpPr>
        <p:spPr bwMode="auto">
          <a:xfrm>
            <a:off x="3321050" y="8985250"/>
            <a:ext cx="414338"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lgn="r">
              <a:spcBef>
                <a:spcPct val="0"/>
              </a:spcBef>
            </a:pPr>
            <a:r>
              <a:rPr lang="en-US" altLang="en-US"/>
              <a:t>Page </a:t>
            </a:r>
            <a:fld id="{47D5D0D2-561D-411E-9487-76C59879356F}" type="slidenum">
              <a:rPr lang="en-US" altLang="en-US"/>
              <a:pPr algn="r">
                <a:spcBef>
                  <a:spcPct val="0"/>
                </a:spcBef>
              </a:pPr>
              <a:t>4</a:t>
            </a:fld>
            <a:endParaRPr lang="en-US" altLang="en-US"/>
          </a:p>
        </p:txBody>
      </p:sp>
      <p:sp>
        <p:nvSpPr>
          <p:cNvPr id="22538" name="Rectangle 2"/>
          <p:cNvSpPr>
            <a:spLocks noGrp="1" noRot="1" noChangeAspect="1" noChangeArrowheads="1" noTextEdit="1"/>
          </p:cNvSpPr>
          <p:nvPr>
            <p:ph type="sldImg"/>
          </p:nvPr>
        </p:nvSpPr>
        <p:spPr>
          <a:xfrm>
            <a:off x="1154113" y="701675"/>
            <a:ext cx="4625975" cy="3468688"/>
          </a:xfrm>
          <a:ln/>
        </p:spPr>
      </p:sp>
      <p:sp>
        <p:nvSpPr>
          <p:cNvPr id="225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p:txBody>
          <a:bodyPr/>
          <a:lstStyle/>
          <a:p>
            <a:pPr>
              <a:defRPr/>
            </a:pPr>
            <a:r>
              <a:rPr lang="en-US"/>
              <a:t>doc.: IEEE 802.11-11/0xxxr0</a:t>
            </a:r>
          </a:p>
        </p:txBody>
      </p:sp>
      <p:sp>
        <p:nvSpPr>
          <p:cNvPr id="14339" name="Rectangle 3"/>
          <p:cNvSpPr>
            <a:spLocks noGrp="1" noChangeArrowheads="1"/>
          </p:cNvSpPr>
          <p:nvPr>
            <p:ph type="dt" sz="quarter" idx="1"/>
          </p:nvPr>
        </p:nvSpPr>
        <p:spPr/>
        <p:txBody>
          <a:bodyPr/>
          <a:lstStyle/>
          <a:p>
            <a:pPr>
              <a:defRPr/>
            </a:pPr>
            <a:r>
              <a:rPr lang="en-US"/>
              <a:t>November 2011</a:t>
            </a:r>
          </a:p>
        </p:txBody>
      </p:sp>
      <p:sp>
        <p:nvSpPr>
          <p:cNvPr id="14340" name="Rectangle 6"/>
          <p:cNvSpPr>
            <a:spLocks noGrp="1" noChangeArrowheads="1"/>
          </p:cNvSpPr>
          <p:nvPr>
            <p:ph type="ftr" sz="quarter" idx="4"/>
          </p:nvPr>
        </p:nvSpPr>
        <p:spPr/>
        <p:txBody>
          <a:bodyPr/>
          <a:lstStyle/>
          <a:p>
            <a:pPr lvl="4">
              <a:defRPr/>
            </a:pPr>
            <a:r>
              <a:rPr lang="en-US"/>
              <a:t>Osama Aboul-Magd (Samsung)</a:t>
            </a:r>
          </a:p>
        </p:txBody>
      </p:sp>
      <p:sp>
        <p:nvSpPr>
          <p:cNvPr id="2458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C4FE49D6-7A17-4D6C-ABAF-D284ACE8A56D}" type="slidenum">
              <a:rPr lang="en-US" altLang="en-US" smtClean="0"/>
              <a:pPr>
                <a:spcBef>
                  <a:spcPct val="0"/>
                </a:spcBef>
              </a:pPr>
              <a:t>5</a:t>
            </a:fld>
            <a:endParaRPr lang="en-US" altLang="en-US" smtClean="0"/>
          </a:p>
        </p:txBody>
      </p:sp>
      <p:sp>
        <p:nvSpPr>
          <p:cNvPr id="24582" name="Rectangle 2"/>
          <p:cNvSpPr>
            <a:spLocks noGrp="1" noRot="1" noChangeAspect="1" noChangeArrowheads="1" noTextEdit="1"/>
          </p:cNvSpPr>
          <p:nvPr>
            <p:ph type="sldImg"/>
          </p:nvPr>
        </p:nvSpPr>
        <p:spPr>
          <a:xfrm>
            <a:off x="1154113" y="701675"/>
            <a:ext cx="4625975" cy="3468688"/>
          </a:xfrm>
          <a:ln cap="flat"/>
        </p:spPr>
      </p:sp>
      <p:sp>
        <p:nvSpPr>
          <p:cNvPr id="2458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6629"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ECE75353-F52F-4C96-BB64-6EF7184E64A4}" type="slidenum">
              <a:rPr lang="en-US" altLang="en-US" smtClean="0"/>
              <a:pPr>
                <a:spcBef>
                  <a:spcPct val="0"/>
                </a:spcBef>
              </a:pPr>
              <a:t>6</a:t>
            </a:fld>
            <a:endParaRPr lang="en-US" altLang="en-US" smtClean="0"/>
          </a:p>
        </p:txBody>
      </p:sp>
      <p:sp>
        <p:nvSpPr>
          <p:cNvPr id="26630" name="Rectangle 2"/>
          <p:cNvSpPr>
            <a:spLocks noGrp="1" noRot="1" noChangeAspect="1" noChangeArrowheads="1" noTextEdit="1"/>
          </p:cNvSpPr>
          <p:nvPr>
            <p:ph type="sldImg"/>
          </p:nvPr>
        </p:nvSpPr>
        <p:spPr>
          <a:xfrm>
            <a:off x="1154113" y="701675"/>
            <a:ext cx="4625975" cy="3468688"/>
          </a:xfrm>
          <a:ln cap="flat"/>
        </p:spPr>
      </p:sp>
      <p:sp>
        <p:nvSpPr>
          <p:cNvPr id="266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xfrm>
            <a:off x="1154113" y="701675"/>
            <a:ext cx="4625975" cy="3468688"/>
          </a:xfrm>
          <a:ln/>
        </p:spPr>
      </p:sp>
      <p:sp>
        <p:nvSpPr>
          <p:cNvPr id="286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a:t>doc.: IEEE 802.11-15/0496r1</a:t>
            </a:r>
          </a:p>
        </p:txBody>
      </p:sp>
      <p:sp>
        <p:nvSpPr>
          <p:cNvPr id="5" name="Date Placeholder 4"/>
          <p:cNvSpPr>
            <a:spLocks noGrp="1"/>
          </p:cNvSpPr>
          <p:nvPr>
            <p:ph type="dt" sz="quarter" idx="1"/>
          </p:nvPr>
        </p:nvSpPr>
        <p:spPr/>
        <p:txBody>
          <a:bodyPr/>
          <a:lstStyle/>
          <a:p>
            <a:pPr>
              <a:defRPr/>
            </a:pPr>
            <a:r>
              <a:rPr lang="en-US"/>
              <a:t>May 2015</a:t>
            </a:r>
          </a:p>
        </p:txBody>
      </p:sp>
      <p:sp>
        <p:nvSpPr>
          <p:cNvPr id="6" name="Footer Placeholder 5"/>
          <p:cNvSpPr>
            <a:spLocks noGrp="1"/>
          </p:cNvSpPr>
          <p:nvPr>
            <p:ph type="ftr" sz="quarter" idx="4"/>
          </p:nvPr>
        </p:nvSpPr>
        <p:spPr/>
        <p:txBody>
          <a:bodyPr/>
          <a:lstStyle/>
          <a:p>
            <a:pPr lvl="4">
              <a:defRPr/>
            </a:pPr>
            <a:r>
              <a:rPr lang="en-US"/>
              <a:t>Edward Au (Marvell Semiconductor)</a:t>
            </a:r>
          </a:p>
        </p:txBody>
      </p:sp>
      <p:sp>
        <p:nvSpPr>
          <p:cNvPr id="2867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DFEC75B-208D-4717-A1AF-804B53ECFC72}" type="slidenum">
              <a:rPr lang="en-US" altLang="en-US" smtClean="0"/>
              <a:pPr>
                <a:spcBef>
                  <a:spcPct val="0"/>
                </a:spcBef>
              </a:pPr>
              <a:t>7</a:t>
            </a:fld>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4113" y="701675"/>
            <a:ext cx="4625975" cy="3468688"/>
          </a:xfrm>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a:t>doc.: IEEE 802.11-15/0496r1</a:t>
            </a:r>
          </a:p>
        </p:txBody>
      </p:sp>
      <p:sp>
        <p:nvSpPr>
          <p:cNvPr id="5" name="Date Placeholder 4"/>
          <p:cNvSpPr>
            <a:spLocks noGrp="1"/>
          </p:cNvSpPr>
          <p:nvPr>
            <p:ph type="dt" sz="quarter" idx="1"/>
          </p:nvPr>
        </p:nvSpPr>
        <p:spPr/>
        <p:txBody>
          <a:bodyPr/>
          <a:lstStyle/>
          <a:p>
            <a:pPr>
              <a:defRPr/>
            </a:pPr>
            <a:r>
              <a:rPr lang="en-US"/>
              <a:t>May 2015</a:t>
            </a:r>
          </a:p>
        </p:txBody>
      </p:sp>
      <p:sp>
        <p:nvSpPr>
          <p:cNvPr id="6" name="Footer Placeholder 5"/>
          <p:cNvSpPr>
            <a:spLocks noGrp="1"/>
          </p:cNvSpPr>
          <p:nvPr>
            <p:ph type="ftr" sz="quarter" idx="4"/>
          </p:nvPr>
        </p:nvSpPr>
        <p:spPr/>
        <p:txBody>
          <a:bodyPr/>
          <a:lstStyle/>
          <a:p>
            <a:pPr lvl="4">
              <a:defRPr/>
            </a:pPr>
            <a:r>
              <a:rPr lang="en-US"/>
              <a:t>Edward Au (Marvell Semiconductor)</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E91D925-7433-475C-A61E-55A7B7F5E438}" type="slidenum">
              <a:rPr lang="en-US" altLang="en-US" smtClean="0"/>
              <a:pPr>
                <a:spcBef>
                  <a:spcPct val="0"/>
                </a:spcBef>
              </a:pPr>
              <a:t>8</a:t>
            </a:fld>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27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277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27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2F02C31E-3071-4B0A-A373-911A8F1ABDD4}" type="slidenum">
              <a:rPr lang="en-US" altLang="en-US" smtClean="0"/>
              <a:pPr>
                <a:spcBef>
                  <a:spcPct val="0"/>
                </a:spcBef>
              </a:pPr>
              <a:t>9</a:t>
            </a:fld>
            <a:endParaRPr lang="en-US" altLang="en-US" smtClean="0"/>
          </a:p>
        </p:txBody>
      </p:sp>
      <p:sp>
        <p:nvSpPr>
          <p:cNvPr id="32774" name="Rectangle 2"/>
          <p:cNvSpPr>
            <a:spLocks noGrp="1" noRot="1" noChangeAspect="1" noChangeArrowheads="1" noTextEdit="1"/>
          </p:cNvSpPr>
          <p:nvPr>
            <p:ph type="sldImg"/>
          </p:nvPr>
        </p:nvSpPr>
        <p:spPr>
          <a:xfrm>
            <a:off x="1154113" y="701675"/>
            <a:ext cx="4625975" cy="3468688"/>
          </a:xfrm>
          <a:ln/>
        </p:spPr>
      </p:sp>
      <p:sp>
        <p:nvSpPr>
          <p:cNvPr id="327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6"/>
          <p:cNvSpPr>
            <a:spLocks noGrp="1" noChangeArrowheads="1"/>
          </p:cNvSpPr>
          <p:nvPr>
            <p:ph type="sldNum" sz="quarter" idx="10"/>
          </p:nvPr>
        </p:nvSpPr>
        <p:spPr/>
        <p:txBody>
          <a:bodyPr/>
          <a:lstStyle>
            <a:lvl1pPr>
              <a:defRPr/>
            </a:lvl1pPr>
          </a:lstStyle>
          <a:p>
            <a:pPr>
              <a:defRPr/>
            </a:pPr>
            <a:r>
              <a:rPr lang="en-US" altLang="en-US"/>
              <a:t>Slide </a:t>
            </a:r>
            <a:fld id="{4772A242-A53C-48B8-8B0E-E06670022792}"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1417759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2614C591-0250-4FD0-86F5-39871E39B3E2}"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370596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04DDFCC2-0985-4E8F-BA09-607C30FEBF5B}"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5246946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a:xfrm>
            <a:off x="4341813" y="6475413"/>
            <a:ext cx="536575" cy="184150"/>
          </a:xfrm>
        </p:spPr>
        <p:txBody>
          <a:bodyPr/>
          <a:lstStyle>
            <a:lvl1pPr>
              <a:defRPr/>
            </a:lvl1pPr>
          </a:lstStyle>
          <a:p>
            <a:pPr>
              <a:defRPr/>
            </a:pPr>
            <a:r>
              <a:rPr lang="en-US" altLang="en-US"/>
              <a:t>Slide </a:t>
            </a:r>
            <a:fld id="{474469FC-C9DB-4CF7-B72B-A1003E4A38C5}"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6448234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2FA98F26-E5B1-4163-85A5-8AEAB51889DD}" type="slidenum">
              <a:rPr lang="en-US" altLang="en-US"/>
              <a:pPr>
                <a:defRPr/>
              </a:pPr>
              <a:t>‹Nr.›</a:t>
            </a:fld>
            <a:endParaRPr lang="en-US" altLang="en-US"/>
          </a:p>
        </p:txBody>
      </p:sp>
    </p:spTree>
    <p:extLst>
      <p:ext uri="{BB962C8B-B14F-4D97-AF65-F5344CB8AC3E}">
        <p14:creationId xmlns:p14="http://schemas.microsoft.com/office/powerpoint/2010/main" val="261500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50F7A2E7-433A-43CF-A125-B9366AA0D2AC}"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619384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11"/>
          <p:cNvSpPr>
            <a:spLocks noGrp="1"/>
          </p:cNvSpPr>
          <p:nvPr>
            <p:ph type="sldNum" sz="quarter" idx="10"/>
          </p:nvPr>
        </p:nvSpPr>
        <p:spPr/>
        <p:txBody>
          <a:bodyPr/>
          <a:lstStyle>
            <a:lvl1pPr>
              <a:defRPr/>
            </a:lvl1pPr>
          </a:lstStyle>
          <a:p>
            <a:pPr>
              <a:defRPr/>
            </a:pPr>
            <a:r>
              <a:rPr lang="en-US" altLang="en-US"/>
              <a:t>Slide </a:t>
            </a:r>
            <a:fld id="{825B325D-5BFA-4A21-B14F-52BA7B3163AB}" type="slidenum">
              <a:rPr lang="en-US" altLang="en-US"/>
              <a:pPr>
                <a:defRPr/>
              </a:pPr>
              <a:t>‹Nr.›</a:t>
            </a:fld>
            <a:endParaRPr lang="en-US" altLang="en-US"/>
          </a:p>
        </p:txBody>
      </p:sp>
      <p:sp>
        <p:nvSpPr>
          <p:cNvPr id="8"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55446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7"/>
          <p:cNvSpPr>
            <a:spLocks noGrp="1"/>
          </p:cNvSpPr>
          <p:nvPr>
            <p:ph type="sldNum" sz="quarter" idx="10"/>
          </p:nvPr>
        </p:nvSpPr>
        <p:spPr/>
        <p:txBody>
          <a:bodyPr/>
          <a:lstStyle>
            <a:lvl1pPr>
              <a:defRPr/>
            </a:lvl1pPr>
          </a:lstStyle>
          <a:p>
            <a:pPr>
              <a:defRPr/>
            </a:pPr>
            <a:r>
              <a:rPr lang="en-US" altLang="en-US"/>
              <a:t>Slide </a:t>
            </a:r>
            <a:fld id="{6EBDB450-E4F5-4079-A7A5-BC8B3FCD71E5}" type="slidenum">
              <a:rPr lang="en-US" altLang="en-US"/>
              <a:pPr>
                <a:defRPr/>
              </a:pPr>
              <a:t>‹Nr.›</a:t>
            </a:fld>
            <a:endParaRPr lang="en-US" altLang="en-US"/>
          </a:p>
        </p:txBody>
      </p:sp>
      <p:sp>
        <p:nvSpPr>
          <p:cNvPr id="4"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0496849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6"/>
          <p:cNvSpPr>
            <a:spLocks noGrp="1"/>
          </p:cNvSpPr>
          <p:nvPr>
            <p:ph type="sldNum" sz="quarter" idx="10"/>
          </p:nvPr>
        </p:nvSpPr>
        <p:spPr/>
        <p:txBody>
          <a:bodyPr/>
          <a:lstStyle>
            <a:lvl1pPr>
              <a:defRPr/>
            </a:lvl1pPr>
          </a:lstStyle>
          <a:p>
            <a:pPr>
              <a:defRPr/>
            </a:pPr>
            <a:r>
              <a:rPr lang="en-US" altLang="en-US"/>
              <a:t>Slide </a:t>
            </a:r>
            <a:fld id="{A8B6B97E-A131-4E70-B751-6AA28B12AF03}" type="slidenum">
              <a:rPr lang="en-US" altLang="en-US"/>
              <a:pPr>
                <a:defRPr/>
              </a:pPr>
              <a:t>‹Nr.›</a:t>
            </a:fld>
            <a:endParaRPr lang="en-US" altLang="en-US"/>
          </a:p>
        </p:txBody>
      </p:sp>
      <p:sp>
        <p:nvSpPr>
          <p:cNvPr id="3"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4317731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C992F502-A117-425F-8C36-321CA96D7F4F}"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1764800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2F92CC3B-7091-4A21-AE18-AF061F98F997}"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24976948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ltLang="en-US"/>
              <a:t>Slide </a:t>
            </a:r>
            <a:fld id="{805136A3-916A-4787-9964-0B5266AD54D8}" type="slidenum">
              <a:rPr lang="en-US" altLang="en-US"/>
              <a:pPr>
                <a:defRPr/>
              </a:pPr>
              <a:t>‹Nr.›</a:t>
            </a:fld>
            <a:endParaRPr lang="en-US" altLang="en-US"/>
          </a:p>
        </p:txBody>
      </p:sp>
      <p:sp>
        <p:nvSpPr>
          <p:cNvPr id="1031" name="Rectangle 7"/>
          <p:cNvSpPr>
            <a:spLocks noChangeArrowheads="1"/>
          </p:cNvSpPr>
          <p:nvPr/>
        </p:nvSpPr>
        <p:spPr bwMode="auto">
          <a:xfrm>
            <a:off x="5464472" y="304026"/>
            <a:ext cx="292387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a:t>
            </a:r>
            <a:r>
              <a:rPr lang="en-US" altLang="en-US" sz="1800" b="1" dirty="0" smtClean="0"/>
              <a:t>15-18</a:t>
            </a:r>
            <a:r>
              <a:rPr lang="en-US" sz="1800" b="1" dirty="0" smtClean="0"/>
              <a:t>-0181-01-0013</a:t>
            </a:r>
            <a:endParaRPr lang="en-US" altLang="en-US" sz="1800" b="1" dirty="0"/>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2" name="Footer Placeholder 4"/>
          <p:cNvSpPr>
            <a:spLocks noGrp="1"/>
          </p:cNvSpPr>
          <p:nvPr>
            <p:ph type="ftr" sz="quarter" idx="3"/>
          </p:nvPr>
        </p:nvSpPr>
        <p:spPr>
          <a:xfrm>
            <a:off x="5943600" y="6475413"/>
            <a:ext cx="2600325" cy="2301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
        <p:nvSpPr>
          <p:cNvPr id="11" name="Date Placeholder 3"/>
          <p:cNvSpPr>
            <a:spLocks noGrp="1"/>
          </p:cNvSpPr>
          <p:nvPr>
            <p:ph type="dt" sz="quarter" idx="2"/>
          </p:nvPr>
        </p:nvSpPr>
        <p:spPr>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lstStyle>
            <a:lvl1pPr>
              <a:spcBef>
                <a:spcPct val="0"/>
              </a:spcBef>
              <a:buFontTx/>
              <a:buNone/>
              <a:defRPr sz="16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dirty="0" smtClean="0"/>
              <a:t>May 2018</a:t>
            </a:r>
            <a:endParaRPr lang="en-US" altLang="en-US" dirty="0"/>
          </a:p>
        </p:txBody>
      </p:sp>
    </p:spTree>
  </p:cSld>
  <p:clrMap bg1="lt1" tx1="dk1" bg2="lt2" tx2="dk2" accent1="accent1" accent2="accent2" accent3="accent3" accent4="accent4" accent5="accent5" accent6="accent6" hlink="hlink" folHlink="folHlink"/>
  <p:sldLayoutIdLst>
    <p:sldLayoutId id="2147491220" r:id="rId1"/>
    <p:sldLayoutId id="2147491221" r:id="rId2"/>
    <p:sldLayoutId id="2147491222" r:id="rId3"/>
    <p:sldLayoutId id="2147491223" r:id="rId4"/>
    <p:sldLayoutId id="2147491224" r:id="rId5"/>
    <p:sldLayoutId id="2147491225" r:id="rId6"/>
    <p:sldLayoutId id="2147491226" r:id="rId7"/>
    <p:sldLayoutId id="2147491227" r:id="rId8"/>
    <p:sldLayoutId id="2147491228" r:id="rId9"/>
    <p:sldLayoutId id="2147491229" r:id="rId10"/>
    <p:sldLayoutId id="2147491230"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ＭＳ Ｐゴシック"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ＭＳ Ｐゴシック"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5/dcn/15/15-15-0746-01-007a-tg7r1-channel-model-document-for-high-rate-pd-communications.pdf"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5/dcn/15/15-15-0746-01-007a-tg7r1-channel-model-document-for-high-rate-pd-communications.pdf"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hyperlink" Target="https://mentor.ieee.org/802.15/dcn/15/15-15-0747-00-007a-tg7r1-cirs-channel-model-document-for-high-rate-pd-communications.zip"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5/dcn/15/15-15-0746-01-007a-tg7r1-channel-model-document-for-high-rate-pd-communications.pdf"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my-site/home"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5/dcn/10/15-10-0235-18-0000-802-15-operations-manual.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4294967295"/>
          </p:nvPr>
        </p:nvSpPr>
        <p:spPr bwMode="auto">
          <a:noFill/>
        </p:spPr>
        <p:txBody>
          <a:bodyPr vert="horz" numCol="1"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600" dirty="0" smtClean="0"/>
              <a:t>May 2018</a:t>
            </a:r>
          </a:p>
        </p:txBody>
      </p:sp>
      <p:sp>
        <p:nvSpPr>
          <p:cNvPr id="15363"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04D58A0-EF71-4C14-B6CC-C21D1250F7FE}" type="slidenum">
              <a:rPr lang="en-US" altLang="en-US" sz="1200" b="0" smtClean="0"/>
              <a:pPr>
                <a:spcBef>
                  <a:spcPct val="0"/>
                </a:spcBef>
                <a:buFontTx/>
                <a:buNone/>
              </a:pPr>
              <a:t>1</a:t>
            </a:fld>
            <a:endParaRPr lang="en-US" altLang="en-US" sz="1200" b="0" smtClean="0"/>
          </a:p>
        </p:txBody>
      </p:sp>
      <p:sp>
        <p:nvSpPr>
          <p:cNvPr id="15364" name="Rectangle 2"/>
          <p:cNvSpPr>
            <a:spLocks noGrp="1" noChangeArrowheads="1"/>
          </p:cNvSpPr>
          <p:nvPr>
            <p:ph type="title"/>
          </p:nvPr>
        </p:nvSpPr>
        <p:spPr>
          <a:xfrm>
            <a:off x="533400" y="1735138"/>
            <a:ext cx="8077200" cy="1066800"/>
          </a:xfrm>
        </p:spPr>
        <p:txBody>
          <a:bodyPr/>
          <a:lstStyle/>
          <a:p>
            <a:r>
              <a:rPr lang="en-US" altLang="en-US" sz="3000" dirty="0" smtClean="0"/>
              <a:t>IEEE 802.15 TG13 </a:t>
            </a:r>
            <a:br>
              <a:rPr lang="en-US" altLang="en-US" sz="3000" dirty="0" smtClean="0"/>
            </a:br>
            <a:r>
              <a:rPr lang="en-US" altLang="en-US" sz="3000" dirty="0" smtClean="0"/>
              <a:t>Multi-</a:t>
            </a:r>
            <a:r>
              <a:rPr lang="en-US" altLang="en-US" sz="3000" dirty="0" err="1" smtClean="0"/>
              <a:t>Gbit</a:t>
            </a:r>
            <a:r>
              <a:rPr lang="en-US" altLang="en-US" sz="3000" dirty="0" smtClean="0"/>
              <a:t>/s Optical Wireless Communication </a:t>
            </a:r>
            <a:br>
              <a:rPr lang="en-US" altLang="en-US" sz="3000" dirty="0" smtClean="0"/>
            </a:br>
            <a:r>
              <a:rPr lang="en-US" altLang="en-US" sz="3000" dirty="0" smtClean="0"/>
              <a:t>May 2018 Meeting Slides</a:t>
            </a:r>
          </a:p>
        </p:txBody>
      </p:sp>
      <p:sp>
        <p:nvSpPr>
          <p:cNvPr id="15365" name="Rectangle 6"/>
          <p:cNvSpPr>
            <a:spLocks noGrp="1" noChangeArrowheads="1"/>
          </p:cNvSpPr>
          <p:nvPr>
            <p:ph type="body" idx="1"/>
          </p:nvPr>
        </p:nvSpPr>
        <p:spPr>
          <a:xfrm>
            <a:off x="685800" y="3259138"/>
            <a:ext cx="7772400" cy="381000"/>
          </a:xfrm>
        </p:spPr>
        <p:txBody>
          <a:bodyPr/>
          <a:lstStyle/>
          <a:p>
            <a:pPr algn="ctr">
              <a:buFontTx/>
              <a:buNone/>
            </a:pPr>
            <a:r>
              <a:rPr lang="en-US" altLang="en-US" sz="2000" dirty="0" smtClean="0"/>
              <a:t>Date:</a:t>
            </a:r>
            <a:r>
              <a:rPr lang="en-US" altLang="en-US" sz="2000" b="0" dirty="0" smtClean="0"/>
              <a:t> 2018-05-2</a:t>
            </a:r>
          </a:p>
        </p:txBody>
      </p:sp>
      <p:graphicFrame>
        <p:nvGraphicFramePr>
          <p:cNvPr id="15366" name="Object 11"/>
          <p:cNvGraphicFramePr>
            <a:graphicFrameLocks noChangeAspect="1"/>
          </p:cNvGraphicFramePr>
          <p:nvPr/>
        </p:nvGraphicFramePr>
        <p:xfrm>
          <a:off x="666750" y="4324350"/>
          <a:ext cx="9026525" cy="1162050"/>
        </p:xfrm>
        <a:graphic>
          <a:graphicData uri="http://schemas.openxmlformats.org/presentationml/2006/ole">
            <mc:AlternateContent xmlns:mc="http://schemas.openxmlformats.org/markup-compatibility/2006">
              <mc:Choice xmlns:v="urn:schemas-microsoft-com:vml" Requires="v">
                <p:oleObj spid="_x0000_s15375" name="Document" r:id="rId4" imgW="8239301" imgH="1079612" progId="Word.Document.8">
                  <p:embed/>
                </p:oleObj>
              </mc:Choice>
              <mc:Fallback>
                <p:oleObj name="Document" r:id="rId4" imgW="8239301" imgH="1079612" progId="Word.Document.8">
                  <p:embed/>
                  <p:pic>
                    <p:nvPicPr>
                      <p:cNvPr id="0" name="Object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6750" y="4324350"/>
                        <a:ext cx="9026525" cy="1162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5367" name="Rectangle 12"/>
          <p:cNvSpPr>
            <a:spLocks noChangeArrowheads="1"/>
          </p:cNvSpPr>
          <p:nvPr/>
        </p:nvSpPr>
        <p:spPr bwMode="auto">
          <a:xfrm>
            <a:off x="685800" y="3792538"/>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buFontTx/>
              <a:buNone/>
            </a:pPr>
            <a:r>
              <a:rPr lang="en-US" altLang="en-US" sz="2000"/>
              <a:t> Author:</a:t>
            </a:r>
            <a:endParaRPr lang="en-US" altLang="en-US" sz="2000" b="0"/>
          </a:p>
        </p:txBody>
      </p:sp>
      <p:sp>
        <p:nvSpPr>
          <p:cNvPr id="15368"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82018EB-C55E-44A1-8A01-4B0368D3B7B9}" type="slidenum">
              <a:rPr lang="en-US" altLang="en-US" sz="1200" b="0" smtClean="0"/>
              <a:pPr>
                <a:spcBef>
                  <a:spcPct val="0"/>
                </a:spcBef>
                <a:buFontTx/>
                <a:buNone/>
              </a:pPr>
              <a:t>10</a:t>
            </a:fld>
            <a:endParaRPr lang="en-US" altLang="en-US" sz="1200" b="0" smtClean="0"/>
          </a:p>
        </p:txBody>
      </p:sp>
      <p:sp>
        <p:nvSpPr>
          <p:cNvPr id="3789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#2</a:t>
            </a:r>
          </a:p>
          <a:p>
            <a:pPr algn="just">
              <a:buFontTx/>
              <a:buNone/>
            </a:pPr>
            <a:r>
              <a:rPr lang="nn-NO" altLang="en-US" sz="3600" dirty="0"/>
              <a:t>Monday </a:t>
            </a:r>
            <a:r>
              <a:rPr lang="nn-NO" altLang="en-US" sz="3600" dirty="0" smtClean="0"/>
              <a:t>PM1, May 7, </a:t>
            </a:r>
            <a:r>
              <a:rPr lang="nn-NO" altLang="en-US" sz="3600" dirty="0"/>
              <a:t>2018</a:t>
            </a:r>
            <a:endParaRPr lang="en-US" altLang="en-US" dirty="0"/>
          </a:p>
        </p:txBody>
      </p:sp>
      <p:sp>
        <p:nvSpPr>
          <p:cNvPr id="3789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3359436504"/>
              </p:ext>
            </p:extLst>
          </p:nvPr>
        </p:nvGraphicFramePr>
        <p:xfrm>
          <a:off x="685800" y="2362200"/>
          <a:ext cx="8229600" cy="2925904"/>
        </p:xfrm>
        <a:graphic>
          <a:graphicData uri="http://schemas.openxmlformats.org/drawingml/2006/table">
            <a:tbl>
              <a:tblPr firstRow="1" bandRow="1">
                <a:tableStyleId>{5C22544A-7EE6-4342-B048-85BDC9FD1C3A}</a:tableStyleId>
              </a:tblPr>
              <a:tblGrid>
                <a:gridCol w="7181117">
                  <a:extLst>
                    <a:ext uri="{9D8B030D-6E8A-4147-A177-3AD203B41FA5}">
                      <a16:colId xmlns:a16="http://schemas.microsoft.com/office/drawing/2014/main" val="20000"/>
                    </a:ext>
                  </a:extLst>
                </a:gridCol>
                <a:gridCol w="1048483">
                  <a:extLst>
                    <a:ext uri="{9D8B030D-6E8A-4147-A177-3AD203B41FA5}">
                      <a16:colId xmlns:a16="http://schemas.microsoft.com/office/drawing/2014/main" val="20001"/>
                    </a:ext>
                  </a:extLst>
                </a:gridCol>
              </a:tblGrid>
              <a:tr h="365606">
                <a:tc>
                  <a:txBody>
                    <a:bodyPr/>
                    <a:lstStyle/>
                    <a:p>
                      <a:r>
                        <a:rPr lang="de-DE" sz="1800" dirty="0" smtClean="0"/>
                        <a:t>Item</a:t>
                      </a:r>
                      <a:endParaRPr lang="en-US" sz="1800" dirty="0"/>
                    </a:p>
                  </a:txBody>
                  <a:tcPr marT="45654" marB="45654"/>
                </a:tc>
                <a:tc>
                  <a:txBody>
                    <a:bodyPr/>
                    <a:lstStyle/>
                    <a:p>
                      <a:r>
                        <a:rPr lang="de-DE" sz="1800" dirty="0" smtClean="0"/>
                        <a:t>Time</a:t>
                      </a:r>
                      <a:endParaRPr lang="en-US" sz="1800" dirty="0"/>
                    </a:p>
                  </a:txBody>
                  <a:tcPr marT="45654" marB="45654"/>
                </a:tc>
                <a:extLst>
                  <a:ext uri="{0D108BD9-81ED-4DB2-BD59-A6C34878D82A}">
                    <a16:rowId xmlns:a16="http://schemas.microsoft.com/office/drawing/2014/main" val="10000"/>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654" marB="45654"/>
                </a:tc>
                <a:tc>
                  <a:txBody>
                    <a:bodyPr/>
                    <a:lstStyle/>
                    <a:p>
                      <a:r>
                        <a:rPr lang="de-DE" sz="1800" dirty="0" smtClean="0"/>
                        <a:t>3</a:t>
                      </a:r>
                      <a:endParaRPr lang="en-US" sz="1800" dirty="0"/>
                    </a:p>
                  </a:txBody>
                  <a:tcPr marT="45654" marB="45654"/>
                </a:tc>
                <a:extLst>
                  <a:ext uri="{0D108BD9-81ED-4DB2-BD59-A6C34878D82A}">
                    <a16:rowId xmlns:a16="http://schemas.microsoft.com/office/drawing/2014/main" val="10001"/>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a:t>
                      </a:r>
                    </a:p>
                  </a:txBody>
                  <a:tcPr marT="45654" marB="45654"/>
                </a:tc>
                <a:tc>
                  <a:txBody>
                    <a:bodyPr/>
                    <a:lstStyle/>
                    <a:p>
                      <a:r>
                        <a:rPr lang="de-DE" sz="1800" dirty="0" smtClean="0"/>
                        <a:t>5</a:t>
                      </a:r>
                      <a:endParaRPr lang="en-US" sz="1800" dirty="0"/>
                    </a:p>
                  </a:txBody>
                  <a:tcPr marT="45654" marB="45654"/>
                </a:tc>
                <a:extLst>
                  <a:ext uri="{0D108BD9-81ED-4DB2-BD59-A6C34878D82A}">
                    <a16:rowId xmlns:a16="http://schemas.microsoft.com/office/drawing/2014/main" val="10002"/>
                  </a:ext>
                </a:extLst>
              </a:tr>
              <a:tr h="3658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dirty="0" smtClean="0"/>
                        <a:t>Presentation of</a:t>
                      </a:r>
                      <a:r>
                        <a:rPr lang="en-US" altLang="en-US" sz="1800" baseline="0" dirty="0" smtClean="0"/>
                        <a:t> HHI contribution doc. 15-18-0170/r0</a:t>
                      </a:r>
                      <a:endParaRPr lang="en-US" altLang="en-US" sz="1800" dirty="0" smtClean="0"/>
                    </a:p>
                  </a:txBody>
                  <a:tcPr marT="45764" marB="45764"/>
                </a:tc>
                <a:tc>
                  <a:txBody>
                    <a:bodyPr/>
                    <a:lstStyle/>
                    <a:p>
                      <a:r>
                        <a:rPr lang="en-US" sz="1800" dirty="0" smtClean="0"/>
                        <a:t>30</a:t>
                      </a:r>
                      <a:endParaRPr lang="en-US" sz="1800" dirty="0"/>
                    </a:p>
                  </a:txBody>
                  <a:tcPr marT="45764" marB="45764"/>
                </a:tc>
                <a:extLst>
                  <a:ext uri="{0D108BD9-81ED-4DB2-BD59-A6C34878D82A}">
                    <a16:rowId xmlns:a16="http://schemas.microsoft.com/office/drawing/2014/main" val="2457899313"/>
                  </a:ext>
                </a:extLst>
              </a:tr>
              <a:tr h="36570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800" dirty="0" smtClean="0"/>
                        <a:t>Presentation of</a:t>
                      </a:r>
                      <a:r>
                        <a:rPr lang="en-US" altLang="en-US" sz="1800" baseline="0" dirty="0" smtClean="0"/>
                        <a:t> HHI contribution doc. 15-18-0173/r0</a:t>
                      </a:r>
                      <a:endParaRPr lang="en-US" altLang="en-US" sz="1800" dirty="0" smtClean="0"/>
                    </a:p>
                  </a:txBody>
                  <a:tcPr marT="45764" marB="45764"/>
                </a:tc>
                <a:tc>
                  <a:txBody>
                    <a:bodyPr/>
                    <a:lstStyle/>
                    <a:p>
                      <a:r>
                        <a:rPr lang="en-US" sz="1800" dirty="0" smtClean="0"/>
                        <a:t>30</a:t>
                      </a:r>
                      <a:endParaRPr lang="en-US" sz="1800" dirty="0"/>
                    </a:p>
                  </a:txBody>
                  <a:tcPr marT="45764" marB="45764"/>
                </a:tc>
                <a:extLst>
                  <a:ext uri="{0D108BD9-81ED-4DB2-BD59-A6C34878D82A}">
                    <a16:rowId xmlns:a16="http://schemas.microsoft.com/office/drawing/2014/main" val="10003"/>
                  </a:ext>
                </a:extLst>
              </a:tr>
              <a:tr h="36570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800" dirty="0" smtClean="0"/>
                        <a:t>Discussion and finalization of PM PHY structure</a:t>
                      </a:r>
                    </a:p>
                  </a:txBody>
                  <a:tcPr marT="45764" marB="45764"/>
                </a:tc>
                <a:tc>
                  <a:txBody>
                    <a:bodyPr/>
                    <a:lstStyle/>
                    <a:p>
                      <a:r>
                        <a:rPr lang="en-US" sz="1800" dirty="0" smtClean="0"/>
                        <a:t>30</a:t>
                      </a:r>
                      <a:endParaRPr lang="en-US" sz="1800" dirty="0"/>
                    </a:p>
                  </a:txBody>
                  <a:tcPr marT="45764" marB="45764"/>
                </a:tc>
                <a:extLst>
                  <a:ext uri="{0D108BD9-81ED-4DB2-BD59-A6C34878D82A}">
                    <a16:rowId xmlns:a16="http://schemas.microsoft.com/office/drawing/2014/main" val="801739093"/>
                  </a:ext>
                </a:extLst>
              </a:tr>
              <a:tr h="36570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800" dirty="0" smtClean="0"/>
                        <a:t>Initial </a:t>
                      </a:r>
                      <a:r>
                        <a:rPr lang="en-US" altLang="en-US" sz="1800" dirty="0" err="1" smtClean="0"/>
                        <a:t>disussion</a:t>
                      </a:r>
                      <a:r>
                        <a:rPr lang="en-US" altLang="en-US" sz="1800" dirty="0" smtClean="0"/>
                        <a:t> on MAC</a:t>
                      </a:r>
                    </a:p>
                  </a:txBody>
                  <a:tcPr marT="45764" marB="45764"/>
                </a:tc>
                <a:tc>
                  <a:txBody>
                    <a:bodyPr/>
                    <a:lstStyle/>
                    <a:p>
                      <a:r>
                        <a:rPr lang="en-US" sz="1800" dirty="0" smtClean="0"/>
                        <a:t>20</a:t>
                      </a:r>
                      <a:endParaRPr lang="en-US" sz="1800" dirty="0"/>
                    </a:p>
                  </a:txBody>
                  <a:tcPr marT="45764" marB="45764"/>
                </a:tc>
                <a:extLst>
                  <a:ext uri="{0D108BD9-81ED-4DB2-BD59-A6C34878D82A}">
                    <a16:rowId xmlns:a16="http://schemas.microsoft.com/office/drawing/2014/main" val="346910246"/>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654" marB="45654"/>
                </a:tc>
                <a:tc>
                  <a:txBody>
                    <a:bodyPr/>
                    <a:lstStyle/>
                    <a:p>
                      <a:r>
                        <a:rPr lang="de-DE" sz="1800" dirty="0" smtClean="0"/>
                        <a:t>2</a:t>
                      </a:r>
                      <a:endParaRPr lang="en-US" sz="1800" dirty="0"/>
                    </a:p>
                  </a:txBody>
                  <a:tcPr marT="45654" marB="45654"/>
                </a:tc>
                <a:extLst>
                  <a:ext uri="{0D108BD9-81ED-4DB2-BD59-A6C34878D82A}">
                    <a16:rowId xmlns:a16="http://schemas.microsoft.com/office/drawing/2014/main" val="10005"/>
                  </a:ext>
                </a:extLst>
              </a:tr>
            </a:tbl>
          </a:graphicData>
        </a:graphic>
      </p:graphicFrame>
      <p:sp>
        <p:nvSpPr>
          <p:cNvPr id="37916" name="Date Placeholder 3"/>
          <p:cNvSpPr txBox="1">
            <a:spLocks/>
          </p:cNvSpPr>
          <p:nvPr/>
        </p:nvSpPr>
        <p:spPr bwMode="auto">
          <a:xfrm>
            <a:off x="685800" y="306388"/>
            <a:ext cx="1905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600" dirty="0" smtClean="0"/>
              <a:t>May </a:t>
            </a:r>
            <a:r>
              <a:rPr lang="en-US" altLang="en-US" sz="1600" dirty="0"/>
              <a:t>2018</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11</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14</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dirty="0"/>
              <a:t>TG13 moves that: </a:t>
            </a:r>
          </a:p>
          <a:p>
            <a:pPr algn="just">
              <a:buFontTx/>
              <a:buNone/>
            </a:pPr>
            <a:endParaRPr lang="en-GB" altLang="en-US" sz="2000" dirty="0"/>
          </a:p>
          <a:p>
            <a:pPr algn="just">
              <a:buFontTx/>
              <a:buNone/>
            </a:pPr>
            <a:r>
              <a:rPr lang="en-GB" altLang="en-US" dirty="0" smtClean="0">
                <a:sym typeface="Wingdings" panose="05000000000000000000" pitchFamily="2" charset="2"/>
              </a:rPr>
              <a:t>The PM PHY will use the preamble with xxx samples defined in doc. 15-18-xxxx/ry.</a:t>
            </a:r>
          </a:p>
          <a:p>
            <a:pPr algn="just">
              <a:buFontTx/>
              <a:buNone/>
            </a:pPr>
            <a:endParaRPr lang="en-GB" altLang="en-US" dirty="0">
              <a:sym typeface="Wingdings" panose="05000000000000000000" pitchFamily="2" charset="2"/>
            </a:endParaRPr>
          </a:p>
          <a:p>
            <a:pPr algn="just">
              <a:buFontTx/>
              <a:buNone/>
            </a:pPr>
            <a:r>
              <a:rPr lang="en-GB" altLang="en-US" dirty="0">
                <a:sym typeface="Wingdings" panose="05000000000000000000" pitchFamily="2" charset="2"/>
              </a:rPr>
              <a:t>Moved </a:t>
            </a:r>
            <a:r>
              <a:rPr lang="en-GB" altLang="en-US" dirty="0" smtClean="0">
                <a:sym typeface="Wingdings" panose="05000000000000000000" pitchFamily="2" charset="2"/>
              </a:rPr>
              <a:t>by</a:t>
            </a: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Seconded by </a:t>
            </a:r>
            <a:r>
              <a:rPr lang="en-GB" altLang="en-US" dirty="0">
                <a:sym typeface="Wingdings" panose="05000000000000000000" pitchFamily="2" charset="2"/>
              </a:rPr>
              <a:t>			</a:t>
            </a:r>
            <a:endParaRPr lang="en-GB" altLang="en-US" dirty="0" smtClean="0">
              <a:sym typeface="Wingdings" panose="05000000000000000000" pitchFamily="2" charset="2"/>
            </a:endParaRP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_/_/_</a:t>
            </a:r>
            <a:endParaRPr lang="en-GB" altLang="en-US" dirty="0">
              <a:sym typeface="Wingdings" panose="05000000000000000000" pitchFamily="2" charset="2"/>
            </a:endParaRPr>
          </a:p>
        </p:txBody>
      </p:sp>
      <p:sp>
        <p:nvSpPr>
          <p:cNvPr id="66566" name="Date Placeholder 3"/>
          <p:cNvSpPr txBox="1">
            <a:spLocks/>
          </p:cNvSpPr>
          <p:nvPr/>
        </p:nvSpPr>
        <p:spPr bwMode="auto">
          <a:xfrm>
            <a:off x="685800" y="306388"/>
            <a:ext cx="1905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600" dirty="0" smtClean="0"/>
              <a:t>May </a:t>
            </a:r>
            <a:r>
              <a:rPr lang="en-US" altLang="en-US" sz="1600" dirty="0"/>
              <a:t>2018</a:t>
            </a:r>
          </a:p>
        </p:txBody>
      </p:sp>
    </p:spTree>
    <p:extLst>
      <p:ext uri="{BB962C8B-B14F-4D97-AF65-F5344CB8AC3E}">
        <p14:creationId xmlns:p14="http://schemas.microsoft.com/office/powerpoint/2010/main" val="1549505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12</a:t>
            </a:fld>
            <a:endParaRPr lang="en-US" altLang="en-US" sz="1200" b="0" smtClean="0"/>
          </a:p>
        </p:txBody>
      </p:sp>
      <p:sp>
        <p:nvSpPr>
          <p:cNvPr id="66563"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15</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dirty="0"/>
              <a:t>TG13 moves that: </a:t>
            </a:r>
          </a:p>
          <a:p>
            <a:pPr algn="just">
              <a:buFontTx/>
              <a:buNone/>
            </a:pPr>
            <a:endParaRPr lang="en-GB" altLang="en-US" sz="2000" dirty="0"/>
          </a:p>
          <a:p>
            <a:pPr algn="just">
              <a:buFontTx/>
              <a:buNone/>
            </a:pPr>
            <a:r>
              <a:rPr lang="en-GB" altLang="en-US" dirty="0" smtClean="0">
                <a:sym typeface="Wingdings" panose="05000000000000000000" pitchFamily="2" charset="2"/>
              </a:rPr>
              <a:t>The PM PHY will use the channel estimation sequence defined in doc. 15-18-xxxx/ry.</a:t>
            </a:r>
          </a:p>
          <a:p>
            <a:pPr algn="just">
              <a:buFontTx/>
              <a:buNone/>
            </a:pPr>
            <a:endParaRPr lang="en-GB" altLang="en-US" dirty="0">
              <a:sym typeface="Wingdings" panose="05000000000000000000" pitchFamily="2" charset="2"/>
            </a:endParaRPr>
          </a:p>
          <a:p>
            <a:pPr algn="just">
              <a:buFontTx/>
              <a:buNone/>
            </a:pPr>
            <a:r>
              <a:rPr lang="en-GB" altLang="en-US" dirty="0">
                <a:sym typeface="Wingdings" panose="05000000000000000000" pitchFamily="2" charset="2"/>
              </a:rPr>
              <a:t>Moved </a:t>
            </a:r>
            <a:r>
              <a:rPr lang="en-GB" altLang="en-US" dirty="0" smtClean="0">
                <a:sym typeface="Wingdings" panose="05000000000000000000" pitchFamily="2" charset="2"/>
              </a:rPr>
              <a:t>by</a:t>
            </a: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Seconded by </a:t>
            </a:r>
            <a:r>
              <a:rPr lang="en-GB" altLang="en-US" dirty="0">
                <a:sym typeface="Wingdings" panose="05000000000000000000" pitchFamily="2" charset="2"/>
              </a:rPr>
              <a:t>			</a:t>
            </a:r>
            <a:endParaRPr lang="en-GB" altLang="en-US" dirty="0" smtClean="0">
              <a:sym typeface="Wingdings" panose="05000000000000000000" pitchFamily="2" charset="2"/>
            </a:endParaRP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_/_/_</a:t>
            </a:r>
            <a:endParaRPr lang="en-GB" altLang="en-US" dirty="0">
              <a:sym typeface="Wingdings" panose="05000000000000000000" pitchFamily="2" charset="2"/>
            </a:endParaRPr>
          </a:p>
        </p:txBody>
      </p:sp>
      <p:sp>
        <p:nvSpPr>
          <p:cNvPr id="8" name="Date Placeholder 3"/>
          <p:cNvSpPr txBox="1">
            <a:spLocks/>
          </p:cNvSpPr>
          <p:nvPr/>
        </p:nvSpPr>
        <p:spPr bwMode="auto">
          <a:xfrm>
            <a:off x="685800" y="306388"/>
            <a:ext cx="1905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600" dirty="0" smtClean="0"/>
              <a:t>May </a:t>
            </a:r>
            <a:r>
              <a:rPr lang="en-US" altLang="en-US" sz="1600" dirty="0"/>
              <a:t>2018</a:t>
            </a:r>
          </a:p>
        </p:txBody>
      </p:sp>
    </p:spTree>
    <p:extLst>
      <p:ext uri="{BB962C8B-B14F-4D97-AF65-F5344CB8AC3E}">
        <p14:creationId xmlns:p14="http://schemas.microsoft.com/office/powerpoint/2010/main" val="111737424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13</a:t>
            </a:fld>
            <a:endParaRPr lang="en-US" altLang="en-US" sz="1200" b="0" smtClean="0"/>
          </a:p>
        </p:txBody>
      </p:sp>
      <p:sp>
        <p:nvSpPr>
          <p:cNvPr id="66563"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#16</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dirty="0"/>
              <a:t>TG13 moves that: </a:t>
            </a:r>
          </a:p>
          <a:p>
            <a:pPr algn="just">
              <a:buFontTx/>
              <a:buNone/>
            </a:pPr>
            <a:endParaRPr lang="en-GB" altLang="en-US" sz="2000" dirty="0"/>
          </a:p>
          <a:p>
            <a:pPr algn="just">
              <a:buFontTx/>
              <a:buNone/>
            </a:pPr>
            <a:r>
              <a:rPr lang="en-GB" altLang="en-US" dirty="0" smtClean="0">
                <a:sym typeface="Wingdings" panose="05000000000000000000" pitchFamily="2" charset="2"/>
              </a:rPr>
              <a:t>The PM PHY will use the header defined in doc. 15-18-xxxx/ry.</a:t>
            </a:r>
          </a:p>
          <a:p>
            <a:pPr algn="just">
              <a:buFontTx/>
              <a:buNone/>
            </a:pPr>
            <a:endParaRPr lang="en-GB" altLang="en-US" dirty="0">
              <a:sym typeface="Wingdings" panose="05000000000000000000" pitchFamily="2" charset="2"/>
            </a:endParaRPr>
          </a:p>
          <a:p>
            <a:pPr algn="just">
              <a:buFontTx/>
              <a:buNone/>
            </a:pPr>
            <a:r>
              <a:rPr lang="en-GB" altLang="en-US" dirty="0">
                <a:sym typeface="Wingdings" panose="05000000000000000000" pitchFamily="2" charset="2"/>
              </a:rPr>
              <a:t>Moved </a:t>
            </a:r>
            <a:r>
              <a:rPr lang="en-GB" altLang="en-US" dirty="0" smtClean="0">
                <a:sym typeface="Wingdings" panose="05000000000000000000" pitchFamily="2" charset="2"/>
              </a:rPr>
              <a:t>by</a:t>
            </a: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Seconded by </a:t>
            </a:r>
            <a:r>
              <a:rPr lang="en-GB" altLang="en-US" dirty="0">
                <a:sym typeface="Wingdings" panose="05000000000000000000" pitchFamily="2" charset="2"/>
              </a:rPr>
              <a:t>			</a:t>
            </a:r>
            <a:endParaRPr lang="en-GB" altLang="en-US" dirty="0" smtClean="0">
              <a:sym typeface="Wingdings" panose="05000000000000000000" pitchFamily="2" charset="2"/>
            </a:endParaRP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_/_/_</a:t>
            </a:r>
            <a:endParaRPr lang="en-GB" altLang="en-US" dirty="0">
              <a:sym typeface="Wingdings" panose="05000000000000000000" pitchFamily="2" charset="2"/>
            </a:endParaRPr>
          </a:p>
        </p:txBody>
      </p:sp>
      <p:sp>
        <p:nvSpPr>
          <p:cNvPr id="7" name="Date Placeholder 3"/>
          <p:cNvSpPr txBox="1">
            <a:spLocks/>
          </p:cNvSpPr>
          <p:nvPr/>
        </p:nvSpPr>
        <p:spPr bwMode="auto">
          <a:xfrm>
            <a:off x="685800" y="306388"/>
            <a:ext cx="1905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600" dirty="0" smtClean="0"/>
              <a:t>May </a:t>
            </a:r>
            <a:r>
              <a:rPr lang="en-US" altLang="en-US" sz="1600" dirty="0"/>
              <a:t>2018</a:t>
            </a:r>
          </a:p>
        </p:txBody>
      </p:sp>
    </p:spTree>
    <p:extLst>
      <p:ext uri="{BB962C8B-B14F-4D97-AF65-F5344CB8AC3E}">
        <p14:creationId xmlns:p14="http://schemas.microsoft.com/office/powerpoint/2010/main" val="137428124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14</a:t>
            </a:fld>
            <a:endParaRPr lang="en-US" altLang="en-US" sz="1200" b="0" smtClean="0"/>
          </a:p>
        </p:txBody>
      </p:sp>
      <p:sp>
        <p:nvSpPr>
          <p:cNvPr id="66563"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#17</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dirty="0"/>
              <a:t>TG13 moves that: </a:t>
            </a:r>
          </a:p>
          <a:p>
            <a:pPr algn="just">
              <a:buFontTx/>
              <a:buNone/>
            </a:pPr>
            <a:endParaRPr lang="en-GB" altLang="en-US" sz="2000" dirty="0"/>
          </a:p>
          <a:p>
            <a:pPr algn="just">
              <a:buFontTx/>
              <a:buNone/>
            </a:pPr>
            <a:r>
              <a:rPr lang="en-GB" altLang="en-US" dirty="0" smtClean="0">
                <a:sym typeface="Wingdings" panose="05000000000000000000" pitchFamily="2" charset="2"/>
              </a:rPr>
              <a:t>The PM PHY will use the header check sum defined in doc. 15-18-xxxx/ry.</a:t>
            </a:r>
          </a:p>
          <a:p>
            <a:pPr algn="just">
              <a:buFontTx/>
              <a:buNone/>
            </a:pPr>
            <a:endParaRPr lang="en-GB" altLang="en-US" dirty="0">
              <a:sym typeface="Wingdings" panose="05000000000000000000" pitchFamily="2" charset="2"/>
            </a:endParaRPr>
          </a:p>
          <a:p>
            <a:pPr algn="just">
              <a:buFontTx/>
              <a:buNone/>
            </a:pPr>
            <a:r>
              <a:rPr lang="en-GB" altLang="en-US" dirty="0">
                <a:sym typeface="Wingdings" panose="05000000000000000000" pitchFamily="2" charset="2"/>
              </a:rPr>
              <a:t>Moved </a:t>
            </a:r>
            <a:r>
              <a:rPr lang="en-GB" altLang="en-US" dirty="0" smtClean="0">
                <a:sym typeface="Wingdings" panose="05000000000000000000" pitchFamily="2" charset="2"/>
              </a:rPr>
              <a:t>by</a:t>
            </a: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Seconded by </a:t>
            </a:r>
            <a:r>
              <a:rPr lang="en-GB" altLang="en-US" dirty="0">
                <a:sym typeface="Wingdings" panose="05000000000000000000" pitchFamily="2" charset="2"/>
              </a:rPr>
              <a:t>			</a:t>
            </a:r>
            <a:endParaRPr lang="en-GB" altLang="en-US" dirty="0" smtClean="0">
              <a:sym typeface="Wingdings" panose="05000000000000000000" pitchFamily="2" charset="2"/>
            </a:endParaRP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_/_/_</a:t>
            </a:r>
            <a:endParaRPr lang="en-GB" altLang="en-US" dirty="0">
              <a:sym typeface="Wingdings" panose="05000000000000000000" pitchFamily="2" charset="2"/>
            </a:endParaRPr>
          </a:p>
        </p:txBody>
      </p:sp>
      <p:sp>
        <p:nvSpPr>
          <p:cNvPr id="7" name="Date Placeholder 3"/>
          <p:cNvSpPr txBox="1">
            <a:spLocks/>
          </p:cNvSpPr>
          <p:nvPr/>
        </p:nvSpPr>
        <p:spPr bwMode="auto">
          <a:xfrm>
            <a:off x="685800" y="306388"/>
            <a:ext cx="1905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600" dirty="0" smtClean="0"/>
              <a:t>May </a:t>
            </a:r>
            <a:r>
              <a:rPr lang="en-US" altLang="en-US" sz="1600" dirty="0"/>
              <a:t>2018</a:t>
            </a:r>
          </a:p>
        </p:txBody>
      </p:sp>
    </p:spTree>
    <p:extLst>
      <p:ext uri="{BB962C8B-B14F-4D97-AF65-F5344CB8AC3E}">
        <p14:creationId xmlns:p14="http://schemas.microsoft.com/office/powerpoint/2010/main" val="191489662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15</a:t>
            </a:fld>
            <a:endParaRPr lang="en-US" altLang="en-US" sz="1200" b="0" smtClean="0"/>
          </a:p>
        </p:txBody>
      </p:sp>
      <p:sp>
        <p:nvSpPr>
          <p:cNvPr id="66563"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#18</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dirty="0"/>
              <a:t>TG13 moves that: </a:t>
            </a:r>
          </a:p>
          <a:p>
            <a:pPr algn="just">
              <a:buFontTx/>
              <a:buNone/>
            </a:pPr>
            <a:endParaRPr lang="en-GB" altLang="en-US" sz="2000" dirty="0"/>
          </a:p>
          <a:p>
            <a:pPr algn="just">
              <a:buFontTx/>
              <a:buNone/>
            </a:pPr>
            <a:r>
              <a:rPr lang="en-GB" altLang="en-US" dirty="0" smtClean="0">
                <a:sym typeface="Wingdings" panose="05000000000000000000" pitchFamily="2" charset="2"/>
              </a:rPr>
              <a:t>The PM PHY will use the optional fields defined in doc. 15-18-xxxx/ry.</a:t>
            </a:r>
          </a:p>
          <a:p>
            <a:pPr algn="just">
              <a:buFontTx/>
              <a:buNone/>
            </a:pPr>
            <a:endParaRPr lang="en-GB" altLang="en-US" dirty="0">
              <a:sym typeface="Wingdings" panose="05000000000000000000" pitchFamily="2" charset="2"/>
            </a:endParaRPr>
          </a:p>
          <a:p>
            <a:pPr algn="just">
              <a:buFontTx/>
              <a:buNone/>
            </a:pPr>
            <a:r>
              <a:rPr lang="en-GB" altLang="en-US" dirty="0">
                <a:sym typeface="Wingdings" panose="05000000000000000000" pitchFamily="2" charset="2"/>
              </a:rPr>
              <a:t>Moved </a:t>
            </a:r>
            <a:r>
              <a:rPr lang="en-GB" altLang="en-US" dirty="0" smtClean="0">
                <a:sym typeface="Wingdings" panose="05000000000000000000" pitchFamily="2" charset="2"/>
              </a:rPr>
              <a:t>by</a:t>
            </a: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Seconded by </a:t>
            </a:r>
            <a:r>
              <a:rPr lang="en-GB" altLang="en-US" dirty="0">
                <a:sym typeface="Wingdings" panose="05000000000000000000" pitchFamily="2" charset="2"/>
              </a:rPr>
              <a:t>			</a:t>
            </a:r>
            <a:endParaRPr lang="en-GB" altLang="en-US" dirty="0" smtClean="0">
              <a:sym typeface="Wingdings" panose="05000000000000000000" pitchFamily="2" charset="2"/>
            </a:endParaRP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_/_/_</a:t>
            </a:r>
            <a:endParaRPr lang="en-GB" altLang="en-US" dirty="0">
              <a:sym typeface="Wingdings" panose="05000000000000000000" pitchFamily="2" charset="2"/>
            </a:endParaRPr>
          </a:p>
        </p:txBody>
      </p:sp>
      <p:sp>
        <p:nvSpPr>
          <p:cNvPr id="7" name="Date Placeholder 3"/>
          <p:cNvSpPr txBox="1">
            <a:spLocks/>
          </p:cNvSpPr>
          <p:nvPr/>
        </p:nvSpPr>
        <p:spPr bwMode="auto">
          <a:xfrm>
            <a:off x="685800" y="306388"/>
            <a:ext cx="1905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600" dirty="0" smtClean="0"/>
              <a:t>May </a:t>
            </a:r>
            <a:r>
              <a:rPr lang="en-US" altLang="en-US" sz="1600" dirty="0"/>
              <a:t>2018</a:t>
            </a:r>
          </a:p>
        </p:txBody>
      </p:sp>
    </p:spTree>
    <p:extLst>
      <p:ext uri="{BB962C8B-B14F-4D97-AF65-F5344CB8AC3E}">
        <p14:creationId xmlns:p14="http://schemas.microsoft.com/office/powerpoint/2010/main" val="143512983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16</a:t>
            </a:fld>
            <a:endParaRPr lang="en-US" altLang="en-US" sz="1200" b="0" smtClean="0"/>
          </a:p>
        </p:txBody>
      </p:sp>
      <p:sp>
        <p:nvSpPr>
          <p:cNvPr id="66563"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#19</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dirty="0"/>
              <a:t>TG13 moves that: </a:t>
            </a:r>
          </a:p>
          <a:p>
            <a:pPr algn="just">
              <a:buFontTx/>
              <a:buNone/>
            </a:pPr>
            <a:endParaRPr lang="en-GB" altLang="en-US" sz="2000" dirty="0"/>
          </a:p>
          <a:p>
            <a:pPr algn="just">
              <a:buFontTx/>
              <a:buNone/>
            </a:pPr>
            <a:r>
              <a:rPr lang="en-GB" altLang="en-US" dirty="0" smtClean="0">
                <a:sym typeface="Wingdings" panose="05000000000000000000" pitchFamily="2" charset="2"/>
              </a:rPr>
              <a:t>The PM PHY will use the payload defined in doc. 15-18-xxxx/ry.</a:t>
            </a:r>
          </a:p>
          <a:p>
            <a:pPr algn="just">
              <a:buFontTx/>
              <a:buNone/>
            </a:pPr>
            <a:endParaRPr lang="en-GB" altLang="en-US" dirty="0">
              <a:sym typeface="Wingdings" panose="05000000000000000000" pitchFamily="2" charset="2"/>
            </a:endParaRPr>
          </a:p>
          <a:p>
            <a:pPr algn="just">
              <a:buFontTx/>
              <a:buNone/>
            </a:pPr>
            <a:r>
              <a:rPr lang="en-GB" altLang="en-US" dirty="0">
                <a:sym typeface="Wingdings" panose="05000000000000000000" pitchFamily="2" charset="2"/>
              </a:rPr>
              <a:t>Moved </a:t>
            </a:r>
            <a:r>
              <a:rPr lang="en-GB" altLang="en-US" dirty="0" smtClean="0">
                <a:sym typeface="Wingdings" panose="05000000000000000000" pitchFamily="2" charset="2"/>
              </a:rPr>
              <a:t>by</a:t>
            </a: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Seconded by </a:t>
            </a:r>
            <a:r>
              <a:rPr lang="en-GB" altLang="en-US" dirty="0">
                <a:sym typeface="Wingdings" panose="05000000000000000000" pitchFamily="2" charset="2"/>
              </a:rPr>
              <a:t>			</a:t>
            </a:r>
            <a:endParaRPr lang="en-GB" altLang="en-US" dirty="0" smtClean="0">
              <a:sym typeface="Wingdings" panose="05000000000000000000" pitchFamily="2" charset="2"/>
            </a:endParaRP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_/_/_</a:t>
            </a:r>
            <a:endParaRPr lang="en-GB" altLang="en-US" dirty="0">
              <a:sym typeface="Wingdings" panose="05000000000000000000" pitchFamily="2" charset="2"/>
            </a:endParaRPr>
          </a:p>
        </p:txBody>
      </p:sp>
      <p:sp>
        <p:nvSpPr>
          <p:cNvPr id="7" name="Date Placeholder 3"/>
          <p:cNvSpPr txBox="1">
            <a:spLocks/>
          </p:cNvSpPr>
          <p:nvPr/>
        </p:nvSpPr>
        <p:spPr bwMode="auto">
          <a:xfrm>
            <a:off x="685800" y="306388"/>
            <a:ext cx="1905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600" dirty="0" smtClean="0"/>
              <a:t>May </a:t>
            </a:r>
            <a:r>
              <a:rPr lang="en-US" altLang="en-US" sz="1600" dirty="0"/>
              <a:t>2018</a:t>
            </a:r>
          </a:p>
        </p:txBody>
      </p:sp>
    </p:spTree>
    <p:extLst>
      <p:ext uri="{BB962C8B-B14F-4D97-AF65-F5344CB8AC3E}">
        <p14:creationId xmlns:p14="http://schemas.microsoft.com/office/powerpoint/2010/main" val="423158212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6100A1B3-8543-4150-BF28-C0C711A7AF40}" type="slidenum">
              <a:rPr lang="en-US" altLang="en-US" sz="1200" b="0" smtClean="0"/>
              <a:pPr>
                <a:spcBef>
                  <a:spcPct val="0"/>
                </a:spcBef>
                <a:buFontTx/>
                <a:buNone/>
              </a:pPr>
              <a:t>17</a:t>
            </a:fld>
            <a:endParaRPr lang="en-US" altLang="en-US" sz="1200" b="0" smtClean="0"/>
          </a:p>
        </p:txBody>
      </p:sp>
      <p:sp>
        <p:nvSpPr>
          <p:cNvPr id="39939"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#3</a:t>
            </a:r>
          </a:p>
          <a:p>
            <a:pPr algn="just">
              <a:buFontTx/>
              <a:buNone/>
            </a:pPr>
            <a:r>
              <a:rPr lang="nn-NO" altLang="en-US" sz="3600" dirty="0" smtClean="0"/>
              <a:t>Tuesday AM1, May 8, </a:t>
            </a:r>
            <a:r>
              <a:rPr lang="nn-NO" altLang="en-US" sz="3600" dirty="0"/>
              <a:t>2018</a:t>
            </a:r>
            <a:endParaRPr lang="en-US" altLang="en-US" dirty="0"/>
          </a:p>
        </p:txBody>
      </p:sp>
      <p:sp>
        <p:nvSpPr>
          <p:cNvPr id="39940"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1358765402"/>
              </p:ext>
            </p:extLst>
          </p:nvPr>
        </p:nvGraphicFramePr>
        <p:xfrm>
          <a:off x="685800" y="2362200"/>
          <a:ext cx="8229600" cy="2926312"/>
        </p:xfrm>
        <a:graphic>
          <a:graphicData uri="http://schemas.openxmlformats.org/drawingml/2006/table">
            <a:tbl>
              <a:tblPr firstRow="1" bandRow="1">
                <a:tableStyleId>{5C22544A-7EE6-4342-B048-85BDC9FD1C3A}</a:tableStyleId>
              </a:tblPr>
              <a:tblGrid>
                <a:gridCol w="7181117">
                  <a:extLst>
                    <a:ext uri="{9D8B030D-6E8A-4147-A177-3AD203B41FA5}">
                      <a16:colId xmlns:a16="http://schemas.microsoft.com/office/drawing/2014/main" val="20000"/>
                    </a:ext>
                  </a:extLst>
                </a:gridCol>
                <a:gridCol w="1048483">
                  <a:extLst>
                    <a:ext uri="{9D8B030D-6E8A-4147-A177-3AD203B41FA5}">
                      <a16:colId xmlns:a16="http://schemas.microsoft.com/office/drawing/2014/main" val="20001"/>
                    </a:ext>
                  </a:extLst>
                </a:gridCol>
              </a:tblGrid>
              <a:tr h="365741">
                <a:tc>
                  <a:txBody>
                    <a:bodyPr/>
                    <a:lstStyle/>
                    <a:p>
                      <a:r>
                        <a:rPr lang="de-DE" sz="1800" dirty="0" smtClean="0"/>
                        <a:t>Item</a:t>
                      </a:r>
                      <a:endParaRPr lang="en-US" sz="1800" dirty="0"/>
                    </a:p>
                  </a:txBody>
                  <a:tcPr marT="45678" marB="45678"/>
                </a:tc>
                <a:tc>
                  <a:txBody>
                    <a:bodyPr/>
                    <a:lstStyle/>
                    <a:p>
                      <a:r>
                        <a:rPr lang="de-DE" sz="1800" dirty="0" smtClean="0"/>
                        <a:t>Time</a:t>
                      </a:r>
                      <a:endParaRPr lang="en-US" sz="1800" dirty="0"/>
                    </a:p>
                  </a:txBody>
                  <a:tcPr marT="45678" marB="45678"/>
                </a:tc>
                <a:extLst>
                  <a:ext uri="{0D108BD9-81ED-4DB2-BD59-A6C34878D82A}">
                    <a16:rowId xmlns:a16="http://schemas.microsoft.com/office/drawing/2014/main" val="10000"/>
                  </a:ext>
                </a:extLst>
              </a:tr>
              <a:tr h="3657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678" marB="45678"/>
                </a:tc>
                <a:tc>
                  <a:txBody>
                    <a:bodyPr/>
                    <a:lstStyle/>
                    <a:p>
                      <a:r>
                        <a:rPr lang="de-DE" sz="1800" dirty="0" smtClean="0"/>
                        <a:t>3</a:t>
                      </a:r>
                      <a:endParaRPr lang="en-US" sz="1800" dirty="0"/>
                    </a:p>
                  </a:txBody>
                  <a:tcPr marT="45678" marB="45678"/>
                </a:tc>
                <a:extLst>
                  <a:ext uri="{0D108BD9-81ED-4DB2-BD59-A6C34878D82A}">
                    <a16:rowId xmlns:a16="http://schemas.microsoft.com/office/drawing/2014/main" val="10001"/>
                  </a:ext>
                </a:extLst>
              </a:tr>
              <a:tr h="3657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a:t>
                      </a:r>
                    </a:p>
                  </a:txBody>
                  <a:tcPr marT="45678" marB="45678"/>
                </a:tc>
                <a:tc>
                  <a:txBody>
                    <a:bodyPr/>
                    <a:lstStyle/>
                    <a:p>
                      <a:r>
                        <a:rPr lang="de-DE" sz="1800" dirty="0" smtClean="0"/>
                        <a:t>5</a:t>
                      </a:r>
                      <a:endParaRPr lang="en-US" sz="1800" dirty="0"/>
                    </a:p>
                  </a:txBody>
                  <a:tcPr marT="45678" marB="45678"/>
                </a:tc>
                <a:extLst>
                  <a:ext uri="{0D108BD9-81ED-4DB2-BD59-A6C34878D82A}">
                    <a16:rowId xmlns:a16="http://schemas.microsoft.com/office/drawing/2014/main" val="10002"/>
                  </a:ext>
                </a:extLst>
              </a:tr>
              <a:tr h="36583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  Presentation of </a:t>
                      </a:r>
                      <a:r>
                        <a:rPr lang="en-GB" altLang="en-US" sz="1800" dirty="0" err="1" smtClean="0"/>
                        <a:t>pureLiFi</a:t>
                      </a:r>
                      <a:r>
                        <a:rPr lang="en-GB" altLang="en-US" sz="1800" dirty="0" smtClean="0"/>
                        <a:t> MAC proposal in doc. 15-18-0167/r0</a:t>
                      </a:r>
                    </a:p>
                  </a:txBody>
                  <a:tcPr marL="7620" marR="7620" marT="7618" marB="0" anchor="b"/>
                </a:tc>
                <a:tc>
                  <a:txBody>
                    <a:bodyPr/>
                    <a:lstStyle/>
                    <a:p>
                      <a:r>
                        <a:rPr lang="en-US" sz="1800" dirty="0" smtClean="0"/>
                        <a:t>20</a:t>
                      </a:r>
                      <a:endParaRPr lang="en-US" sz="1800" dirty="0"/>
                    </a:p>
                  </a:txBody>
                  <a:tcPr marT="45726" marB="45726"/>
                </a:tc>
                <a:extLst>
                  <a:ext uri="{0D108BD9-81ED-4DB2-BD59-A6C34878D82A}">
                    <a16:rowId xmlns:a16="http://schemas.microsoft.com/office/drawing/2014/main" val="3720741099"/>
                  </a:ext>
                </a:extLst>
              </a:tr>
              <a:tr h="36583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  Presentation of HHI MAC proposal in doc. 15-18-0xxx/r0</a:t>
                      </a:r>
                    </a:p>
                  </a:txBody>
                  <a:tcPr marL="7620" marR="7620" marT="7618" marB="0" anchor="b"/>
                </a:tc>
                <a:tc>
                  <a:txBody>
                    <a:bodyPr/>
                    <a:lstStyle/>
                    <a:p>
                      <a:r>
                        <a:rPr lang="en-US" sz="1800" dirty="0" smtClean="0"/>
                        <a:t>20</a:t>
                      </a:r>
                      <a:endParaRPr lang="en-US" sz="1800" dirty="0"/>
                    </a:p>
                  </a:txBody>
                  <a:tcPr marT="45726" marB="45726"/>
                </a:tc>
                <a:extLst>
                  <a:ext uri="{0D108BD9-81ED-4DB2-BD59-A6C34878D82A}">
                    <a16:rowId xmlns:a16="http://schemas.microsoft.com/office/drawing/2014/main" val="2419816668"/>
                  </a:ext>
                </a:extLst>
              </a:tr>
              <a:tr h="36583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  Presentation of Huawei MAC proposal doc. 15-18-0xxx/r0</a:t>
                      </a:r>
                    </a:p>
                  </a:txBody>
                  <a:tcPr marL="7620" marR="7620" marT="7618" marB="0" anchor="b"/>
                </a:tc>
                <a:tc>
                  <a:txBody>
                    <a:bodyPr/>
                    <a:lstStyle/>
                    <a:p>
                      <a:r>
                        <a:rPr lang="en-US" sz="1800" dirty="0" smtClean="0"/>
                        <a:t>20</a:t>
                      </a:r>
                      <a:endParaRPr lang="en-US" sz="1800" dirty="0"/>
                    </a:p>
                  </a:txBody>
                  <a:tcPr marT="45726" marB="45726"/>
                </a:tc>
                <a:extLst>
                  <a:ext uri="{0D108BD9-81ED-4DB2-BD59-A6C34878D82A}">
                    <a16:rowId xmlns:a16="http://schemas.microsoft.com/office/drawing/2014/main" val="2809077736"/>
                  </a:ext>
                </a:extLst>
              </a:tr>
              <a:tr h="36583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800" dirty="0" smtClean="0"/>
                        <a:t>  </a:t>
                      </a:r>
                      <a:r>
                        <a:rPr lang="de-DE" sz="1800" dirty="0" err="1" smtClean="0"/>
                        <a:t>Discussion</a:t>
                      </a:r>
                      <a:r>
                        <a:rPr lang="de-DE" sz="1800" dirty="0" smtClean="0"/>
                        <a:t> </a:t>
                      </a:r>
                      <a:r>
                        <a:rPr lang="de-DE" sz="1800" dirty="0" err="1" smtClean="0"/>
                        <a:t>with</a:t>
                      </a:r>
                      <a:r>
                        <a:rPr lang="de-DE" sz="1800" dirty="0" smtClean="0"/>
                        <a:t> </a:t>
                      </a:r>
                      <a:r>
                        <a:rPr lang="de-DE" sz="1800" dirty="0" err="1" smtClean="0"/>
                        <a:t>other</a:t>
                      </a:r>
                      <a:r>
                        <a:rPr lang="de-DE" sz="1800" dirty="0" smtClean="0"/>
                        <a:t> WG </a:t>
                      </a:r>
                      <a:r>
                        <a:rPr lang="de-DE" sz="1800" dirty="0" err="1" smtClean="0"/>
                        <a:t>members</a:t>
                      </a:r>
                      <a:r>
                        <a:rPr lang="de-DE" sz="1800" dirty="0" smtClean="0"/>
                        <a:t> on TG13 MAC </a:t>
                      </a:r>
                      <a:r>
                        <a:rPr lang="de-DE" sz="1800" dirty="0" err="1" smtClean="0"/>
                        <a:t>architecture</a:t>
                      </a:r>
                      <a:endParaRPr lang="en-GB" altLang="en-US" sz="1800" dirty="0" smtClean="0"/>
                    </a:p>
                  </a:txBody>
                  <a:tcPr marL="7620" marR="7620" marT="7618" marB="0" anchor="b"/>
                </a:tc>
                <a:tc>
                  <a:txBody>
                    <a:bodyPr/>
                    <a:lstStyle/>
                    <a:p>
                      <a:r>
                        <a:rPr lang="de-DE" sz="1800" dirty="0" smtClean="0"/>
                        <a:t>50</a:t>
                      </a:r>
                      <a:endParaRPr lang="en-US" sz="1800" dirty="0"/>
                    </a:p>
                  </a:txBody>
                  <a:tcPr marT="45726" marB="45726"/>
                </a:tc>
                <a:extLst>
                  <a:ext uri="{0D108BD9-81ED-4DB2-BD59-A6C34878D82A}">
                    <a16:rowId xmlns:a16="http://schemas.microsoft.com/office/drawing/2014/main" val="3487599912"/>
                  </a:ext>
                </a:extLst>
              </a:tr>
              <a:tr h="3657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678" marB="45678"/>
                </a:tc>
                <a:tc>
                  <a:txBody>
                    <a:bodyPr/>
                    <a:lstStyle/>
                    <a:p>
                      <a:r>
                        <a:rPr lang="de-DE" sz="1800" dirty="0" smtClean="0"/>
                        <a:t>2</a:t>
                      </a:r>
                      <a:endParaRPr lang="en-US" sz="1800" dirty="0"/>
                    </a:p>
                  </a:txBody>
                  <a:tcPr marT="45678" marB="45678"/>
                </a:tc>
                <a:extLst>
                  <a:ext uri="{0D108BD9-81ED-4DB2-BD59-A6C34878D82A}">
                    <a16:rowId xmlns:a16="http://schemas.microsoft.com/office/drawing/2014/main" val="10005"/>
                  </a:ext>
                </a:extLst>
              </a:tr>
            </a:tbl>
          </a:graphicData>
        </a:graphic>
      </p:graphicFrame>
      <p:sp>
        <p:nvSpPr>
          <p:cNvPr id="39961" name="Date Placeholder 3"/>
          <p:cNvSpPr txBox="1">
            <a:spLocks/>
          </p:cNvSpPr>
          <p:nvPr/>
        </p:nvSpPr>
        <p:spPr bwMode="auto">
          <a:xfrm>
            <a:off x="685800" y="306388"/>
            <a:ext cx="1905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600" dirty="0" smtClean="0"/>
              <a:t>May </a:t>
            </a:r>
            <a:r>
              <a:rPr lang="en-US" altLang="en-US" sz="1600" dirty="0"/>
              <a:t>2018</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DA0A1EE6-238D-498D-9C8D-AE4D12F132E7}" type="slidenum">
              <a:rPr lang="en-US" altLang="en-US" sz="1200" b="0" smtClean="0"/>
              <a:pPr>
                <a:spcBef>
                  <a:spcPct val="0"/>
                </a:spcBef>
                <a:buFontTx/>
                <a:buNone/>
              </a:pPr>
              <a:t>18</a:t>
            </a:fld>
            <a:endParaRPr lang="en-US" altLang="en-US" sz="1200" b="0" smtClean="0"/>
          </a:p>
        </p:txBody>
      </p:sp>
      <p:sp>
        <p:nvSpPr>
          <p:cNvPr id="41987"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#4</a:t>
            </a:r>
          </a:p>
          <a:p>
            <a:pPr algn="just">
              <a:buFontTx/>
              <a:buNone/>
            </a:pPr>
            <a:r>
              <a:rPr lang="en-US" altLang="en-US" sz="3600" dirty="0"/>
              <a:t>Tuesday </a:t>
            </a:r>
            <a:r>
              <a:rPr lang="en-US" altLang="en-US" sz="3600" dirty="0" smtClean="0"/>
              <a:t>AM2, May 8, </a:t>
            </a:r>
            <a:r>
              <a:rPr lang="en-US" altLang="en-US" sz="3600" dirty="0"/>
              <a:t>2018</a:t>
            </a:r>
            <a:endParaRPr lang="en-US" altLang="en-US" dirty="0"/>
          </a:p>
          <a:p>
            <a:pPr lvl="1"/>
            <a:endParaRPr lang="en-US" altLang="en-US" dirty="0"/>
          </a:p>
        </p:txBody>
      </p:sp>
      <p:sp>
        <p:nvSpPr>
          <p:cNvPr id="41988"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974852919"/>
              </p:ext>
            </p:extLst>
          </p:nvPr>
        </p:nvGraphicFramePr>
        <p:xfrm>
          <a:off x="838200" y="2362200"/>
          <a:ext cx="8077200" cy="1957388"/>
        </p:xfrm>
        <a:graphic>
          <a:graphicData uri="http://schemas.openxmlformats.org/drawingml/2006/table">
            <a:tbl>
              <a:tblPr firstRow="1" bandRow="1">
                <a:tableStyleId>{5C22544A-7EE6-4342-B048-85BDC9FD1C3A}</a:tableStyleId>
              </a:tblPr>
              <a:tblGrid>
                <a:gridCol w="7067550">
                  <a:extLst>
                    <a:ext uri="{9D8B030D-6E8A-4147-A177-3AD203B41FA5}">
                      <a16:colId xmlns:a16="http://schemas.microsoft.com/office/drawing/2014/main" val="20000"/>
                    </a:ext>
                  </a:extLst>
                </a:gridCol>
                <a:gridCol w="1009650">
                  <a:extLst>
                    <a:ext uri="{9D8B030D-6E8A-4147-A177-3AD203B41FA5}">
                      <a16:colId xmlns:a16="http://schemas.microsoft.com/office/drawing/2014/main" val="20001"/>
                    </a:ext>
                  </a:extLst>
                </a:gridCol>
              </a:tblGrid>
              <a:tr h="371141">
                <a:tc>
                  <a:txBody>
                    <a:bodyPr/>
                    <a:lstStyle/>
                    <a:p>
                      <a:r>
                        <a:rPr lang="de-DE" sz="1800" dirty="0" smtClean="0"/>
                        <a:t>Item</a:t>
                      </a:r>
                      <a:endParaRPr lang="en-US" sz="1800" dirty="0"/>
                    </a:p>
                  </a:txBody>
                  <a:tcPr marT="45757" marB="45757"/>
                </a:tc>
                <a:tc>
                  <a:txBody>
                    <a:bodyPr/>
                    <a:lstStyle/>
                    <a:p>
                      <a:r>
                        <a:rPr lang="de-DE" sz="1800" dirty="0" smtClean="0"/>
                        <a:t>Time</a:t>
                      </a:r>
                      <a:endParaRPr lang="en-US" sz="1800" dirty="0"/>
                    </a:p>
                  </a:txBody>
                  <a:tcPr marT="45757" marB="45757"/>
                </a:tc>
                <a:extLst>
                  <a:ext uri="{0D108BD9-81ED-4DB2-BD59-A6C34878D82A}">
                    <a16:rowId xmlns:a16="http://schemas.microsoft.com/office/drawing/2014/main" val="10000"/>
                  </a:ext>
                </a:extLst>
              </a:tr>
              <a:tr h="3711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757" marB="45757"/>
                </a:tc>
                <a:tc>
                  <a:txBody>
                    <a:bodyPr/>
                    <a:lstStyle/>
                    <a:p>
                      <a:r>
                        <a:rPr lang="de-DE" sz="1800" dirty="0" smtClean="0"/>
                        <a:t>3</a:t>
                      </a:r>
                      <a:endParaRPr lang="en-US" sz="1800" dirty="0"/>
                    </a:p>
                  </a:txBody>
                  <a:tcPr marT="45757" marB="45757"/>
                </a:tc>
                <a:extLst>
                  <a:ext uri="{0D108BD9-81ED-4DB2-BD59-A6C34878D82A}">
                    <a16:rowId xmlns:a16="http://schemas.microsoft.com/office/drawing/2014/main" val="10001"/>
                  </a:ext>
                </a:extLst>
              </a:tr>
              <a:tr h="3711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a:t>
                      </a:r>
                    </a:p>
                  </a:txBody>
                  <a:tcPr marT="45757" marB="45757"/>
                </a:tc>
                <a:tc>
                  <a:txBody>
                    <a:bodyPr/>
                    <a:lstStyle/>
                    <a:p>
                      <a:r>
                        <a:rPr lang="de-DE" sz="1800" dirty="0" smtClean="0"/>
                        <a:t>5</a:t>
                      </a:r>
                      <a:endParaRPr lang="en-US" sz="1800" dirty="0"/>
                    </a:p>
                  </a:txBody>
                  <a:tcPr marT="45757" marB="45757"/>
                </a:tc>
                <a:extLst>
                  <a:ext uri="{0D108BD9-81ED-4DB2-BD59-A6C34878D82A}">
                    <a16:rowId xmlns:a16="http://schemas.microsoft.com/office/drawing/2014/main" val="10002"/>
                  </a:ext>
                </a:extLst>
              </a:tr>
              <a:tr h="47790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dirty="0" smtClean="0">
                          <a:solidFill>
                            <a:srgbClr val="000000"/>
                          </a:solidFill>
                          <a:effectLst/>
                          <a:latin typeface="+mn-lt"/>
                        </a:rPr>
                        <a:t>Further Discussion on TG13 MAC architecture</a:t>
                      </a:r>
                      <a:endParaRPr lang="en-GB" altLang="en-US" sz="1800" dirty="0" smtClean="0"/>
                    </a:p>
                  </a:txBody>
                  <a:tcPr marT="45678" marB="45678"/>
                </a:tc>
                <a:tc>
                  <a:txBody>
                    <a:bodyPr/>
                    <a:lstStyle/>
                    <a:p>
                      <a:r>
                        <a:rPr lang="de-DE" sz="1800" dirty="0" smtClean="0"/>
                        <a:t>110</a:t>
                      </a:r>
                      <a:endParaRPr lang="en-US" sz="1800" dirty="0"/>
                    </a:p>
                  </a:txBody>
                  <a:tcPr marT="45678" marB="45678"/>
                </a:tc>
                <a:extLst>
                  <a:ext uri="{0D108BD9-81ED-4DB2-BD59-A6C34878D82A}">
                    <a16:rowId xmlns:a16="http://schemas.microsoft.com/office/drawing/2014/main" val="10003"/>
                  </a:ext>
                </a:extLst>
              </a:tr>
              <a:tr h="36605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757" marB="45757"/>
                </a:tc>
                <a:tc>
                  <a:txBody>
                    <a:bodyPr/>
                    <a:lstStyle/>
                    <a:p>
                      <a:r>
                        <a:rPr lang="de-DE" sz="1800" dirty="0" smtClean="0"/>
                        <a:t>2</a:t>
                      </a:r>
                      <a:endParaRPr lang="en-US" sz="1800" dirty="0"/>
                    </a:p>
                  </a:txBody>
                  <a:tcPr marT="45757" marB="45757"/>
                </a:tc>
                <a:extLst>
                  <a:ext uri="{0D108BD9-81ED-4DB2-BD59-A6C34878D82A}">
                    <a16:rowId xmlns:a16="http://schemas.microsoft.com/office/drawing/2014/main" val="10004"/>
                  </a:ext>
                </a:extLst>
              </a:tr>
            </a:tbl>
          </a:graphicData>
        </a:graphic>
      </p:graphicFrame>
      <p:sp>
        <p:nvSpPr>
          <p:cNvPr id="42009" name="Date Placeholder 3"/>
          <p:cNvSpPr txBox="1">
            <a:spLocks/>
          </p:cNvSpPr>
          <p:nvPr/>
        </p:nvSpPr>
        <p:spPr bwMode="auto">
          <a:xfrm>
            <a:off x="685800" y="306388"/>
            <a:ext cx="1905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600" dirty="0" smtClean="0"/>
              <a:t>May </a:t>
            </a:r>
            <a:r>
              <a:rPr lang="en-US" altLang="en-US" sz="1600" dirty="0"/>
              <a:t>2018</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19</a:t>
            </a:fld>
            <a:endParaRPr lang="en-US" altLang="en-US" sz="1200" b="0" smtClean="0"/>
          </a:p>
        </p:txBody>
      </p:sp>
      <p:sp>
        <p:nvSpPr>
          <p:cNvPr id="66563"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#20</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dirty="0"/>
              <a:t>TG13 moves that: </a:t>
            </a:r>
          </a:p>
          <a:p>
            <a:pPr algn="just">
              <a:buFontTx/>
              <a:buNone/>
            </a:pPr>
            <a:endParaRPr lang="en-GB" altLang="en-US" sz="2000" dirty="0"/>
          </a:p>
          <a:p>
            <a:pPr algn="just">
              <a:buFontTx/>
              <a:buNone/>
            </a:pPr>
            <a:r>
              <a:rPr lang="en-GB" altLang="en-US" dirty="0" smtClean="0">
                <a:sym typeface="Wingdings" panose="05000000000000000000" pitchFamily="2" charset="2"/>
              </a:rPr>
              <a:t>The TG13 MAC will be based on following assumptions</a:t>
            </a:r>
          </a:p>
          <a:p>
            <a:pPr algn="just">
              <a:buFontTx/>
              <a:buNone/>
            </a:pPr>
            <a:r>
              <a:rPr lang="en-GB" altLang="en-US" dirty="0" smtClean="0">
                <a:sym typeface="Wingdings" panose="05000000000000000000" pitchFamily="2" charset="2"/>
              </a:rPr>
              <a:t>1)</a:t>
            </a:r>
          </a:p>
          <a:p>
            <a:pPr algn="just">
              <a:buFontTx/>
              <a:buNone/>
            </a:pPr>
            <a:r>
              <a:rPr lang="en-GB" altLang="en-US" dirty="0" smtClean="0">
                <a:sym typeface="Wingdings" panose="05000000000000000000" pitchFamily="2" charset="2"/>
              </a:rPr>
              <a:t>2)</a:t>
            </a:r>
          </a:p>
          <a:p>
            <a:pPr algn="just">
              <a:buFontTx/>
              <a:buNone/>
            </a:pPr>
            <a:endParaRPr lang="en-GB" altLang="en-US" dirty="0">
              <a:sym typeface="Wingdings" panose="05000000000000000000" pitchFamily="2" charset="2"/>
            </a:endParaRPr>
          </a:p>
          <a:p>
            <a:pPr algn="just">
              <a:buFontTx/>
              <a:buNone/>
            </a:pPr>
            <a:r>
              <a:rPr lang="en-GB" altLang="en-US" dirty="0">
                <a:sym typeface="Wingdings" panose="05000000000000000000" pitchFamily="2" charset="2"/>
              </a:rPr>
              <a:t>Moved </a:t>
            </a:r>
            <a:r>
              <a:rPr lang="en-GB" altLang="en-US" dirty="0" smtClean="0">
                <a:sym typeface="Wingdings" panose="05000000000000000000" pitchFamily="2" charset="2"/>
              </a:rPr>
              <a:t>by</a:t>
            </a: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Seconded by </a:t>
            </a:r>
            <a:r>
              <a:rPr lang="en-GB" altLang="en-US" dirty="0">
                <a:sym typeface="Wingdings" panose="05000000000000000000" pitchFamily="2" charset="2"/>
              </a:rPr>
              <a:t>			</a:t>
            </a:r>
            <a:endParaRPr lang="en-GB" altLang="en-US" dirty="0" smtClean="0">
              <a:sym typeface="Wingdings" panose="05000000000000000000" pitchFamily="2" charset="2"/>
            </a:endParaRPr>
          </a:p>
          <a:p>
            <a:pPr algn="just">
              <a:buFontTx/>
              <a:buNone/>
            </a:pP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_/_/_</a:t>
            </a:r>
            <a:endParaRPr lang="en-GB" altLang="en-US" dirty="0">
              <a:sym typeface="Wingdings" panose="05000000000000000000" pitchFamily="2" charset="2"/>
            </a:endParaRPr>
          </a:p>
        </p:txBody>
      </p:sp>
      <p:sp>
        <p:nvSpPr>
          <p:cNvPr id="7" name="Date Placeholder 3"/>
          <p:cNvSpPr txBox="1">
            <a:spLocks/>
          </p:cNvSpPr>
          <p:nvPr/>
        </p:nvSpPr>
        <p:spPr bwMode="auto">
          <a:xfrm>
            <a:off x="685800" y="306388"/>
            <a:ext cx="1905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600" dirty="0" smtClean="0"/>
              <a:t>May </a:t>
            </a:r>
            <a:r>
              <a:rPr lang="en-US" altLang="en-US" sz="1600" dirty="0"/>
              <a:t>2018</a:t>
            </a:r>
          </a:p>
        </p:txBody>
      </p:sp>
    </p:spTree>
    <p:extLst>
      <p:ext uri="{BB962C8B-B14F-4D97-AF65-F5344CB8AC3E}">
        <p14:creationId xmlns:p14="http://schemas.microsoft.com/office/powerpoint/2010/main" val="20321810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F83107E0-218B-4453-B106-91E1881773EB}" type="slidenum">
              <a:rPr lang="en-US" altLang="en-US" sz="1200" b="0" smtClean="0"/>
              <a:pPr>
                <a:spcBef>
                  <a:spcPct val="0"/>
                </a:spcBef>
                <a:buFontTx/>
                <a:buNone/>
              </a:pPr>
              <a:t>2</a:t>
            </a:fld>
            <a:endParaRPr lang="en-US" altLang="en-US" sz="1200" b="0" smtClean="0"/>
          </a:p>
        </p:txBody>
      </p:sp>
      <p:sp>
        <p:nvSpPr>
          <p:cNvPr id="17411"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dirty="0"/>
              <a:t>This presentation contains the IEEE 802.15 TG13 Multi- </a:t>
            </a:r>
            <a:r>
              <a:rPr lang="en-US" altLang="en-US" dirty="0" err="1"/>
              <a:t>Gbit</a:t>
            </a:r>
            <a:r>
              <a:rPr lang="en-US" altLang="en-US" dirty="0"/>
              <a:t>/s Optical Wireless Communication meeting slides for the </a:t>
            </a:r>
            <a:r>
              <a:rPr lang="en-US" altLang="en-US" dirty="0" smtClean="0"/>
              <a:t>May </a:t>
            </a:r>
            <a:r>
              <a:rPr lang="en-US" altLang="en-US" dirty="0"/>
              <a:t>2018 session in </a:t>
            </a:r>
            <a:r>
              <a:rPr lang="en-US" altLang="en-US" dirty="0" smtClean="0"/>
              <a:t>Warsaw, Poland.</a:t>
            </a:r>
            <a:endParaRPr lang="en-US" altLang="en-US" dirty="0"/>
          </a:p>
          <a:p>
            <a:pPr algn="just">
              <a:buFontTx/>
              <a:buNone/>
            </a:pPr>
            <a:endParaRPr lang="en-US" altLang="en-US" dirty="0"/>
          </a:p>
          <a:p>
            <a:pPr algn="just">
              <a:buFontTx/>
              <a:buNone/>
            </a:pPr>
            <a:endParaRPr lang="de-DE" altLang="en-US" dirty="0"/>
          </a:p>
          <a:p>
            <a:pPr algn="just">
              <a:buFontTx/>
              <a:buNone/>
            </a:pPr>
            <a:endParaRPr lang="en-US" altLang="en-US" dirty="0"/>
          </a:p>
          <a:p>
            <a:pPr lvl="1"/>
            <a:endParaRPr lang="en-US" altLang="en-US" dirty="0"/>
          </a:p>
          <a:p>
            <a:pPr lvl="1"/>
            <a:endParaRPr lang="en-US" altLang="en-US" dirty="0"/>
          </a:p>
        </p:txBody>
      </p:sp>
      <p:sp>
        <p:nvSpPr>
          <p:cNvPr id="1741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Abstract</a:t>
            </a:r>
          </a:p>
        </p:txBody>
      </p:sp>
      <p:sp>
        <p:nvSpPr>
          <p:cNvPr id="17413"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17414" name="Date Placeholder 3"/>
          <p:cNvSpPr txBox="1">
            <a:spLocks/>
          </p:cNvSpPr>
          <p:nvPr/>
        </p:nvSpPr>
        <p:spPr bwMode="auto">
          <a:xfrm>
            <a:off x="685800" y="306388"/>
            <a:ext cx="1905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600" dirty="0" smtClean="0"/>
              <a:t>May </a:t>
            </a:r>
            <a:r>
              <a:rPr lang="en-US" altLang="en-US" sz="1600" dirty="0"/>
              <a:t>2018</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DA0A1EE6-238D-498D-9C8D-AE4D12F132E7}" type="slidenum">
              <a:rPr lang="en-US" altLang="en-US" sz="1200" b="0" smtClean="0"/>
              <a:pPr>
                <a:spcBef>
                  <a:spcPct val="0"/>
                </a:spcBef>
                <a:buFontTx/>
                <a:buNone/>
              </a:pPr>
              <a:t>20</a:t>
            </a:fld>
            <a:endParaRPr lang="en-US" altLang="en-US" sz="1200" b="0" smtClean="0"/>
          </a:p>
        </p:txBody>
      </p:sp>
      <p:sp>
        <p:nvSpPr>
          <p:cNvPr id="41987"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#5</a:t>
            </a:r>
            <a:endParaRPr lang="en-US" altLang="en-US" sz="3600" dirty="0"/>
          </a:p>
          <a:p>
            <a:pPr algn="just">
              <a:buFontTx/>
              <a:buNone/>
            </a:pPr>
            <a:r>
              <a:rPr lang="en-US" altLang="en-US" sz="3600" dirty="0"/>
              <a:t>Tuesday </a:t>
            </a:r>
            <a:r>
              <a:rPr lang="en-US" altLang="en-US" sz="3600" dirty="0" smtClean="0"/>
              <a:t>PM1, May 8, </a:t>
            </a:r>
            <a:r>
              <a:rPr lang="en-US" altLang="en-US" sz="3600" dirty="0"/>
              <a:t>2018</a:t>
            </a:r>
            <a:endParaRPr lang="en-US" altLang="en-US" dirty="0"/>
          </a:p>
          <a:p>
            <a:pPr lvl="1"/>
            <a:endParaRPr lang="en-US" altLang="en-US" dirty="0"/>
          </a:p>
        </p:txBody>
      </p:sp>
      <p:sp>
        <p:nvSpPr>
          <p:cNvPr id="41988"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3515876473"/>
              </p:ext>
            </p:extLst>
          </p:nvPr>
        </p:nvGraphicFramePr>
        <p:xfrm>
          <a:off x="838200" y="2362200"/>
          <a:ext cx="8077200" cy="2913204"/>
        </p:xfrm>
        <a:graphic>
          <a:graphicData uri="http://schemas.openxmlformats.org/drawingml/2006/table">
            <a:tbl>
              <a:tblPr firstRow="1" bandRow="1">
                <a:tableStyleId>{5C22544A-7EE6-4342-B048-85BDC9FD1C3A}</a:tableStyleId>
              </a:tblPr>
              <a:tblGrid>
                <a:gridCol w="7067550">
                  <a:extLst>
                    <a:ext uri="{9D8B030D-6E8A-4147-A177-3AD203B41FA5}">
                      <a16:colId xmlns:a16="http://schemas.microsoft.com/office/drawing/2014/main" val="20000"/>
                    </a:ext>
                  </a:extLst>
                </a:gridCol>
                <a:gridCol w="1009650">
                  <a:extLst>
                    <a:ext uri="{9D8B030D-6E8A-4147-A177-3AD203B41FA5}">
                      <a16:colId xmlns:a16="http://schemas.microsoft.com/office/drawing/2014/main" val="20001"/>
                    </a:ext>
                  </a:extLst>
                </a:gridCol>
              </a:tblGrid>
              <a:tr h="371141">
                <a:tc>
                  <a:txBody>
                    <a:bodyPr/>
                    <a:lstStyle/>
                    <a:p>
                      <a:r>
                        <a:rPr lang="de-DE" sz="1800" dirty="0" smtClean="0"/>
                        <a:t>Item</a:t>
                      </a:r>
                      <a:endParaRPr lang="en-US" sz="1800" dirty="0"/>
                    </a:p>
                  </a:txBody>
                  <a:tcPr marT="45757" marB="45757"/>
                </a:tc>
                <a:tc>
                  <a:txBody>
                    <a:bodyPr/>
                    <a:lstStyle/>
                    <a:p>
                      <a:r>
                        <a:rPr lang="de-DE" sz="1800" dirty="0" smtClean="0"/>
                        <a:t>Time</a:t>
                      </a:r>
                      <a:endParaRPr lang="en-US" sz="1800" dirty="0"/>
                    </a:p>
                  </a:txBody>
                  <a:tcPr marT="45757" marB="45757"/>
                </a:tc>
                <a:extLst>
                  <a:ext uri="{0D108BD9-81ED-4DB2-BD59-A6C34878D82A}">
                    <a16:rowId xmlns:a16="http://schemas.microsoft.com/office/drawing/2014/main" val="10000"/>
                  </a:ext>
                </a:extLst>
              </a:tr>
              <a:tr h="3711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757" marB="45757"/>
                </a:tc>
                <a:tc>
                  <a:txBody>
                    <a:bodyPr/>
                    <a:lstStyle/>
                    <a:p>
                      <a:r>
                        <a:rPr lang="de-DE" sz="1800" dirty="0" smtClean="0"/>
                        <a:t>3</a:t>
                      </a:r>
                      <a:endParaRPr lang="en-US" sz="1800" dirty="0"/>
                    </a:p>
                  </a:txBody>
                  <a:tcPr marT="45757" marB="45757"/>
                </a:tc>
                <a:extLst>
                  <a:ext uri="{0D108BD9-81ED-4DB2-BD59-A6C34878D82A}">
                    <a16:rowId xmlns:a16="http://schemas.microsoft.com/office/drawing/2014/main" val="10001"/>
                  </a:ext>
                </a:extLst>
              </a:tr>
              <a:tr h="3711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a:t>
                      </a:r>
                    </a:p>
                  </a:txBody>
                  <a:tcPr marT="45757" marB="45757"/>
                </a:tc>
                <a:tc>
                  <a:txBody>
                    <a:bodyPr/>
                    <a:lstStyle/>
                    <a:p>
                      <a:r>
                        <a:rPr lang="de-DE" sz="1800" dirty="0" smtClean="0"/>
                        <a:t>5</a:t>
                      </a:r>
                      <a:endParaRPr lang="en-US" sz="1800" dirty="0"/>
                    </a:p>
                  </a:txBody>
                  <a:tcPr marT="45757" marB="45757"/>
                </a:tc>
                <a:extLst>
                  <a:ext uri="{0D108BD9-81ED-4DB2-BD59-A6C34878D82A}">
                    <a16:rowId xmlns:a16="http://schemas.microsoft.com/office/drawing/2014/main" val="10002"/>
                  </a:ext>
                </a:extLst>
              </a:tr>
              <a:tr h="47790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Writing style for TG13 MAC proposals doc. 15-18-xxxx/r0</a:t>
                      </a:r>
                    </a:p>
                  </a:txBody>
                  <a:tcPr marT="45678" marB="45678"/>
                </a:tc>
                <a:tc>
                  <a:txBody>
                    <a:bodyPr/>
                    <a:lstStyle/>
                    <a:p>
                      <a:r>
                        <a:rPr lang="en-US" sz="1800" dirty="0" smtClean="0"/>
                        <a:t>25</a:t>
                      </a:r>
                      <a:endParaRPr lang="en-US" sz="1800" dirty="0"/>
                    </a:p>
                  </a:txBody>
                  <a:tcPr marT="45678" marB="45678"/>
                </a:tc>
                <a:extLst>
                  <a:ext uri="{0D108BD9-81ED-4DB2-BD59-A6C34878D82A}">
                    <a16:rowId xmlns:a16="http://schemas.microsoft.com/office/drawing/2014/main" val="1793982533"/>
                  </a:ext>
                </a:extLst>
              </a:tr>
              <a:tr h="47790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dirty="0" smtClean="0">
                          <a:solidFill>
                            <a:srgbClr val="000000"/>
                          </a:solidFill>
                          <a:effectLst/>
                          <a:latin typeface="+mn-lt"/>
                        </a:rPr>
                        <a:t>Discussion and Call for TG13 MAC proposals</a:t>
                      </a:r>
                      <a:endParaRPr lang="en-GB" altLang="en-US" sz="1800" dirty="0" smtClean="0"/>
                    </a:p>
                  </a:txBody>
                  <a:tcPr marT="45678" marB="45678"/>
                </a:tc>
                <a:tc>
                  <a:txBody>
                    <a:bodyPr/>
                    <a:lstStyle/>
                    <a:p>
                      <a:r>
                        <a:rPr lang="de-DE" sz="1800" dirty="0" smtClean="0"/>
                        <a:t>80</a:t>
                      </a:r>
                      <a:endParaRPr lang="en-US" sz="1800" dirty="0"/>
                    </a:p>
                  </a:txBody>
                  <a:tcPr marT="45678" marB="45678"/>
                </a:tc>
                <a:extLst>
                  <a:ext uri="{0D108BD9-81ED-4DB2-BD59-A6C34878D82A}">
                    <a16:rowId xmlns:a16="http://schemas.microsoft.com/office/drawing/2014/main" val="10003"/>
                  </a:ext>
                </a:extLst>
              </a:tr>
              <a:tr h="47790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 of slots =</a:t>
                      </a:r>
                      <a:r>
                        <a:rPr lang="en-GB" altLang="en-US" sz="1800" baseline="0" dirty="0" smtClean="0"/>
                        <a:t>  </a:t>
                      </a:r>
                      <a:r>
                        <a:rPr lang="en-GB" altLang="en-US" sz="1800" dirty="0" smtClean="0"/>
                        <a:t>during July meeting</a:t>
                      </a:r>
                    </a:p>
                  </a:txBody>
                  <a:tcPr marT="45672" marB="45672"/>
                </a:tc>
                <a:tc>
                  <a:txBody>
                    <a:bodyPr/>
                    <a:lstStyle/>
                    <a:p>
                      <a:r>
                        <a:rPr lang="de-DE" sz="1800" dirty="0" smtClean="0"/>
                        <a:t>5</a:t>
                      </a:r>
                      <a:endParaRPr lang="en-US" sz="1800" dirty="0"/>
                    </a:p>
                  </a:txBody>
                  <a:tcPr marT="45672" marB="45672"/>
                </a:tc>
                <a:extLst>
                  <a:ext uri="{0D108BD9-81ED-4DB2-BD59-A6C34878D82A}">
                    <a16:rowId xmlns:a16="http://schemas.microsoft.com/office/drawing/2014/main" val="387910032"/>
                  </a:ext>
                </a:extLst>
              </a:tr>
              <a:tr h="36605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757" marB="45757"/>
                </a:tc>
                <a:tc>
                  <a:txBody>
                    <a:bodyPr/>
                    <a:lstStyle/>
                    <a:p>
                      <a:r>
                        <a:rPr lang="de-DE" sz="1800" dirty="0" smtClean="0"/>
                        <a:t>2</a:t>
                      </a:r>
                      <a:endParaRPr lang="en-US" sz="1800" dirty="0"/>
                    </a:p>
                  </a:txBody>
                  <a:tcPr marT="45757" marB="45757"/>
                </a:tc>
                <a:extLst>
                  <a:ext uri="{0D108BD9-81ED-4DB2-BD59-A6C34878D82A}">
                    <a16:rowId xmlns:a16="http://schemas.microsoft.com/office/drawing/2014/main" val="10004"/>
                  </a:ext>
                </a:extLst>
              </a:tr>
            </a:tbl>
          </a:graphicData>
        </a:graphic>
      </p:graphicFrame>
      <p:sp>
        <p:nvSpPr>
          <p:cNvPr id="42009" name="Date Placeholder 3"/>
          <p:cNvSpPr txBox="1">
            <a:spLocks/>
          </p:cNvSpPr>
          <p:nvPr/>
        </p:nvSpPr>
        <p:spPr bwMode="auto">
          <a:xfrm>
            <a:off x="685800" y="306388"/>
            <a:ext cx="1905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600" dirty="0" smtClean="0"/>
              <a:t>May </a:t>
            </a:r>
            <a:r>
              <a:rPr lang="en-US" altLang="en-US" sz="1600" dirty="0"/>
              <a:t>2018</a:t>
            </a:r>
          </a:p>
        </p:txBody>
      </p:sp>
    </p:spTree>
    <p:extLst>
      <p:ext uri="{BB962C8B-B14F-4D97-AF65-F5344CB8AC3E}">
        <p14:creationId xmlns:p14="http://schemas.microsoft.com/office/powerpoint/2010/main" val="258211701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107C9973-4983-43C5-B658-2BEB12E9EF00}" type="slidenum">
              <a:rPr lang="en-US" altLang="en-US" sz="1200" b="0" smtClean="0"/>
              <a:pPr>
                <a:spcBef>
                  <a:spcPct val="0"/>
                </a:spcBef>
                <a:buFontTx/>
                <a:buNone/>
              </a:pPr>
              <a:t>21</a:t>
            </a:fld>
            <a:endParaRPr lang="en-US" altLang="en-US" sz="1200" b="0" smtClean="0"/>
          </a:p>
        </p:txBody>
      </p:sp>
      <p:sp>
        <p:nvSpPr>
          <p:cNvPr id="54275"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smtClean="0"/>
              <a:t>Call </a:t>
            </a:r>
            <a:r>
              <a:rPr lang="en-US" altLang="en-US" sz="3600" dirty="0"/>
              <a:t>for Proposals on </a:t>
            </a:r>
            <a:r>
              <a:rPr lang="en-US" altLang="en-US" sz="3600" dirty="0" smtClean="0"/>
              <a:t>TG13 MAC</a:t>
            </a:r>
            <a:endParaRPr lang="en-US" altLang="en-US" dirty="0"/>
          </a:p>
        </p:txBody>
      </p:sp>
      <p:sp>
        <p:nvSpPr>
          <p:cNvPr id="54276"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29701" name="Rectangle 3"/>
          <p:cNvSpPr txBox="1">
            <a:spLocks noChangeArrowheads="1"/>
          </p:cNvSpPr>
          <p:nvPr/>
        </p:nvSpPr>
        <p:spPr bwMode="auto">
          <a:xfrm>
            <a:off x="762000" y="22860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lgn="just">
              <a:buFontTx/>
              <a:buNone/>
              <a:defRPr/>
            </a:pPr>
            <a:endParaRPr lang="en-GB" altLang="en-US" sz="2000" dirty="0" smtClean="0"/>
          </a:p>
          <a:p>
            <a:pPr algn="just">
              <a:buFontTx/>
              <a:buNone/>
              <a:defRPr/>
            </a:pPr>
            <a:r>
              <a:rPr lang="en-GB" altLang="en-US" sz="2000" dirty="0" smtClean="0"/>
              <a:t>TG13 requests proposals for MAC, in the agreed-upon writing style</a:t>
            </a:r>
          </a:p>
          <a:p>
            <a:pPr marL="342900" indent="-342900" algn="just">
              <a:defRPr/>
            </a:pPr>
            <a:r>
              <a:rPr lang="en-GB" altLang="en-US" sz="2000" b="0" dirty="0" smtClean="0"/>
              <a:t>…</a:t>
            </a:r>
          </a:p>
          <a:p>
            <a:pPr algn="just">
              <a:buFontTx/>
              <a:buNone/>
              <a:defRPr/>
            </a:pPr>
            <a:r>
              <a:rPr lang="en-GB" altLang="en-US" sz="2000" dirty="0" smtClean="0"/>
              <a:t>Proposals shall be submitted until </a:t>
            </a:r>
            <a:r>
              <a:rPr lang="en-GB" altLang="en-US" sz="2000" u="sng" dirty="0" smtClean="0"/>
              <a:t>September 1</a:t>
            </a:r>
            <a:r>
              <a:rPr lang="en-GB" altLang="en-US" sz="2000" dirty="0" smtClean="0"/>
              <a:t> and will be discussed at the next two meetings in San Diego and Kona. Proposals can be submitted as slides or text being accompanied by a slide set.</a:t>
            </a:r>
          </a:p>
          <a:p>
            <a:pPr algn="just">
              <a:buFontTx/>
              <a:buNone/>
              <a:defRPr/>
            </a:pPr>
            <a:endParaRPr lang="en-GB" altLang="en-US" sz="2000" dirty="0" smtClean="0"/>
          </a:p>
          <a:p>
            <a:pPr algn="just">
              <a:buFontTx/>
              <a:buNone/>
              <a:defRPr/>
            </a:pPr>
            <a:endParaRPr lang="en-GB" altLang="en-US" sz="2000" dirty="0" smtClean="0"/>
          </a:p>
          <a:p>
            <a:pPr algn="just">
              <a:buFontTx/>
              <a:buNone/>
              <a:defRPr/>
            </a:pPr>
            <a:endParaRPr lang="en-GB" altLang="en-US" dirty="0" smtClean="0"/>
          </a:p>
        </p:txBody>
      </p:sp>
      <p:sp>
        <p:nvSpPr>
          <p:cNvPr id="54278" name="Date Placeholder 3"/>
          <p:cNvSpPr txBox="1">
            <a:spLocks/>
          </p:cNvSpPr>
          <p:nvPr/>
        </p:nvSpPr>
        <p:spPr bwMode="auto">
          <a:xfrm>
            <a:off x="685800" y="306388"/>
            <a:ext cx="1905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600" dirty="0" smtClean="0"/>
              <a:t>May </a:t>
            </a:r>
            <a:r>
              <a:rPr lang="en-US" altLang="en-US" sz="1600" dirty="0"/>
              <a:t>2018</a:t>
            </a:r>
          </a:p>
        </p:txBody>
      </p:sp>
    </p:spTree>
    <p:extLst>
      <p:ext uri="{BB962C8B-B14F-4D97-AF65-F5344CB8AC3E}">
        <p14:creationId xmlns:p14="http://schemas.microsoft.com/office/powerpoint/2010/main" val="342590007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02732EF9-D912-477F-96FB-3C574E5113DC}" type="slidenum">
              <a:rPr lang="en-US" altLang="en-US" sz="1200" b="0" smtClean="0"/>
              <a:pPr>
                <a:spcBef>
                  <a:spcPct val="0"/>
                </a:spcBef>
                <a:buFontTx/>
                <a:buNone/>
              </a:pPr>
              <a:t>22</a:t>
            </a:fld>
            <a:endParaRPr lang="en-US" altLang="en-US" sz="1200" b="0" smtClean="0"/>
          </a:p>
        </p:txBody>
      </p:sp>
      <p:sp>
        <p:nvSpPr>
          <p:cNvPr id="50179"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#6</a:t>
            </a:r>
            <a:endParaRPr lang="en-US" altLang="en-US" sz="3600" dirty="0"/>
          </a:p>
          <a:p>
            <a:pPr algn="just">
              <a:buFontTx/>
              <a:buNone/>
            </a:pPr>
            <a:r>
              <a:rPr lang="en-US" altLang="en-US" sz="3600" dirty="0" smtClean="0"/>
              <a:t>Wednesday PM1, May 10, </a:t>
            </a:r>
            <a:r>
              <a:rPr lang="en-US" altLang="en-US" sz="3600" dirty="0"/>
              <a:t>2018</a:t>
            </a:r>
            <a:endParaRPr lang="en-US" altLang="en-US" dirty="0"/>
          </a:p>
          <a:p>
            <a:pPr lvl="1"/>
            <a:endParaRPr lang="en-US" altLang="en-US" dirty="0"/>
          </a:p>
        </p:txBody>
      </p:sp>
      <p:sp>
        <p:nvSpPr>
          <p:cNvPr id="50180"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1771270991"/>
              </p:ext>
            </p:extLst>
          </p:nvPr>
        </p:nvGraphicFramePr>
        <p:xfrm>
          <a:off x="990600" y="2362200"/>
          <a:ext cx="7924800" cy="2815488"/>
        </p:xfrm>
        <a:graphic>
          <a:graphicData uri="http://schemas.openxmlformats.org/drawingml/2006/table">
            <a:tbl>
              <a:tblPr firstRow="1" bandRow="1">
                <a:tableStyleId>{5C22544A-7EE6-4342-B048-85BDC9FD1C3A}</a:tableStyleId>
              </a:tblPr>
              <a:tblGrid>
                <a:gridCol w="6915150">
                  <a:extLst>
                    <a:ext uri="{9D8B030D-6E8A-4147-A177-3AD203B41FA5}">
                      <a16:colId xmlns:a16="http://schemas.microsoft.com/office/drawing/2014/main" val="20000"/>
                    </a:ext>
                  </a:extLst>
                </a:gridCol>
                <a:gridCol w="1009650">
                  <a:extLst>
                    <a:ext uri="{9D8B030D-6E8A-4147-A177-3AD203B41FA5}">
                      <a16:colId xmlns:a16="http://schemas.microsoft.com/office/drawing/2014/main" val="20001"/>
                    </a:ext>
                  </a:extLst>
                </a:gridCol>
              </a:tblGrid>
              <a:tr h="371102">
                <a:tc>
                  <a:txBody>
                    <a:bodyPr/>
                    <a:lstStyle/>
                    <a:p>
                      <a:r>
                        <a:rPr lang="de-DE" sz="1800" dirty="0" smtClean="0"/>
                        <a:t>Item</a:t>
                      </a:r>
                      <a:endParaRPr lang="en-US" sz="1800" dirty="0"/>
                    </a:p>
                  </a:txBody>
                  <a:tcPr marT="45752" marB="45752"/>
                </a:tc>
                <a:tc>
                  <a:txBody>
                    <a:bodyPr/>
                    <a:lstStyle/>
                    <a:p>
                      <a:r>
                        <a:rPr lang="de-DE" sz="1800" dirty="0" smtClean="0"/>
                        <a:t>Time</a:t>
                      </a:r>
                      <a:endParaRPr lang="en-US" sz="1800" dirty="0"/>
                    </a:p>
                  </a:txBody>
                  <a:tcPr marT="45752" marB="45752"/>
                </a:tc>
                <a:extLst>
                  <a:ext uri="{0D108BD9-81ED-4DB2-BD59-A6C34878D82A}">
                    <a16:rowId xmlns:a16="http://schemas.microsoft.com/office/drawing/2014/main" val="10000"/>
                  </a:ext>
                </a:extLst>
              </a:tr>
              <a:tr h="37110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752" marB="45752"/>
                </a:tc>
                <a:tc>
                  <a:txBody>
                    <a:bodyPr/>
                    <a:lstStyle/>
                    <a:p>
                      <a:r>
                        <a:rPr lang="de-DE" sz="1800" dirty="0" smtClean="0"/>
                        <a:t>3</a:t>
                      </a:r>
                      <a:endParaRPr lang="en-US" sz="1800" dirty="0"/>
                    </a:p>
                  </a:txBody>
                  <a:tcPr marT="45752" marB="45752"/>
                </a:tc>
                <a:extLst>
                  <a:ext uri="{0D108BD9-81ED-4DB2-BD59-A6C34878D82A}">
                    <a16:rowId xmlns:a16="http://schemas.microsoft.com/office/drawing/2014/main" val="10001"/>
                  </a:ext>
                </a:extLst>
              </a:tr>
              <a:tr h="37110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a:t>
                      </a:r>
                    </a:p>
                  </a:txBody>
                  <a:tcPr marT="45752" marB="45752"/>
                </a:tc>
                <a:tc>
                  <a:txBody>
                    <a:bodyPr/>
                    <a:lstStyle/>
                    <a:p>
                      <a:r>
                        <a:rPr lang="de-DE" sz="1800" dirty="0" smtClean="0"/>
                        <a:t>5</a:t>
                      </a:r>
                      <a:endParaRPr lang="en-US" sz="1800" dirty="0"/>
                    </a:p>
                  </a:txBody>
                  <a:tcPr marT="45752" marB="45752"/>
                </a:tc>
                <a:extLst>
                  <a:ext uri="{0D108BD9-81ED-4DB2-BD59-A6C34878D82A}">
                    <a16:rowId xmlns:a16="http://schemas.microsoft.com/office/drawing/2014/main" val="10002"/>
                  </a:ext>
                </a:extLst>
              </a:tr>
              <a:tr h="44538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Presentation of </a:t>
                      </a:r>
                      <a:r>
                        <a:rPr lang="en-GB" altLang="en-US" sz="1800" dirty="0" err="1" smtClean="0"/>
                        <a:t>pureLiFi</a:t>
                      </a:r>
                      <a:r>
                        <a:rPr lang="en-GB" altLang="en-US" sz="1800" dirty="0" smtClean="0"/>
                        <a:t> proposal on LB PHY in doc. 15-18-0172/r0</a:t>
                      </a:r>
                    </a:p>
                  </a:txBody>
                  <a:tcPr marT="45673" marB="45673"/>
                </a:tc>
                <a:tc>
                  <a:txBody>
                    <a:bodyPr/>
                    <a:lstStyle/>
                    <a:p>
                      <a:r>
                        <a:rPr lang="en-US" sz="1800" dirty="0" smtClean="0"/>
                        <a:t>60</a:t>
                      </a:r>
                      <a:endParaRPr lang="en-US" sz="1800" dirty="0"/>
                    </a:p>
                  </a:txBody>
                  <a:tcPr marT="45673" marB="45673"/>
                </a:tc>
                <a:extLst>
                  <a:ext uri="{0D108BD9-81ED-4DB2-BD59-A6C34878D82A}">
                    <a16:rowId xmlns:a16="http://schemas.microsoft.com/office/drawing/2014/main" val="2066514011"/>
                  </a:ext>
                </a:extLst>
              </a:tr>
              <a:tr h="44538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Evaluation and text generation of LB PHY</a:t>
                      </a:r>
                    </a:p>
                  </a:txBody>
                  <a:tcPr marT="45673" marB="45673"/>
                </a:tc>
                <a:tc>
                  <a:txBody>
                    <a:bodyPr/>
                    <a:lstStyle/>
                    <a:p>
                      <a:r>
                        <a:rPr lang="en-US" sz="1800" dirty="0" smtClean="0"/>
                        <a:t>45</a:t>
                      </a:r>
                      <a:endParaRPr lang="en-US" sz="1800" dirty="0"/>
                    </a:p>
                  </a:txBody>
                  <a:tcPr marT="45673" marB="45673"/>
                </a:tc>
                <a:extLst>
                  <a:ext uri="{0D108BD9-81ED-4DB2-BD59-A6C34878D82A}">
                    <a16:rowId xmlns:a16="http://schemas.microsoft.com/office/drawing/2014/main" val="2963162407"/>
                  </a:ext>
                </a:extLst>
              </a:tr>
              <a:tr h="44538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 Reminder of </a:t>
                      </a:r>
                      <a:r>
                        <a:rPr lang="en-GB" altLang="en-US" sz="1800" dirty="0" err="1" smtClean="0"/>
                        <a:t>CfP</a:t>
                      </a:r>
                      <a:r>
                        <a:rPr lang="en-GB" altLang="en-US" sz="1800" dirty="0" smtClean="0"/>
                        <a:t> on HB PHY</a:t>
                      </a:r>
                    </a:p>
                  </a:txBody>
                  <a:tcPr marT="45673" marB="45673"/>
                </a:tc>
                <a:tc>
                  <a:txBody>
                    <a:bodyPr/>
                    <a:lstStyle/>
                    <a:p>
                      <a:r>
                        <a:rPr lang="en-US" sz="1800" dirty="0" smtClean="0"/>
                        <a:t>5</a:t>
                      </a:r>
                      <a:endParaRPr lang="en-US" sz="1800" dirty="0"/>
                    </a:p>
                  </a:txBody>
                  <a:tcPr marT="45673" marB="45673"/>
                </a:tc>
                <a:extLst>
                  <a:ext uri="{0D108BD9-81ED-4DB2-BD59-A6C34878D82A}">
                    <a16:rowId xmlns:a16="http://schemas.microsoft.com/office/drawing/2014/main" val="4154444493"/>
                  </a:ext>
                </a:extLst>
              </a:tr>
              <a:tr h="36601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752" marB="45752"/>
                </a:tc>
                <a:tc>
                  <a:txBody>
                    <a:bodyPr/>
                    <a:lstStyle/>
                    <a:p>
                      <a:r>
                        <a:rPr lang="de-DE" sz="1800" dirty="0" smtClean="0"/>
                        <a:t>2</a:t>
                      </a:r>
                      <a:endParaRPr lang="en-US" sz="1800" dirty="0"/>
                    </a:p>
                  </a:txBody>
                  <a:tcPr marT="45752" marB="45752"/>
                </a:tc>
                <a:extLst>
                  <a:ext uri="{0D108BD9-81ED-4DB2-BD59-A6C34878D82A}">
                    <a16:rowId xmlns:a16="http://schemas.microsoft.com/office/drawing/2014/main" val="10004"/>
                  </a:ext>
                </a:extLst>
              </a:tr>
            </a:tbl>
          </a:graphicData>
        </a:graphic>
      </p:graphicFrame>
      <p:sp>
        <p:nvSpPr>
          <p:cNvPr id="50210" name="Date Placeholder 3"/>
          <p:cNvSpPr txBox="1">
            <a:spLocks/>
          </p:cNvSpPr>
          <p:nvPr/>
        </p:nvSpPr>
        <p:spPr bwMode="auto">
          <a:xfrm>
            <a:off x="685800" y="306388"/>
            <a:ext cx="1905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600" dirty="0" smtClean="0"/>
              <a:t>May </a:t>
            </a:r>
            <a:r>
              <a:rPr lang="en-US" altLang="en-US" sz="1600" dirty="0"/>
              <a:t>2018</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7661929C-81E5-4ED1-A52A-78120BE10010}" type="slidenum">
              <a:rPr lang="en-US" altLang="en-US" sz="1200" b="0" smtClean="0"/>
              <a:pPr>
                <a:spcBef>
                  <a:spcPct val="0"/>
                </a:spcBef>
                <a:buFontTx/>
                <a:buNone/>
              </a:pPr>
              <a:t>23</a:t>
            </a:fld>
            <a:endParaRPr lang="en-US" altLang="en-US" sz="1200" b="0" smtClean="0"/>
          </a:p>
        </p:txBody>
      </p:sp>
      <p:sp>
        <p:nvSpPr>
          <p:cNvPr id="44035"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44036" name="Date Placeholder 3"/>
          <p:cNvSpPr txBox="1">
            <a:spLocks/>
          </p:cNvSpPr>
          <p:nvPr/>
        </p:nvSpPr>
        <p:spPr bwMode="auto">
          <a:xfrm>
            <a:off x="685800" y="306388"/>
            <a:ext cx="1905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600" dirty="0" smtClean="0"/>
              <a:t>May </a:t>
            </a:r>
            <a:r>
              <a:rPr lang="en-US" altLang="en-US" sz="1600" dirty="0"/>
              <a:t>2018</a:t>
            </a:r>
          </a:p>
        </p:txBody>
      </p:sp>
      <p:sp>
        <p:nvSpPr>
          <p:cNvPr id="44037" name="Rectangle 3"/>
          <p:cNvSpPr txBox="1">
            <a:spLocks noChangeArrowheads="1"/>
          </p:cNvSpPr>
          <p:nvPr/>
        </p:nvSpPr>
        <p:spPr bwMode="auto">
          <a:xfrm>
            <a:off x="647700" y="13716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600" b="0" dirty="0"/>
              <a:t>Evaluation framework for </a:t>
            </a:r>
            <a:r>
              <a:rPr lang="en-US" altLang="en-US" sz="3600" b="0" dirty="0" smtClean="0"/>
              <a:t>OFDM-PHYs</a:t>
            </a:r>
            <a:endParaRPr lang="en-US" altLang="en-US" sz="1200" b="0" dirty="0"/>
          </a:p>
        </p:txBody>
      </p:sp>
      <p:sp>
        <p:nvSpPr>
          <p:cNvPr id="8" name="Rectangle 3"/>
          <p:cNvSpPr txBox="1">
            <a:spLocks noChangeArrowheads="1"/>
          </p:cNvSpPr>
          <p:nvPr/>
        </p:nvSpPr>
        <p:spPr bwMode="auto">
          <a:xfrm>
            <a:off x="762000" y="2286000"/>
            <a:ext cx="8010525"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9pPr>
          </a:lstStyle>
          <a:p>
            <a:pPr marL="342900" indent="-342900" algn="just">
              <a:defRPr/>
            </a:pPr>
            <a:r>
              <a:rPr lang="en-GB" altLang="en-US" sz="2400" dirty="0" smtClean="0"/>
              <a:t>TG13 requests full or partial evaluation results for OFDM-PHY</a:t>
            </a:r>
          </a:p>
          <a:p>
            <a:pPr indent="17463" algn="just">
              <a:defRPr/>
            </a:pPr>
            <a:r>
              <a:rPr lang="en-GB" altLang="en-US" sz="2400" dirty="0" smtClean="0"/>
              <a:t>Major objective is to fix parameters and see the overall performance over realistic channel conditions</a:t>
            </a:r>
          </a:p>
          <a:p>
            <a:pPr marL="342900" indent="-342900" algn="just">
              <a:defRPr/>
            </a:pPr>
            <a:r>
              <a:rPr lang="en-GB" altLang="en-US" sz="2400" dirty="0" smtClean="0"/>
              <a:t>Use of simplified or TG7r1 channel models</a:t>
            </a:r>
          </a:p>
          <a:p>
            <a:pPr marL="342900" indent="-342900" algn="just">
              <a:defRPr/>
            </a:pPr>
            <a:r>
              <a:rPr lang="en-GB" altLang="en-US" sz="2400" dirty="0">
                <a:hlinkClick r:id="rId3"/>
              </a:rPr>
              <a:t>https://</a:t>
            </a:r>
            <a:r>
              <a:rPr lang="en-GB" altLang="en-US" sz="2400" dirty="0" smtClean="0">
                <a:hlinkClick r:id="rId3"/>
              </a:rPr>
              <a:t>mentor.ieee.org/802.15/dcn/15/15-15-0746-01-007a-tg7r1-channel-model-document-for-high-rate-pd-communications.pdf</a:t>
            </a:r>
            <a:endParaRPr lang="en-GB" altLang="en-US" sz="2400" dirty="0" smtClean="0"/>
          </a:p>
          <a:p>
            <a:pPr marL="342900" indent="-342900" algn="just">
              <a:defRPr/>
            </a:pPr>
            <a:r>
              <a:rPr lang="en-GB" altLang="en-US" sz="2400" dirty="0" smtClean="0"/>
              <a:t>Evaluation results to be submitted together with Proposals until </a:t>
            </a:r>
            <a:r>
              <a:rPr lang="en-GB" altLang="en-US" sz="2400" b="1" dirty="0" smtClean="0"/>
              <a:t>xxx</a:t>
            </a:r>
            <a:r>
              <a:rPr lang="en-GB" altLang="en-US" sz="2400" dirty="0" smtClean="0"/>
              <a:t>.</a:t>
            </a:r>
          </a:p>
          <a:p>
            <a:pPr algn="just">
              <a:defRPr/>
            </a:pPr>
            <a:endParaRPr lang="en-GB" altLang="en-US" sz="2400" dirty="0" smtClean="0"/>
          </a:p>
          <a:p>
            <a:pPr algn="just">
              <a:defRPr/>
            </a:pPr>
            <a:endParaRPr lang="en-GB" altLang="en-US" sz="1400"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7FC46838-7E3A-4B64-AB04-01387CA5C876}" type="slidenum">
              <a:rPr lang="en-US" altLang="en-US" sz="1200" b="0" smtClean="0"/>
              <a:pPr>
                <a:spcBef>
                  <a:spcPct val="0"/>
                </a:spcBef>
                <a:buFontTx/>
                <a:buNone/>
              </a:pPr>
              <a:t>24</a:t>
            </a:fld>
            <a:endParaRPr lang="en-US" altLang="en-US" sz="1200" b="0" smtClean="0"/>
          </a:p>
        </p:txBody>
      </p:sp>
      <p:sp>
        <p:nvSpPr>
          <p:cNvPr id="48131"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48132" name="Date Placeholder 3"/>
          <p:cNvSpPr txBox="1">
            <a:spLocks/>
          </p:cNvSpPr>
          <p:nvPr/>
        </p:nvSpPr>
        <p:spPr bwMode="auto">
          <a:xfrm>
            <a:off x="685800" y="306388"/>
            <a:ext cx="1905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600" dirty="0" smtClean="0"/>
              <a:t>May </a:t>
            </a:r>
            <a:r>
              <a:rPr lang="en-US" altLang="en-US" sz="1600" dirty="0"/>
              <a:t>2018</a:t>
            </a:r>
          </a:p>
        </p:txBody>
      </p:sp>
      <p:sp>
        <p:nvSpPr>
          <p:cNvPr id="48133" name="Rectangle 3"/>
          <p:cNvSpPr txBox="1">
            <a:spLocks noChangeArrowheads="1"/>
          </p:cNvSpPr>
          <p:nvPr/>
        </p:nvSpPr>
        <p:spPr bwMode="auto">
          <a:xfrm>
            <a:off x="6477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GB" altLang="en-US" sz="3600"/>
              <a:t>Evaluation framework</a:t>
            </a:r>
            <a:endParaRPr lang="en-US" altLang="en-US" sz="1200"/>
          </a:p>
        </p:txBody>
      </p:sp>
      <p:sp>
        <p:nvSpPr>
          <p:cNvPr id="48134" name="Rectangle 3"/>
          <p:cNvSpPr txBox="1">
            <a:spLocks noChangeArrowheads="1"/>
          </p:cNvSpPr>
          <p:nvPr/>
        </p:nvSpPr>
        <p:spPr bwMode="auto">
          <a:xfrm>
            <a:off x="762000" y="2286000"/>
            <a:ext cx="8010525"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spcBef>
                <a:spcPct val="0"/>
              </a:spcBef>
              <a:buFontTx/>
              <a:buNone/>
            </a:pPr>
            <a:endParaRPr lang="en-GB" altLang="en-US" b="0"/>
          </a:p>
          <a:p>
            <a:pPr algn="just">
              <a:spcBef>
                <a:spcPct val="0"/>
              </a:spcBef>
              <a:buFontTx/>
              <a:buNone/>
            </a:pPr>
            <a:endParaRPr lang="en-GB" altLang="en-US" sz="1400" b="0"/>
          </a:p>
        </p:txBody>
      </p:sp>
      <p:sp>
        <p:nvSpPr>
          <p:cNvPr id="2" name="Textfeld 1"/>
          <p:cNvSpPr txBox="1"/>
          <p:nvPr/>
        </p:nvSpPr>
        <p:spPr>
          <a:xfrm>
            <a:off x="457200" y="1600200"/>
            <a:ext cx="8620125" cy="5186363"/>
          </a:xfrm>
          <a:prstGeom prst="rect">
            <a:avLst/>
          </a:prstGeom>
          <a:noFill/>
        </p:spPr>
        <p:txBody>
          <a:bodyPr>
            <a:spAutoFit/>
          </a:bodyPr>
          <a:lstStyle/>
          <a:p>
            <a:pPr>
              <a:defRPr/>
            </a:pPr>
            <a:r>
              <a:rPr lang="de-DE" sz="2000" dirty="0"/>
              <a:t>1) </a:t>
            </a:r>
            <a:r>
              <a:rPr lang="de-DE" sz="2000" b="1" dirty="0" err="1"/>
              <a:t>Preamble</a:t>
            </a:r>
            <a:endParaRPr lang="de-DE" sz="2000" b="1" dirty="0"/>
          </a:p>
          <a:p>
            <a:pPr marL="360363" lvl="1" indent="-342900">
              <a:buFont typeface="Arial" panose="020B0604020202020204" pitchFamily="34" charset="0"/>
              <a:buChar char="•"/>
              <a:defRPr/>
            </a:pPr>
            <a:r>
              <a:rPr lang="de-DE" sz="2000" dirty="0" err="1"/>
              <a:t>Detection</a:t>
            </a:r>
            <a:r>
              <a:rPr lang="de-DE" sz="2000" dirty="0"/>
              <a:t> </a:t>
            </a:r>
            <a:r>
              <a:rPr lang="de-DE" sz="2000" dirty="0" err="1"/>
              <a:t>probability</a:t>
            </a:r>
            <a:r>
              <a:rPr lang="de-DE" sz="2000" dirty="0"/>
              <a:t> (</a:t>
            </a:r>
            <a:r>
              <a:rPr lang="de-DE" sz="2000" dirty="0" err="1"/>
              <a:t>for</a:t>
            </a:r>
            <a:r>
              <a:rPr lang="de-DE" sz="2000" dirty="0"/>
              <a:t> </a:t>
            </a:r>
            <a:r>
              <a:rPr lang="de-DE" sz="2000" dirty="0" err="1"/>
              <a:t>false</a:t>
            </a:r>
            <a:r>
              <a:rPr lang="de-DE" sz="2000" dirty="0"/>
              <a:t> </a:t>
            </a:r>
            <a:r>
              <a:rPr lang="de-DE" sz="2000" dirty="0" err="1"/>
              <a:t>alarm</a:t>
            </a:r>
            <a:r>
              <a:rPr lang="de-DE" sz="2000" dirty="0"/>
              <a:t> rate = 0.1%) vs. SNR (cf. </a:t>
            </a:r>
            <a:r>
              <a:rPr lang="de-DE" sz="2000" dirty="0" err="1"/>
              <a:t>doc</a:t>
            </a:r>
            <a:r>
              <a:rPr lang="de-DE" sz="2000" dirty="0"/>
              <a:t>. 15-18-0106/r0) </a:t>
            </a:r>
            <a:r>
              <a:rPr lang="de-DE" sz="2000" dirty="0" err="1"/>
              <a:t>and</a:t>
            </a:r>
            <a:r>
              <a:rPr lang="de-DE" sz="2000" dirty="0"/>
              <a:t> </a:t>
            </a:r>
            <a:r>
              <a:rPr lang="de-DE" sz="2000" dirty="0" err="1"/>
              <a:t>required</a:t>
            </a:r>
            <a:r>
              <a:rPr lang="de-DE" sz="2000" dirty="0"/>
              <a:t> SNR </a:t>
            </a:r>
            <a:r>
              <a:rPr lang="de-DE" sz="2000" dirty="0" err="1"/>
              <a:t>where</a:t>
            </a:r>
            <a:r>
              <a:rPr lang="de-DE" sz="2000" dirty="0"/>
              <a:t> prob. </a:t>
            </a:r>
            <a:r>
              <a:rPr lang="de-DE" sz="2000" dirty="0" err="1"/>
              <a:t>of</a:t>
            </a:r>
            <a:r>
              <a:rPr lang="de-DE" sz="2000" dirty="0"/>
              <a:t> </a:t>
            </a:r>
            <a:r>
              <a:rPr lang="de-DE" sz="2000" dirty="0" err="1"/>
              <a:t>misdetection</a:t>
            </a:r>
            <a:r>
              <a:rPr lang="de-DE" sz="2000" dirty="0"/>
              <a:t> (</a:t>
            </a:r>
            <a:r>
              <a:rPr lang="de-DE" sz="2000" dirty="0" err="1"/>
              <a:t>timing</a:t>
            </a:r>
            <a:r>
              <a:rPr lang="de-DE" sz="2000" dirty="0"/>
              <a:t> </a:t>
            </a:r>
            <a:r>
              <a:rPr lang="de-DE" sz="2000" dirty="0" err="1"/>
              <a:t>error</a:t>
            </a:r>
            <a:r>
              <a:rPr lang="de-DE" sz="2000" dirty="0"/>
              <a:t>) &lt;0.1%</a:t>
            </a:r>
          </a:p>
          <a:p>
            <a:pPr>
              <a:defRPr/>
            </a:pPr>
            <a:r>
              <a:rPr lang="de-DE" sz="2000" dirty="0"/>
              <a:t>2) </a:t>
            </a:r>
            <a:r>
              <a:rPr lang="de-DE" sz="2000" b="1" dirty="0"/>
              <a:t>Header</a:t>
            </a:r>
          </a:p>
          <a:p>
            <a:pPr marL="342900" indent="-342900">
              <a:buFont typeface="Arial" panose="020B0604020202020204" pitchFamily="34" charset="0"/>
              <a:buChar char="•"/>
              <a:defRPr/>
            </a:pPr>
            <a:r>
              <a:rPr lang="de-DE" sz="2000" dirty="0"/>
              <a:t>BER vs. SNR </a:t>
            </a:r>
            <a:r>
              <a:rPr lang="de-DE" sz="2000" dirty="0" err="1"/>
              <a:t>for</a:t>
            </a:r>
            <a:r>
              <a:rPr lang="de-DE" sz="2000" dirty="0"/>
              <a:t> </a:t>
            </a:r>
            <a:r>
              <a:rPr lang="de-DE" sz="2000" dirty="0" err="1"/>
              <a:t>the</a:t>
            </a:r>
            <a:r>
              <a:rPr lang="de-DE" sz="2000" dirty="0"/>
              <a:t> </a:t>
            </a:r>
            <a:r>
              <a:rPr lang="de-DE" sz="2000" dirty="0" err="1"/>
              <a:t>header</a:t>
            </a:r>
            <a:r>
              <a:rPr lang="de-DE" sz="2000" dirty="0"/>
              <a:t> incl. 8B10B </a:t>
            </a:r>
            <a:r>
              <a:rPr lang="de-DE" sz="2000" dirty="0" err="1"/>
              <a:t>and</a:t>
            </a:r>
            <a:r>
              <a:rPr lang="de-DE" sz="2000" dirty="0"/>
              <a:t> RS(36,24) </a:t>
            </a:r>
            <a:r>
              <a:rPr lang="de-DE" sz="2000" dirty="0" err="1"/>
              <a:t>coding</a:t>
            </a:r>
            <a:r>
              <a:rPr lang="de-DE" sz="2000" dirty="0"/>
              <a:t> </a:t>
            </a:r>
            <a:r>
              <a:rPr lang="de-DE" sz="2000" dirty="0" err="1"/>
              <a:t>assuming</a:t>
            </a:r>
            <a:r>
              <a:rPr lang="de-DE" sz="2000" dirty="0"/>
              <a:t> </a:t>
            </a:r>
            <a:r>
              <a:rPr lang="de-DE" sz="2000" dirty="0" err="1"/>
              <a:t>random</a:t>
            </a:r>
            <a:r>
              <a:rPr lang="de-DE" sz="2000" dirty="0"/>
              <a:t> </a:t>
            </a:r>
            <a:r>
              <a:rPr lang="de-DE" sz="2000" dirty="0" err="1"/>
              <a:t>data</a:t>
            </a:r>
            <a:r>
              <a:rPr lang="de-DE" sz="2000" dirty="0"/>
              <a:t> </a:t>
            </a:r>
            <a:r>
              <a:rPr lang="de-DE" sz="2000" dirty="0" err="1"/>
              <a:t>for</a:t>
            </a:r>
            <a:r>
              <a:rPr lang="de-DE" sz="2000" dirty="0"/>
              <a:t> </a:t>
            </a:r>
            <a:r>
              <a:rPr lang="de-DE" sz="2000" dirty="0" err="1"/>
              <a:t>the</a:t>
            </a:r>
            <a:r>
              <a:rPr lang="de-DE" sz="2000" dirty="0"/>
              <a:t> </a:t>
            </a:r>
            <a:r>
              <a:rPr lang="de-DE" sz="2000" dirty="0" err="1"/>
              <a:t>header</a:t>
            </a:r>
            <a:r>
              <a:rPr lang="de-DE" sz="2000" dirty="0"/>
              <a:t> </a:t>
            </a:r>
            <a:r>
              <a:rPr lang="de-DE" sz="2000" dirty="0" err="1"/>
              <a:t>information</a:t>
            </a:r>
            <a:endParaRPr lang="de-DE" sz="2000" dirty="0"/>
          </a:p>
          <a:p>
            <a:pPr>
              <a:defRPr/>
            </a:pPr>
            <a:r>
              <a:rPr lang="de-DE" sz="2000" dirty="0"/>
              <a:t>3) </a:t>
            </a:r>
            <a:r>
              <a:rPr lang="de-DE" sz="2000" b="1" dirty="0"/>
              <a:t>Payload</a:t>
            </a:r>
          </a:p>
          <a:p>
            <a:pPr marL="342900" indent="-342900">
              <a:buFont typeface="Arial" panose="020B0604020202020204" pitchFamily="34" charset="0"/>
              <a:buChar char="•"/>
              <a:defRPr/>
            </a:pPr>
            <a:r>
              <a:rPr lang="de-DE" sz="2000" dirty="0"/>
              <a:t>BER vs. SNR </a:t>
            </a:r>
            <a:r>
              <a:rPr lang="de-DE" sz="2000" dirty="0" err="1"/>
              <a:t>for</a:t>
            </a:r>
            <a:r>
              <a:rPr lang="de-DE" sz="2000" dirty="0"/>
              <a:t> </a:t>
            </a:r>
            <a:r>
              <a:rPr lang="de-DE" sz="2000" dirty="0" err="1"/>
              <a:t>the</a:t>
            </a:r>
            <a:r>
              <a:rPr lang="de-DE" sz="2000" dirty="0"/>
              <a:t> </a:t>
            </a:r>
            <a:r>
              <a:rPr lang="de-DE" sz="2000" dirty="0" err="1"/>
              <a:t>payload</a:t>
            </a:r>
            <a:r>
              <a:rPr lang="de-DE" sz="2000" dirty="0"/>
              <a:t> incl. 8B10B </a:t>
            </a:r>
            <a:r>
              <a:rPr lang="de-DE" sz="2000" dirty="0" err="1"/>
              <a:t>or</a:t>
            </a:r>
            <a:r>
              <a:rPr lang="de-DE" sz="2000" dirty="0"/>
              <a:t> HCM </a:t>
            </a:r>
            <a:r>
              <a:rPr lang="de-DE" sz="2000" dirty="0" err="1"/>
              <a:t>and</a:t>
            </a:r>
            <a:r>
              <a:rPr lang="de-DE" sz="2000" dirty="0"/>
              <a:t> RS(255,248) </a:t>
            </a:r>
            <a:r>
              <a:rPr lang="de-DE" sz="2000" dirty="0" err="1"/>
              <a:t>coding</a:t>
            </a:r>
            <a:r>
              <a:rPr lang="de-DE" sz="2000" dirty="0"/>
              <a:t> </a:t>
            </a:r>
            <a:r>
              <a:rPr lang="de-DE" sz="2000" dirty="0" err="1"/>
              <a:t>assuming</a:t>
            </a:r>
            <a:r>
              <a:rPr lang="de-DE" sz="2000" dirty="0"/>
              <a:t> </a:t>
            </a:r>
            <a:r>
              <a:rPr lang="de-DE" sz="2000" dirty="0" err="1"/>
              <a:t>random</a:t>
            </a:r>
            <a:r>
              <a:rPr lang="de-DE" sz="2000" dirty="0"/>
              <a:t> </a:t>
            </a:r>
            <a:r>
              <a:rPr lang="de-DE" sz="2000" dirty="0" err="1"/>
              <a:t>data</a:t>
            </a:r>
            <a:r>
              <a:rPr lang="de-DE" sz="2000" dirty="0"/>
              <a:t> </a:t>
            </a:r>
            <a:r>
              <a:rPr lang="de-DE" sz="2000" dirty="0" err="1"/>
              <a:t>for</a:t>
            </a:r>
            <a:r>
              <a:rPr lang="de-DE" sz="2000" dirty="0"/>
              <a:t> </a:t>
            </a:r>
            <a:r>
              <a:rPr lang="de-DE" sz="2000" dirty="0" err="1"/>
              <a:t>the</a:t>
            </a:r>
            <a:r>
              <a:rPr lang="de-DE" sz="2000" dirty="0"/>
              <a:t> </a:t>
            </a:r>
            <a:r>
              <a:rPr lang="de-DE" sz="2000" dirty="0" err="1"/>
              <a:t>payload</a:t>
            </a:r>
            <a:endParaRPr lang="de-DE" sz="2000" dirty="0"/>
          </a:p>
          <a:p>
            <a:pPr>
              <a:defRPr/>
            </a:pPr>
            <a:r>
              <a:rPr lang="de-DE" sz="2000" dirty="0" err="1"/>
              <a:t>Results</a:t>
            </a:r>
            <a:r>
              <a:rPr lang="de-DE" sz="2000" dirty="0"/>
              <a:t> </a:t>
            </a:r>
            <a:r>
              <a:rPr lang="de-DE" sz="2000" dirty="0" err="1"/>
              <a:t>are</a:t>
            </a:r>
            <a:r>
              <a:rPr lang="de-DE" sz="2000" dirty="0"/>
              <a:t> </a:t>
            </a:r>
            <a:r>
              <a:rPr lang="de-DE" sz="2000" dirty="0" err="1"/>
              <a:t>expected</a:t>
            </a:r>
            <a:r>
              <a:rPr lang="de-DE" sz="2000" dirty="0"/>
              <a:t> </a:t>
            </a:r>
            <a:r>
              <a:rPr lang="de-DE" sz="2000" dirty="0" err="1"/>
              <a:t>for</a:t>
            </a:r>
            <a:r>
              <a:rPr lang="de-DE" sz="2000" dirty="0"/>
              <a:t> AWGN, D3 in </a:t>
            </a:r>
            <a:r>
              <a:rPr lang="de-DE" sz="2000" dirty="0" err="1"/>
              <a:t>scenario</a:t>
            </a:r>
            <a:r>
              <a:rPr lang="de-DE" sz="2000" dirty="0"/>
              <a:t> 3 </a:t>
            </a:r>
            <a:r>
              <a:rPr lang="de-DE" sz="2000" dirty="0" err="1"/>
              <a:t>and</a:t>
            </a:r>
            <a:r>
              <a:rPr lang="de-DE" sz="2000" dirty="0"/>
              <a:t> D7 in </a:t>
            </a:r>
            <a:r>
              <a:rPr lang="de-DE" sz="2000" dirty="0" err="1"/>
              <a:t>scenario</a:t>
            </a:r>
            <a:r>
              <a:rPr lang="de-DE" sz="2000" dirty="0"/>
              <a:t> 4 (Fig. 25) </a:t>
            </a:r>
            <a:r>
              <a:rPr lang="de-DE" sz="2000" dirty="0" err="1"/>
              <a:t>where</a:t>
            </a:r>
            <a:r>
              <a:rPr lang="de-DE" sz="2000" dirty="0"/>
              <a:t> LED1-6 </a:t>
            </a:r>
            <a:r>
              <a:rPr lang="de-DE" sz="2000" dirty="0" err="1"/>
              <a:t>are</a:t>
            </a:r>
            <a:r>
              <a:rPr lang="de-DE" sz="2000" dirty="0"/>
              <a:t> </a:t>
            </a:r>
            <a:r>
              <a:rPr lang="de-DE" sz="2000" dirty="0" err="1"/>
              <a:t>used</a:t>
            </a:r>
            <a:r>
              <a:rPr lang="de-DE" sz="2000" dirty="0"/>
              <a:t> </a:t>
            </a:r>
            <a:r>
              <a:rPr lang="de-DE" sz="2000" dirty="0" err="1"/>
              <a:t>together</a:t>
            </a:r>
            <a:r>
              <a:rPr lang="de-DE" sz="2000" dirty="0"/>
              <a:t> </a:t>
            </a:r>
            <a:r>
              <a:rPr lang="de-DE" sz="2000" dirty="0" err="1"/>
              <a:t>from</a:t>
            </a:r>
            <a:r>
              <a:rPr lang="de-DE" sz="2000" dirty="0"/>
              <a:t> </a:t>
            </a:r>
            <a:r>
              <a:rPr lang="en-GB" altLang="en-US" sz="2000" dirty="0">
                <a:hlinkClick r:id="rId3"/>
              </a:rPr>
              <a:t>https://mentor.ieee.org/802.15/dcn/15/15-15-0746-01-007a-tg7r1-channel-model-document-for-high-rate-pd-communications.pdf</a:t>
            </a:r>
            <a:r>
              <a:rPr lang="en-GB" altLang="en-US" sz="2000" dirty="0"/>
              <a:t>. CIRs: </a:t>
            </a:r>
            <a:r>
              <a:rPr lang="en-GB" altLang="en-US" sz="2000" dirty="0">
                <a:hlinkClick r:id="rId4"/>
              </a:rPr>
              <a:t>https://mentor.ieee.org/802.15/dcn/15/15-15-0747-00-007a-tg7r1-cirs-channel-model-document-for-high-rate-pd-communications.zip</a:t>
            </a:r>
            <a:r>
              <a:rPr lang="en-GB" altLang="en-US" sz="2000" dirty="0"/>
              <a:t> a companion file </a:t>
            </a:r>
            <a:r>
              <a:rPr lang="de-DE" sz="2000" dirty="0"/>
              <a:t>In </a:t>
            </a:r>
            <a:r>
              <a:rPr lang="de-DE" sz="2000" dirty="0" err="1"/>
              <a:t>case</a:t>
            </a:r>
            <a:r>
              <a:rPr lang="de-DE" sz="2000" dirty="0"/>
              <a:t> </a:t>
            </a:r>
            <a:r>
              <a:rPr lang="de-DE" sz="2000" dirty="0" err="1"/>
              <a:t>of</a:t>
            </a:r>
            <a:r>
              <a:rPr lang="de-DE" sz="2000" dirty="0"/>
              <a:t> </a:t>
            </a:r>
            <a:r>
              <a:rPr lang="de-DE" sz="2000" dirty="0" err="1"/>
              <a:t>questions</a:t>
            </a:r>
            <a:r>
              <a:rPr lang="de-DE" sz="2000" dirty="0"/>
              <a:t>, </a:t>
            </a:r>
            <a:r>
              <a:rPr lang="de-DE" sz="2000" dirty="0" err="1"/>
              <a:t>use</a:t>
            </a:r>
            <a:r>
              <a:rPr lang="de-DE" sz="2000" dirty="0"/>
              <a:t> TG13 email </a:t>
            </a:r>
            <a:r>
              <a:rPr lang="de-DE" sz="2000" dirty="0" err="1"/>
              <a:t>reflector</a:t>
            </a:r>
            <a:r>
              <a:rPr lang="de-DE" sz="2000" dirty="0"/>
              <a:t>. </a:t>
            </a:r>
          </a:p>
          <a:p>
            <a:pPr>
              <a:defRPr/>
            </a:pPr>
            <a:r>
              <a:rPr lang="de-DE" sz="2000" dirty="0"/>
              <a:t> </a:t>
            </a:r>
          </a:p>
          <a:p>
            <a:pPr>
              <a:defRPr/>
            </a:pPr>
            <a:endParaRPr lang="de-DE" sz="11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CC75262E-FCFC-4BE7-9983-AF09C68C0A3A}" type="slidenum">
              <a:rPr lang="en-US" altLang="en-US" sz="1200" b="0" smtClean="0"/>
              <a:pPr>
                <a:spcBef>
                  <a:spcPct val="0"/>
                </a:spcBef>
                <a:buFontTx/>
                <a:buNone/>
              </a:pPr>
              <a:t>25</a:t>
            </a:fld>
            <a:endParaRPr lang="en-US" altLang="en-US" sz="1200" b="0" smtClean="0"/>
          </a:p>
        </p:txBody>
      </p:sp>
      <p:sp>
        <p:nvSpPr>
          <p:cNvPr id="46083"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Call for Evaluation </a:t>
            </a:r>
            <a:r>
              <a:rPr lang="en-US" altLang="en-US" sz="3600" dirty="0" smtClean="0"/>
              <a:t>Results </a:t>
            </a:r>
          </a:p>
          <a:p>
            <a:pPr algn="ctr">
              <a:buFontTx/>
              <a:buNone/>
            </a:pPr>
            <a:r>
              <a:rPr lang="en-US" altLang="en-US" sz="3600" dirty="0" smtClean="0"/>
              <a:t>for LB-PHY</a:t>
            </a:r>
            <a:endParaRPr lang="en-US" altLang="en-US" dirty="0"/>
          </a:p>
        </p:txBody>
      </p:sp>
      <p:sp>
        <p:nvSpPr>
          <p:cNvPr id="4608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29701" name="Rectangle 3"/>
          <p:cNvSpPr txBox="1">
            <a:spLocks noChangeArrowheads="1"/>
          </p:cNvSpPr>
          <p:nvPr/>
        </p:nvSpPr>
        <p:spPr bwMode="auto">
          <a:xfrm>
            <a:off x="762000" y="22860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marL="342900" indent="-342900" algn="just">
              <a:defRPr/>
            </a:pPr>
            <a:endParaRPr lang="en-GB" altLang="en-US" sz="2000" dirty="0" smtClean="0"/>
          </a:p>
          <a:p>
            <a:pPr marL="342900" indent="-342900" algn="just">
              <a:defRPr/>
            </a:pPr>
            <a:r>
              <a:rPr lang="en-GB" altLang="en-US" sz="2000" dirty="0" smtClean="0"/>
              <a:t>TG13 requests full or partial evaluation results for the LB-PHY</a:t>
            </a:r>
          </a:p>
          <a:p>
            <a:pPr marL="342900" indent="-342900" algn="just">
              <a:defRPr/>
            </a:pPr>
            <a:endParaRPr lang="en-GB" altLang="en-US" sz="2000" dirty="0" smtClean="0">
              <a:hlinkClick r:id="rId3"/>
            </a:endParaRPr>
          </a:p>
          <a:p>
            <a:pPr marL="342900" indent="-342900" algn="just">
              <a:defRPr/>
            </a:pPr>
            <a:r>
              <a:rPr lang="en-GB" altLang="en-US" sz="2000" dirty="0" smtClean="0"/>
              <a:t>Evaluation results to be submitted together with text proposals until xxx.</a:t>
            </a:r>
          </a:p>
          <a:p>
            <a:pPr algn="just">
              <a:buFontTx/>
              <a:buNone/>
              <a:defRPr/>
            </a:pPr>
            <a:endParaRPr lang="en-GB" altLang="en-US" sz="2000" dirty="0" smtClean="0"/>
          </a:p>
          <a:p>
            <a:pPr algn="just">
              <a:buFontTx/>
              <a:buNone/>
              <a:defRPr/>
            </a:pPr>
            <a:endParaRPr lang="en-GB" altLang="en-US" dirty="0" smtClean="0"/>
          </a:p>
        </p:txBody>
      </p:sp>
      <p:sp>
        <p:nvSpPr>
          <p:cNvPr id="46086" name="Date Placeholder 3"/>
          <p:cNvSpPr txBox="1">
            <a:spLocks/>
          </p:cNvSpPr>
          <p:nvPr/>
        </p:nvSpPr>
        <p:spPr bwMode="auto">
          <a:xfrm>
            <a:off x="685800" y="306388"/>
            <a:ext cx="1905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600" dirty="0" smtClean="0"/>
              <a:t>May </a:t>
            </a:r>
            <a:r>
              <a:rPr lang="en-US" altLang="en-US" sz="1600" dirty="0"/>
              <a:t>2018</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107C9973-4983-43C5-B658-2BEB12E9EF00}" type="slidenum">
              <a:rPr lang="en-US" altLang="en-US" sz="1200" b="0" smtClean="0"/>
              <a:pPr>
                <a:spcBef>
                  <a:spcPct val="0"/>
                </a:spcBef>
                <a:buFontTx/>
                <a:buNone/>
              </a:pPr>
              <a:t>26</a:t>
            </a:fld>
            <a:endParaRPr lang="en-US" altLang="en-US" sz="1200" b="0" smtClean="0"/>
          </a:p>
        </p:txBody>
      </p:sp>
      <p:sp>
        <p:nvSpPr>
          <p:cNvPr id="54275"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Call for Proposals on </a:t>
            </a:r>
            <a:r>
              <a:rPr lang="en-US" altLang="en-US" sz="3600" dirty="0" smtClean="0"/>
              <a:t>HB PHY</a:t>
            </a:r>
            <a:endParaRPr lang="en-US" altLang="en-US" dirty="0"/>
          </a:p>
        </p:txBody>
      </p:sp>
      <p:sp>
        <p:nvSpPr>
          <p:cNvPr id="54276"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29701" name="Rectangle 3"/>
          <p:cNvSpPr txBox="1">
            <a:spLocks noChangeArrowheads="1"/>
          </p:cNvSpPr>
          <p:nvPr/>
        </p:nvSpPr>
        <p:spPr bwMode="auto">
          <a:xfrm>
            <a:off x="762000" y="22860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lgn="just">
              <a:buFontTx/>
              <a:buNone/>
              <a:defRPr/>
            </a:pPr>
            <a:endParaRPr lang="en-GB" altLang="en-US" sz="2000" dirty="0" smtClean="0"/>
          </a:p>
          <a:p>
            <a:pPr algn="just">
              <a:buFontTx/>
              <a:buNone/>
              <a:defRPr/>
            </a:pPr>
            <a:r>
              <a:rPr lang="en-GB" altLang="en-US" sz="2000" dirty="0" smtClean="0"/>
              <a:t>TG13 requests revised proposals for HB PHY, in the agreed-upon writing style</a:t>
            </a:r>
          </a:p>
          <a:p>
            <a:pPr marL="342900" indent="-342900" algn="just">
              <a:defRPr/>
            </a:pPr>
            <a:r>
              <a:rPr lang="en-GB" altLang="en-US" sz="2000" b="0" dirty="0" smtClean="0"/>
              <a:t>PPDU format, Preamble (</a:t>
            </a:r>
            <a:r>
              <a:rPr lang="en-GB" altLang="en-US" sz="1800" b="0" dirty="0" smtClean="0"/>
              <a:t>Synchronization sequence, Channel estimation sequences)</a:t>
            </a:r>
            <a:r>
              <a:rPr lang="en-GB" altLang="en-US" sz="1600" dirty="0" smtClean="0"/>
              <a:t>, </a:t>
            </a:r>
            <a:r>
              <a:rPr lang="en-GB" altLang="en-US" sz="2000" b="0" dirty="0" smtClean="0"/>
              <a:t>Header content, Header check sequence, Channel coding for the header, Channel coding for data with variable code rate, Scrambler, </a:t>
            </a:r>
            <a:r>
              <a:rPr lang="en-GB" altLang="en-US" sz="2000" b="0" dirty="0" err="1" smtClean="0"/>
              <a:t>Interleaver</a:t>
            </a:r>
            <a:endParaRPr lang="en-GB" altLang="en-US" sz="2000" b="0" dirty="0" smtClean="0"/>
          </a:p>
          <a:p>
            <a:pPr algn="just">
              <a:buFontTx/>
              <a:buNone/>
              <a:defRPr/>
            </a:pPr>
            <a:r>
              <a:rPr lang="en-GB" altLang="en-US" sz="2000" dirty="0" smtClean="0"/>
              <a:t>Proposals shall be submitted until </a:t>
            </a:r>
            <a:r>
              <a:rPr lang="en-GB" altLang="en-US" sz="2000" u="sng" dirty="0" smtClean="0"/>
              <a:t>July 1</a:t>
            </a:r>
            <a:r>
              <a:rPr lang="en-GB" altLang="en-US" sz="2000" dirty="0" smtClean="0"/>
              <a:t> and will be discussed at the meeting in San Diego. Proposals can be submitted as slides or text being accompanied by a slide set.</a:t>
            </a:r>
          </a:p>
          <a:p>
            <a:pPr algn="just">
              <a:buFontTx/>
              <a:buNone/>
              <a:defRPr/>
            </a:pPr>
            <a:endParaRPr lang="en-GB" altLang="en-US" sz="2000" dirty="0" smtClean="0"/>
          </a:p>
          <a:p>
            <a:pPr algn="just">
              <a:buFontTx/>
              <a:buNone/>
              <a:defRPr/>
            </a:pPr>
            <a:endParaRPr lang="en-GB" altLang="en-US" sz="2000" dirty="0" smtClean="0"/>
          </a:p>
          <a:p>
            <a:pPr algn="just">
              <a:buFontTx/>
              <a:buNone/>
              <a:defRPr/>
            </a:pPr>
            <a:endParaRPr lang="en-GB" altLang="en-US" dirty="0" smtClean="0"/>
          </a:p>
        </p:txBody>
      </p:sp>
      <p:sp>
        <p:nvSpPr>
          <p:cNvPr id="54278" name="Date Placeholder 3"/>
          <p:cNvSpPr txBox="1">
            <a:spLocks/>
          </p:cNvSpPr>
          <p:nvPr/>
        </p:nvSpPr>
        <p:spPr bwMode="auto">
          <a:xfrm>
            <a:off x="685800" y="306388"/>
            <a:ext cx="1905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600" dirty="0" smtClean="0"/>
              <a:t>May </a:t>
            </a:r>
            <a:r>
              <a:rPr lang="en-US" altLang="en-US" sz="1600" dirty="0"/>
              <a:t>2018</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652F995D-0574-4918-9816-15FC89F91B59}" type="slidenum">
              <a:rPr lang="en-US" altLang="en-US" sz="1200" b="0" smtClean="0"/>
              <a:pPr>
                <a:spcBef>
                  <a:spcPct val="0"/>
                </a:spcBef>
                <a:buFontTx/>
                <a:buNone/>
              </a:pPr>
              <a:t>27</a:t>
            </a:fld>
            <a:endParaRPr lang="en-US" altLang="en-US" sz="1200" b="0" smtClean="0"/>
          </a:p>
        </p:txBody>
      </p:sp>
      <p:sp>
        <p:nvSpPr>
          <p:cNvPr id="52227"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#7</a:t>
            </a:r>
            <a:endParaRPr lang="en-US" altLang="en-US" sz="3600" dirty="0"/>
          </a:p>
          <a:p>
            <a:pPr algn="just">
              <a:buFontTx/>
              <a:buNone/>
            </a:pPr>
            <a:r>
              <a:rPr lang="en-US" altLang="en-US" sz="3600" dirty="0"/>
              <a:t>Wednesday </a:t>
            </a:r>
            <a:r>
              <a:rPr lang="en-US" altLang="en-US" sz="3600" dirty="0" smtClean="0"/>
              <a:t>PM2, May 10, </a:t>
            </a:r>
            <a:r>
              <a:rPr lang="en-US" altLang="en-US" sz="3600" dirty="0"/>
              <a:t>2018</a:t>
            </a:r>
            <a:endParaRPr lang="en-US" altLang="en-US" dirty="0"/>
          </a:p>
          <a:p>
            <a:pPr lvl="1"/>
            <a:endParaRPr lang="en-US" altLang="en-US" dirty="0"/>
          </a:p>
        </p:txBody>
      </p:sp>
      <p:sp>
        <p:nvSpPr>
          <p:cNvPr id="52228"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148939777"/>
              </p:ext>
            </p:extLst>
          </p:nvPr>
        </p:nvGraphicFramePr>
        <p:xfrm>
          <a:off x="838200" y="2362200"/>
          <a:ext cx="8077200" cy="1957293"/>
        </p:xfrm>
        <a:graphic>
          <a:graphicData uri="http://schemas.openxmlformats.org/drawingml/2006/table">
            <a:tbl>
              <a:tblPr firstRow="1" bandRow="1">
                <a:tableStyleId>{5C22544A-7EE6-4342-B048-85BDC9FD1C3A}</a:tableStyleId>
              </a:tblPr>
              <a:tblGrid>
                <a:gridCol w="7067550">
                  <a:extLst>
                    <a:ext uri="{9D8B030D-6E8A-4147-A177-3AD203B41FA5}">
                      <a16:colId xmlns:a16="http://schemas.microsoft.com/office/drawing/2014/main" val="20000"/>
                    </a:ext>
                  </a:extLst>
                </a:gridCol>
                <a:gridCol w="1009650">
                  <a:extLst>
                    <a:ext uri="{9D8B030D-6E8A-4147-A177-3AD203B41FA5}">
                      <a16:colId xmlns:a16="http://schemas.microsoft.com/office/drawing/2014/main" val="20001"/>
                    </a:ext>
                  </a:extLst>
                </a:gridCol>
              </a:tblGrid>
              <a:tr h="371123">
                <a:tc>
                  <a:txBody>
                    <a:bodyPr/>
                    <a:lstStyle/>
                    <a:p>
                      <a:r>
                        <a:rPr lang="de-DE" sz="1800" dirty="0" smtClean="0"/>
                        <a:t>Item</a:t>
                      </a:r>
                      <a:endParaRPr lang="en-US" sz="1800" dirty="0"/>
                    </a:p>
                  </a:txBody>
                  <a:tcPr marT="45755" marB="45755"/>
                </a:tc>
                <a:tc>
                  <a:txBody>
                    <a:bodyPr/>
                    <a:lstStyle/>
                    <a:p>
                      <a:r>
                        <a:rPr lang="de-DE" sz="1800" dirty="0" smtClean="0"/>
                        <a:t>Time</a:t>
                      </a:r>
                      <a:endParaRPr lang="en-US" sz="1800" dirty="0"/>
                    </a:p>
                  </a:txBody>
                  <a:tcPr marT="45755" marB="45755"/>
                </a:tc>
                <a:extLst>
                  <a:ext uri="{0D108BD9-81ED-4DB2-BD59-A6C34878D82A}">
                    <a16:rowId xmlns:a16="http://schemas.microsoft.com/office/drawing/2014/main" val="10000"/>
                  </a:ext>
                </a:extLst>
              </a:tr>
              <a:tr h="37112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755" marB="45755"/>
                </a:tc>
                <a:tc>
                  <a:txBody>
                    <a:bodyPr/>
                    <a:lstStyle/>
                    <a:p>
                      <a:r>
                        <a:rPr lang="de-DE" sz="1800" dirty="0" smtClean="0"/>
                        <a:t>3</a:t>
                      </a:r>
                      <a:endParaRPr lang="en-US" sz="1800" dirty="0"/>
                    </a:p>
                  </a:txBody>
                  <a:tcPr marT="45755" marB="45755"/>
                </a:tc>
                <a:extLst>
                  <a:ext uri="{0D108BD9-81ED-4DB2-BD59-A6C34878D82A}">
                    <a16:rowId xmlns:a16="http://schemas.microsoft.com/office/drawing/2014/main" val="10001"/>
                  </a:ext>
                </a:extLst>
              </a:tr>
              <a:tr h="37112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a:t>
                      </a:r>
                    </a:p>
                  </a:txBody>
                  <a:tcPr marT="45755" marB="45755"/>
                </a:tc>
                <a:tc>
                  <a:txBody>
                    <a:bodyPr/>
                    <a:lstStyle/>
                    <a:p>
                      <a:r>
                        <a:rPr lang="de-DE" sz="1800" dirty="0" smtClean="0"/>
                        <a:t>5</a:t>
                      </a:r>
                      <a:endParaRPr lang="en-US" sz="1800" dirty="0"/>
                    </a:p>
                  </a:txBody>
                  <a:tcPr marT="45755" marB="45755"/>
                </a:tc>
                <a:extLst>
                  <a:ext uri="{0D108BD9-81ED-4DB2-BD59-A6C34878D82A}">
                    <a16:rowId xmlns:a16="http://schemas.microsoft.com/office/drawing/2014/main" val="10002"/>
                  </a:ext>
                </a:extLst>
              </a:tr>
              <a:tr h="47788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Comment resolution against D2 </a:t>
                      </a:r>
                    </a:p>
                  </a:txBody>
                  <a:tcPr marT="45676" marB="45676"/>
                </a:tc>
                <a:tc>
                  <a:txBody>
                    <a:bodyPr/>
                    <a:lstStyle/>
                    <a:p>
                      <a:r>
                        <a:rPr lang="en-US" sz="1800" dirty="0" smtClean="0"/>
                        <a:t>110</a:t>
                      </a:r>
                      <a:endParaRPr lang="en-US" sz="1800" dirty="0"/>
                    </a:p>
                  </a:txBody>
                  <a:tcPr marT="45676" marB="45676"/>
                </a:tc>
                <a:extLst>
                  <a:ext uri="{0D108BD9-81ED-4DB2-BD59-A6C34878D82A}">
                    <a16:rowId xmlns:a16="http://schemas.microsoft.com/office/drawing/2014/main" val="10003"/>
                  </a:ext>
                </a:extLst>
              </a:tr>
              <a:tr h="36603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755" marB="45755"/>
                </a:tc>
                <a:tc>
                  <a:txBody>
                    <a:bodyPr/>
                    <a:lstStyle/>
                    <a:p>
                      <a:r>
                        <a:rPr lang="de-DE" sz="1800" dirty="0" smtClean="0"/>
                        <a:t> 2</a:t>
                      </a:r>
                      <a:endParaRPr lang="en-US" sz="1800" dirty="0"/>
                    </a:p>
                  </a:txBody>
                  <a:tcPr marT="45755" marB="45755"/>
                </a:tc>
                <a:extLst>
                  <a:ext uri="{0D108BD9-81ED-4DB2-BD59-A6C34878D82A}">
                    <a16:rowId xmlns:a16="http://schemas.microsoft.com/office/drawing/2014/main" val="10004"/>
                  </a:ext>
                </a:extLst>
              </a:tr>
            </a:tbl>
          </a:graphicData>
        </a:graphic>
      </p:graphicFrame>
      <p:sp>
        <p:nvSpPr>
          <p:cNvPr id="52255" name="Date Placeholder 3"/>
          <p:cNvSpPr txBox="1">
            <a:spLocks/>
          </p:cNvSpPr>
          <p:nvPr/>
        </p:nvSpPr>
        <p:spPr bwMode="auto">
          <a:xfrm>
            <a:off x="685800" y="306388"/>
            <a:ext cx="1905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600" dirty="0" smtClean="0"/>
              <a:t>May </a:t>
            </a:r>
            <a:r>
              <a:rPr lang="en-US" altLang="en-US" sz="1600" dirty="0"/>
              <a:t>2018</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F7DC5A8D-7589-4967-81E4-45DABCD95AE1}" type="slidenum">
              <a:rPr lang="en-US" altLang="en-US" sz="1200" b="0" smtClean="0"/>
              <a:pPr>
                <a:spcBef>
                  <a:spcPct val="0"/>
                </a:spcBef>
                <a:buFontTx/>
                <a:buNone/>
              </a:pPr>
              <a:t>28</a:t>
            </a:fld>
            <a:endParaRPr lang="en-US" altLang="en-US" sz="1200" b="0" smtClean="0"/>
          </a:p>
        </p:txBody>
      </p:sp>
      <p:sp>
        <p:nvSpPr>
          <p:cNvPr id="56323"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#8</a:t>
            </a:r>
            <a:endParaRPr lang="en-US" altLang="en-US" sz="3600" dirty="0"/>
          </a:p>
          <a:p>
            <a:pPr algn="just">
              <a:buFontTx/>
              <a:buNone/>
            </a:pPr>
            <a:r>
              <a:rPr lang="en-US" altLang="en-US" sz="3600" dirty="0" smtClean="0"/>
              <a:t>Thursday AM2, </a:t>
            </a:r>
            <a:r>
              <a:rPr lang="en-US" altLang="en-US" sz="3600" dirty="0"/>
              <a:t>March 7, 2018</a:t>
            </a:r>
            <a:endParaRPr lang="en-US" altLang="en-US" dirty="0"/>
          </a:p>
          <a:p>
            <a:pPr lvl="1"/>
            <a:endParaRPr lang="en-US" altLang="en-US" dirty="0"/>
          </a:p>
        </p:txBody>
      </p:sp>
      <p:sp>
        <p:nvSpPr>
          <p:cNvPr id="5632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2540452902"/>
              </p:ext>
            </p:extLst>
          </p:nvPr>
        </p:nvGraphicFramePr>
        <p:xfrm>
          <a:off x="838200" y="2362200"/>
          <a:ext cx="8077200" cy="1957388"/>
        </p:xfrm>
        <a:graphic>
          <a:graphicData uri="http://schemas.openxmlformats.org/drawingml/2006/table">
            <a:tbl>
              <a:tblPr firstRow="1" bandRow="1">
                <a:tableStyleId>{5C22544A-7EE6-4342-B048-85BDC9FD1C3A}</a:tableStyleId>
              </a:tblPr>
              <a:tblGrid>
                <a:gridCol w="7067550">
                  <a:extLst>
                    <a:ext uri="{9D8B030D-6E8A-4147-A177-3AD203B41FA5}">
                      <a16:colId xmlns:a16="http://schemas.microsoft.com/office/drawing/2014/main" val="20000"/>
                    </a:ext>
                  </a:extLst>
                </a:gridCol>
                <a:gridCol w="1009650">
                  <a:extLst>
                    <a:ext uri="{9D8B030D-6E8A-4147-A177-3AD203B41FA5}">
                      <a16:colId xmlns:a16="http://schemas.microsoft.com/office/drawing/2014/main" val="20001"/>
                    </a:ext>
                  </a:extLst>
                </a:gridCol>
              </a:tblGrid>
              <a:tr h="371141">
                <a:tc>
                  <a:txBody>
                    <a:bodyPr/>
                    <a:lstStyle/>
                    <a:p>
                      <a:r>
                        <a:rPr lang="de-DE" sz="1800" dirty="0" smtClean="0"/>
                        <a:t>Item</a:t>
                      </a:r>
                      <a:endParaRPr lang="en-US" sz="1800" dirty="0"/>
                    </a:p>
                  </a:txBody>
                  <a:tcPr marT="45757" marB="45757"/>
                </a:tc>
                <a:tc>
                  <a:txBody>
                    <a:bodyPr/>
                    <a:lstStyle/>
                    <a:p>
                      <a:r>
                        <a:rPr lang="de-DE" sz="1800" dirty="0" smtClean="0"/>
                        <a:t>Time</a:t>
                      </a:r>
                      <a:endParaRPr lang="en-US" sz="1800" dirty="0"/>
                    </a:p>
                  </a:txBody>
                  <a:tcPr marT="45757" marB="45757"/>
                </a:tc>
                <a:extLst>
                  <a:ext uri="{0D108BD9-81ED-4DB2-BD59-A6C34878D82A}">
                    <a16:rowId xmlns:a16="http://schemas.microsoft.com/office/drawing/2014/main" val="10000"/>
                  </a:ext>
                </a:extLst>
              </a:tr>
              <a:tr h="3711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757" marB="45757"/>
                </a:tc>
                <a:tc>
                  <a:txBody>
                    <a:bodyPr/>
                    <a:lstStyle/>
                    <a:p>
                      <a:r>
                        <a:rPr lang="de-DE" sz="1800" dirty="0" smtClean="0"/>
                        <a:t>3</a:t>
                      </a:r>
                      <a:endParaRPr lang="en-US" sz="1800" dirty="0"/>
                    </a:p>
                  </a:txBody>
                  <a:tcPr marT="45757" marB="45757"/>
                </a:tc>
                <a:extLst>
                  <a:ext uri="{0D108BD9-81ED-4DB2-BD59-A6C34878D82A}">
                    <a16:rowId xmlns:a16="http://schemas.microsoft.com/office/drawing/2014/main" val="10001"/>
                  </a:ext>
                </a:extLst>
              </a:tr>
              <a:tr h="3711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a:t>
                      </a:r>
                    </a:p>
                  </a:txBody>
                  <a:tcPr marT="45757" marB="45757"/>
                </a:tc>
                <a:tc>
                  <a:txBody>
                    <a:bodyPr/>
                    <a:lstStyle/>
                    <a:p>
                      <a:r>
                        <a:rPr lang="de-DE" sz="1800" dirty="0" smtClean="0"/>
                        <a:t>5</a:t>
                      </a:r>
                      <a:endParaRPr lang="en-US" sz="1800" dirty="0"/>
                    </a:p>
                  </a:txBody>
                  <a:tcPr marT="45757" marB="45757"/>
                </a:tc>
                <a:extLst>
                  <a:ext uri="{0D108BD9-81ED-4DB2-BD59-A6C34878D82A}">
                    <a16:rowId xmlns:a16="http://schemas.microsoft.com/office/drawing/2014/main" val="10002"/>
                  </a:ext>
                </a:extLst>
              </a:tr>
              <a:tr h="47790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Comment resolution against D2 </a:t>
                      </a:r>
                    </a:p>
                  </a:txBody>
                  <a:tcPr marT="45677" marB="45677"/>
                </a:tc>
                <a:tc>
                  <a:txBody>
                    <a:bodyPr/>
                    <a:lstStyle/>
                    <a:p>
                      <a:r>
                        <a:rPr lang="en-US" sz="1800" dirty="0" smtClean="0"/>
                        <a:t>110</a:t>
                      </a:r>
                      <a:endParaRPr lang="en-US" sz="1800" dirty="0"/>
                    </a:p>
                  </a:txBody>
                  <a:tcPr marT="45677" marB="45677"/>
                </a:tc>
                <a:extLst>
                  <a:ext uri="{0D108BD9-81ED-4DB2-BD59-A6C34878D82A}">
                    <a16:rowId xmlns:a16="http://schemas.microsoft.com/office/drawing/2014/main" val="10003"/>
                  </a:ext>
                </a:extLst>
              </a:tr>
              <a:tr h="36605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757" marB="45757"/>
                </a:tc>
                <a:tc>
                  <a:txBody>
                    <a:bodyPr/>
                    <a:lstStyle/>
                    <a:p>
                      <a:r>
                        <a:rPr lang="de-DE" sz="1800" dirty="0" smtClean="0"/>
                        <a:t> 2</a:t>
                      </a:r>
                      <a:endParaRPr lang="en-US" sz="1800" dirty="0"/>
                    </a:p>
                  </a:txBody>
                  <a:tcPr marT="45757" marB="45757"/>
                </a:tc>
                <a:extLst>
                  <a:ext uri="{0D108BD9-81ED-4DB2-BD59-A6C34878D82A}">
                    <a16:rowId xmlns:a16="http://schemas.microsoft.com/office/drawing/2014/main" val="10004"/>
                  </a:ext>
                </a:extLst>
              </a:tr>
            </a:tbl>
          </a:graphicData>
        </a:graphic>
      </p:graphicFrame>
      <p:sp>
        <p:nvSpPr>
          <p:cNvPr id="56345" name="Date Placeholder 3"/>
          <p:cNvSpPr txBox="1">
            <a:spLocks/>
          </p:cNvSpPr>
          <p:nvPr/>
        </p:nvSpPr>
        <p:spPr bwMode="auto">
          <a:xfrm>
            <a:off x="685800" y="306388"/>
            <a:ext cx="1905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600" dirty="0" smtClean="0"/>
              <a:t>May </a:t>
            </a:r>
            <a:r>
              <a:rPr lang="en-US" altLang="en-US" sz="1600" dirty="0"/>
              <a:t>2018</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F7DC5A8D-7589-4967-81E4-45DABCD95AE1}" type="slidenum">
              <a:rPr lang="en-US" altLang="en-US" sz="1200" b="0" smtClean="0"/>
              <a:pPr>
                <a:spcBef>
                  <a:spcPct val="0"/>
                </a:spcBef>
                <a:buFontTx/>
                <a:buNone/>
              </a:pPr>
              <a:t>29</a:t>
            </a:fld>
            <a:endParaRPr lang="en-US" altLang="en-US" sz="1200" b="0" smtClean="0"/>
          </a:p>
        </p:txBody>
      </p:sp>
      <p:sp>
        <p:nvSpPr>
          <p:cNvPr id="56323"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#9</a:t>
            </a:r>
            <a:endParaRPr lang="en-US" altLang="en-US" sz="3600" dirty="0"/>
          </a:p>
          <a:p>
            <a:pPr algn="just">
              <a:buFontTx/>
              <a:buNone/>
            </a:pPr>
            <a:r>
              <a:rPr lang="en-US" altLang="en-US" sz="3600" dirty="0" smtClean="0"/>
              <a:t>Thursday PM1, May 11, </a:t>
            </a:r>
            <a:r>
              <a:rPr lang="en-US" altLang="en-US" sz="3600" dirty="0"/>
              <a:t>2018</a:t>
            </a:r>
            <a:endParaRPr lang="en-US" altLang="en-US" dirty="0"/>
          </a:p>
          <a:p>
            <a:pPr lvl="1"/>
            <a:endParaRPr lang="en-US" altLang="en-US" dirty="0"/>
          </a:p>
        </p:txBody>
      </p:sp>
      <p:sp>
        <p:nvSpPr>
          <p:cNvPr id="5632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2274718088"/>
              </p:ext>
            </p:extLst>
          </p:nvPr>
        </p:nvGraphicFramePr>
        <p:xfrm>
          <a:off x="838200" y="2362200"/>
          <a:ext cx="8077200" cy="1957388"/>
        </p:xfrm>
        <a:graphic>
          <a:graphicData uri="http://schemas.openxmlformats.org/drawingml/2006/table">
            <a:tbl>
              <a:tblPr firstRow="1" bandRow="1">
                <a:tableStyleId>{5C22544A-7EE6-4342-B048-85BDC9FD1C3A}</a:tableStyleId>
              </a:tblPr>
              <a:tblGrid>
                <a:gridCol w="7067550">
                  <a:extLst>
                    <a:ext uri="{9D8B030D-6E8A-4147-A177-3AD203B41FA5}">
                      <a16:colId xmlns:a16="http://schemas.microsoft.com/office/drawing/2014/main" val="20000"/>
                    </a:ext>
                  </a:extLst>
                </a:gridCol>
                <a:gridCol w="1009650">
                  <a:extLst>
                    <a:ext uri="{9D8B030D-6E8A-4147-A177-3AD203B41FA5}">
                      <a16:colId xmlns:a16="http://schemas.microsoft.com/office/drawing/2014/main" val="20001"/>
                    </a:ext>
                  </a:extLst>
                </a:gridCol>
              </a:tblGrid>
              <a:tr h="371141">
                <a:tc>
                  <a:txBody>
                    <a:bodyPr/>
                    <a:lstStyle/>
                    <a:p>
                      <a:r>
                        <a:rPr lang="de-DE" sz="1800" dirty="0" smtClean="0"/>
                        <a:t>Item</a:t>
                      </a:r>
                      <a:endParaRPr lang="en-US" sz="1800" dirty="0"/>
                    </a:p>
                  </a:txBody>
                  <a:tcPr marT="45757" marB="45757"/>
                </a:tc>
                <a:tc>
                  <a:txBody>
                    <a:bodyPr/>
                    <a:lstStyle/>
                    <a:p>
                      <a:r>
                        <a:rPr lang="de-DE" sz="1800" dirty="0" smtClean="0"/>
                        <a:t>Time</a:t>
                      </a:r>
                      <a:endParaRPr lang="en-US" sz="1800" dirty="0"/>
                    </a:p>
                  </a:txBody>
                  <a:tcPr marT="45757" marB="45757"/>
                </a:tc>
                <a:extLst>
                  <a:ext uri="{0D108BD9-81ED-4DB2-BD59-A6C34878D82A}">
                    <a16:rowId xmlns:a16="http://schemas.microsoft.com/office/drawing/2014/main" val="10000"/>
                  </a:ext>
                </a:extLst>
              </a:tr>
              <a:tr h="3711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757" marB="45757"/>
                </a:tc>
                <a:tc>
                  <a:txBody>
                    <a:bodyPr/>
                    <a:lstStyle/>
                    <a:p>
                      <a:r>
                        <a:rPr lang="de-DE" sz="1800" dirty="0" smtClean="0"/>
                        <a:t>3</a:t>
                      </a:r>
                      <a:endParaRPr lang="en-US" sz="1800" dirty="0"/>
                    </a:p>
                  </a:txBody>
                  <a:tcPr marT="45757" marB="45757"/>
                </a:tc>
                <a:extLst>
                  <a:ext uri="{0D108BD9-81ED-4DB2-BD59-A6C34878D82A}">
                    <a16:rowId xmlns:a16="http://schemas.microsoft.com/office/drawing/2014/main" val="10001"/>
                  </a:ext>
                </a:extLst>
              </a:tr>
              <a:tr h="3711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a:t>
                      </a:r>
                    </a:p>
                  </a:txBody>
                  <a:tcPr marT="45757" marB="45757"/>
                </a:tc>
                <a:tc>
                  <a:txBody>
                    <a:bodyPr/>
                    <a:lstStyle/>
                    <a:p>
                      <a:r>
                        <a:rPr lang="de-DE" sz="1800" dirty="0" smtClean="0"/>
                        <a:t>5</a:t>
                      </a:r>
                      <a:endParaRPr lang="en-US" sz="1800" dirty="0"/>
                    </a:p>
                  </a:txBody>
                  <a:tcPr marT="45757" marB="45757"/>
                </a:tc>
                <a:extLst>
                  <a:ext uri="{0D108BD9-81ED-4DB2-BD59-A6C34878D82A}">
                    <a16:rowId xmlns:a16="http://schemas.microsoft.com/office/drawing/2014/main" val="10002"/>
                  </a:ext>
                </a:extLst>
              </a:tr>
              <a:tr h="47790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Comment resolution against D2 </a:t>
                      </a:r>
                    </a:p>
                  </a:txBody>
                  <a:tcPr marT="45677" marB="45677"/>
                </a:tc>
                <a:tc>
                  <a:txBody>
                    <a:bodyPr/>
                    <a:lstStyle/>
                    <a:p>
                      <a:r>
                        <a:rPr lang="en-US" sz="1800" dirty="0" smtClean="0"/>
                        <a:t>110</a:t>
                      </a:r>
                      <a:endParaRPr lang="en-US" sz="1800" dirty="0"/>
                    </a:p>
                  </a:txBody>
                  <a:tcPr marT="45677" marB="45677"/>
                </a:tc>
                <a:extLst>
                  <a:ext uri="{0D108BD9-81ED-4DB2-BD59-A6C34878D82A}">
                    <a16:rowId xmlns:a16="http://schemas.microsoft.com/office/drawing/2014/main" val="10003"/>
                  </a:ext>
                </a:extLst>
              </a:tr>
              <a:tr h="36605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757" marB="45757"/>
                </a:tc>
                <a:tc>
                  <a:txBody>
                    <a:bodyPr/>
                    <a:lstStyle/>
                    <a:p>
                      <a:r>
                        <a:rPr lang="de-DE" sz="1800" dirty="0" smtClean="0"/>
                        <a:t> 2</a:t>
                      </a:r>
                      <a:endParaRPr lang="en-US" sz="1800" dirty="0"/>
                    </a:p>
                  </a:txBody>
                  <a:tcPr marT="45757" marB="45757"/>
                </a:tc>
                <a:extLst>
                  <a:ext uri="{0D108BD9-81ED-4DB2-BD59-A6C34878D82A}">
                    <a16:rowId xmlns:a16="http://schemas.microsoft.com/office/drawing/2014/main" val="10004"/>
                  </a:ext>
                </a:extLst>
              </a:tr>
            </a:tbl>
          </a:graphicData>
        </a:graphic>
      </p:graphicFrame>
      <p:sp>
        <p:nvSpPr>
          <p:cNvPr id="56345" name="Date Placeholder 3"/>
          <p:cNvSpPr txBox="1">
            <a:spLocks/>
          </p:cNvSpPr>
          <p:nvPr/>
        </p:nvSpPr>
        <p:spPr bwMode="auto">
          <a:xfrm>
            <a:off x="685800" y="306388"/>
            <a:ext cx="1905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600" dirty="0" smtClean="0"/>
              <a:t>May </a:t>
            </a:r>
            <a:r>
              <a:rPr lang="en-US" altLang="en-US" sz="1600" dirty="0"/>
              <a:t>2018</a:t>
            </a:r>
          </a:p>
        </p:txBody>
      </p:sp>
    </p:spTree>
    <p:extLst>
      <p:ext uri="{BB962C8B-B14F-4D97-AF65-F5344CB8AC3E}">
        <p14:creationId xmlns:p14="http://schemas.microsoft.com/office/powerpoint/2010/main" val="30065764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901E8C02-CB68-4201-937A-21A320AF5C46}" type="slidenum">
              <a:rPr lang="en-US" altLang="en-US" sz="1200" b="0" smtClean="0"/>
              <a:pPr>
                <a:spcBef>
                  <a:spcPct val="0"/>
                </a:spcBef>
                <a:buFontTx/>
                <a:buNone/>
              </a:pPr>
              <a:t>3</a:t>
            </a:fld>
            <a:endParaRPr lang="en-US" altLang="en-US" sz="1200" b="0" smtClean="0"/>
          </a:p>
        </p:txBody>
      </p:sp>
      <p:sp>
        <p:nvSpPr>
          <p:cNvPr id="19459"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19460" name="Rectangle 1026"/>
          <p:cNvSpPr>
            <a:spLocks noGrp="1" noChangeArrowheads="1"/>
          </p:cNvSpPr>
          <p:nvPr/>
        </p:nvSpPr>
        <p:spPr bwMode="auto">
          <a:xfrm>
            <a:off x="228600" y="571500"/>
            <a:ext cx="8686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08585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42875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177165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22885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68605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14325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60045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Call for Potentially Essential Patents</a:t>
            </a:r>
          </a:p>
        </p:txBody>
      </p:sp>
      <p:sp>
        <p:nvSpPr>
          <p:cNvPr id="9" name="Rectangle 1027"/>
          <p:cNvSpPr>
            <a:spLocks noGrp="1" noChangeArrowheads="1"/>
          </p:cNvSpPr>
          <p:nvPr/>
        </p:nvSpPr>
        <p:spPr bwMode="auto">
          <a:xfrm>
            <a:off x="609600" y="17526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en-US" sz="2000" dirty="0">
                <a:solidFill>
                  <a:schemeClr val="accent6"/>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defRPr/>
            </a:pPr>
            <a:r>
              <a:rPr lang="en-US" altLang="en-US" sz="1600" dirty="0">
                <a:solidFill>
                  <a:schemeClr val="accent6"/>
                </a:solidFill>
                <a:ea typeface="MS PGothic" pitchFamily="34" charset="-128"/>
              </a:rPr>
              <a:t>Either speak up now or</a:t>
            </a:r>
          </a:p>
          <a:p>
            <a:pPr lvl="1">
              <a:defRPr/>
            </a:pPr>
            <a:r>
              <a:rPr lang="en-US" altLang="en-US" sz="1600" dirty="0">
                <a:solidFill>
                  <a:schemeClr val="accent6"/>
                </a:solidFill>
                <a:ea typeface="MS PGothic" pitchFamily="34" charset="-128"/>
              </a:rPr>
              <a:t>Provide the chair of this group with the identity of the holder(s) of any and all such claims as soon as possible or</a:t>
            </a:r>
          </a:p>
          <a:p>
            <a:pPr lvl="1">
              <a:defRPr/>
            </a:pPr>
            <a:r>
              <a:rPr lang="en-US" altLang="en-US" sz="1600" dirty="0">
                <a:solidFill>
                  <a:schemeClr val="accent6"/>
                </a:solidFill>
                <a:ea typeface="MS PGothic" pitchFamily="34" charset="-128"/>
              </a:rPr>
              <a:t>Cause an LOA to be submitted</a:t>
            </a:r>
          </a:p>
        </p:txBody>
      </p:sp>
      <p:sp>
        <p:nvSpPr>
          <p:cNvPr id="8" name="Rectangle 3"/>
          <p:cNvSpPr txBox="1">
            <a:spLocks noChangeArrowheads="1"/>
          </p:cNvSpPr>
          <p:nvPr/>
        </p:nvSpPr>
        <p:spPr bwMode="auto">
          <a:xfrm>
            <a:off x="685800" y="45720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defRPr/>
            </a:pPr>
            <a:endParaRPr lang="en-US" altLang="en-US" kern="0" dirty="0" smtClean="0"/>
          </a:p>
          <a:p>
            <a:pPr lvl="1">
              <a:defRPr/>
            </a:pPr>
            <a:endParaRPr lang="en-US" altLang="en-US" kern="0" dirty="0" smtClean="0"/>
          </a:p>
        </p:txBody>
      </p:sp>
      <p:sp>
        <p:nvSpPr>
          <p:cNvPr id="19463" name="Date Placeholder 3"/>
          <p:cNvSpPr txBox="1">
            <a:spLocks/>
          </p:cNvSpPr>
          <p:nvPr/>
        </p:nvSpPr>
        <p:spPr bwMode="auto">
          <a:xfrm>
            <a:off x="685800" y="306388"/>
            <a:ext cx="1905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600" dirty="0" smtClean="0"/>
              <a:t>May </a:t>
            </a:r>
            <a:r>
              <a:rPr lang="en-US" altLang="en-US" sz="1600" dirty="0"/>
              <a:t>2018</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9999C766-B60C-439F-BD7C-2495863852CF}" type="slidenum">
              <a:rPr lang="en-US" altLang="en-US" sz="1200" b="0" smtClean="0"/>
              <a:pPr>
                <a:spcBef>
                  <a:spcPct val="0"/>
                </a:spcBef>
                <a:buFontTx/>
                <a:buNone/>
              </a:pPr>
              <a:t>30</a:t>
            </a:fld>
            <a:endParaRPr lang="en-US" altLang="en-US" sz="1200" b="0" smtClean="0"/>
          </a:p>
        </p:txBody>
      </p:sp>
      <p:sp>
        <p:nvSpPr>
          <p:cNvPr id="5837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#10</a:t>
            </a:r>
            <a:endParaRPr lang="en-US" altLang="en-US" sz="3600" dirty="0"/>
          </a:p>
          <a:p>
            <a:pPr algn="just">
              <a:buFontTx/>
              <a:buNone/>
            </a:pPr>
            <a:r>
              <a:rPr lang="en-US" altLang="en-US" sz="3600" dirty="0"/>
              <a:t>Thursday </a:t>
            </a:r>
            <a:r>
              <a:rPr lang="en-US" altLang="en-US" sz="3600" dirty="0" smtClean="0"/>
              <a:t>PM2</a:t>
            </a:r>
            <a:r>
              <a:rPr lang="en-US" altLang="en-US" sz="3600" dirty="0"/>
              <a:t>, </a:t>
            </a:r>
            <a:r>
              <a:rPr lang="en-US" altLang="en-US" sz="3600" dirty="0" smtClean="0"/>
              <a:t>May 11, </a:t>
            </a:r>
            <a:r>
              <a:rPr lang="en-US" altLang="en-US" sz="3600" dirty="0"/>
              <a:t>2018</a:t>
            </a:r>
            <a:endParaRPr lang="en-US" altLang="en-US" dirty="0"/>
          </a:p>
          <a:p>
            <a:pPr lvl="1"/>
            <a:endParaRPr lang="en-US" altLang="en-US" dirty="0"/>
          </a:p>
        </p:txBody>
      </p:sp>
      <p:sp>
        <p:nvSpPr>
          <p:cNvPr id="5837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2243293475"/>
              </p:ext>
            </p:extLst>
          </p:nvPr>
        </p:nvGraphicFramePr>
        <p:xfrm>
          <a:off x="838200" y="2362200"/>
          <a:ext cx="8077200" cy="3390900"/>
        </p:xfrm>
        <a:graphic>
          <a:graphicData uri="http://schemas.openxmlformats.org/drawingml/2006/table">
            <a:tbl>
              <a:tblPr firstRow="1" bandRow="1">
                <a:tableStyleId>{5C22544A-7EE6-4342-B048-85BDC9FD1C3A}</a:tableStyleId>
              </a:tblPr>
              <a:tblGrid>
                <a:gridCol w="7067550">
                  <a:extLst>
                    <a:ext uri="{9D8B030D-6E8A-4147-A177-3AD203B41FA5}">
                      <a16:colId xmlns:a16="http://schemas.microsoft.com/office/drawing/2014/main" val="20000"/>
                    </a:ext>
                  </a:extLst>
                </a:gridCol>
                <a:gridCol w="1009650">
                  <a:extLst>
                    <a:ext uri="{9D8B030D-6E8A-4147-A177-3AD203B41FA5}">
                      <a16:colId xmlns:a16="http://schemas.microsoft.com/office/drawing/2014/main" val="20001"/>
                    </a:ext>
                  </a:extLst>
                </a:gridCol>
              </a:tblGrid>
              <a:tr h="371118">
                <a:tc>
                  <a:txBody>
                    <a:bodyPr/>
                    <a:lstStyle/>
                    <a:p>
                      <a:r>
                        <a:rPr lang="de-DE" sz="1800" dirty="0" smtClean="0"/>
                        <a:t>Item</a:t>
                      </a:r>
                      <a:endParaRPr lang="en-US" sz="1800" dirty="0"/>
                    </a:p>
                  </a:txBody>
                  <a:tcPr marT="45754" marB="45754"/>
                </a:tc>
                <a:tc>
                  <a:txBody>
                    <a:bodyPr/>
                    <a:lstStyle/>
                    <a:p>
                      <a:r>
                        <a:rPr lang="de-DE" sz="1800" dirty="0" smtClean="0"/>
                        <a:t>Time</a:t>
                      </a:r>
                      <a:endParaRPr lang="en-US" sz="1800" dirty="0"/>
                    </a:p>
                  </a:txBody>
                  <a:tcPr marT="45754" marB="45754"/>
                </a:tc>
                <a:extLst>
                  <a:ext uri="{0D108BD9-81ED-4DB2-BD59-A6C34878D82A}">
                    <a16:rowId xmlns:a16="http://schemas.microsoft.com/office/drawing/2014/main" val="10000"/>
                  </a:ext>
                </a:extLst>
              </a:tr>
              <a:tr h="37111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754" marB="45754"/>
                </a:tc>
                <a:tc>
                  <a:txBody>
                    <a:bodyPr/>
                    <a:lstStyle/>
                    <a:p>
                      <a:r>
                        <a:rPr lang="de-DE" sz="1800" dirty="0" smtClean="0"/>
                        <a:t>3</a:t>
                      </a:r>
                      <a:endParaRPr lang="en-US" sz="1800" dirty="0"/>
                    </a:p>
                  </a:txBody>
                  <a:tcPr marT="45754" marB="45754"/>
                </a:tc>
                <a:extLst>
                  <a:ext uri="{0D108BD9-81ED-4DB2-BD59-A6C34878D82A}">
                    <a16:rowId xmlns:a16="http://schemas.microsoft.com/office/drawing/2014/main" val="10001"/>
                  </a:ext>
                </a:extLst>
              </a:tr>
              <a:tr h="37111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a:t>
                      </a:r>
                    </a:p>
                  </a:txBody>
                  <a:tcPr marT="45754" marB="45754"/>
                </a:tc>
                <a:tc>
                  <a:txBody>
                    <a:bodyPr/>
                    <a:lstStyle/>
                    <a:p>
                      <a:r>
                        <a:rPr lang="de-DE" sz="1800" dirty="0" smtClean="0"/>
                        <a:t>5</a:t>
                      </a:r>
                      <a:endParaRPr lang="en-US" sz="1800" dirty="0"/>
                    </a:p>
                  </a:txBody>
                  <a:tcPr marT="45754" marB="45754"/>
                </a:tc>
                <a:extLst>
                  <a:ext uri="{0D108BD9-81ED-4DB2-BD59-A6C34878D82A}">
                    <a16:rowId xmlns:a16="http://schemas.microsoft.com/office/drawing/2014/main" val="10002"/>
                  </a:ext>
                </a:extLst>
              </a:tr>
              <a:tr h="47787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Comment resolution against D2 </a:t>
                      </a:r>
                    </a:p>
                  </a:txBody>
                  <a:tcPr marT="45677" marB="45677"/>
                </a:tc>
                <a:tc>
                  <a:txBody>
                    <a:bodyPr/>
                    <a:lstStyle/>
                    <a:p>
                      <a:r>
                        <a:rPr lang="en-US" sz="1800" dirty="0" smtClean="0"/>
                        <a:t>110</a:t>
                      </a:r>
                      <a:endParaRPr lang="en-US" sz="1800" dirty="0"/>
                    </a:p>
                  </a:txBody>
                  <a:tcPr marT="45677" marB="45677"/>
                </a:tc>
                <a:extLst>
                  <a:ext uri="{0D108BD9-81ED-4DB2-BD59-A6C34878D82A}">
                    <a16:rowId xmlns:a16="http://schemas.microsoft.com/office/drawing/2014/main" val="751800030"/>
                  </a:ext>
                </a:extLst>
              </a:tr>
              <a:tr h="477878">
                <a:tc>
                  <a:txBody>
                    <a:bodyPr/>
                    <a:lstStyle/>
                    <a:p>
                      <a:pPr marL="0" lvl="0" indent="0" algn="just">
                        <a:buFontTx/>
                        <a:buNone/>
                      </a:pPr>
                      <a:r>
                        <a:rPr lang="en-GB" altLang="en-US" sz="1800" dirty="0" smtClean="0"/>
                        <a:t>Tentative Agenda for July meeting in San Diego</a:t>
                      </a:r>
                    </a:p>
                  </a:txBody>
                  <a:tcPr marT="45684" marB="45684"/>
                </a:tc>
                <a:tc>
                  <a:txBody>
                    <a:bodyPr/>
                    <a:lstStyle/>
                    <a:p>
                      <a:r>
                        <a:rPr lang="de-DE" sz="1800" dirty="0" smtClean="0"/>
                        <a:t>10</a:t>
                      </a:r>
                      <a:endParaRPr lang="en-US" sz="1800" dirty="0"/>
                    </a:p>
                  </a:txBody>
                  <a:tcPr marT="45684" marB="45684"/>
                </a:tc>
                <a:extLst>
                  <a:ext uri="{0D108BD9-81ED-4DB2-BD59-A6C34878D82A}">
                    <a16:rowId xmlns:a16="http://schemas.microsoft.com/office/drawing/2014/main" val="10004"/>
                  </a:ext>
                </a:extLst>
              </a:tr>
              <a:tr h="477878">
                <a:tc>
                  <a:txBody>
                    <a:bodyPr/>
                    <a:lstStyle/>
                    <a:p>
                      <a:pPr marL="0" lvl="0" indent="0" algn="just">
                        <a:buFontTx/>
                        <a:buNone/>
                      </a:pPr>
                      <a:r>
                        <a:rPr lang="en-GB" altLang="en-US" sz="1800" dirty="0" smtClean="0"/>
                        <a:t>Update overall schedule</a:t>
                      </a:r>
                    </a:p>
                  </a:txBody>
                  <a:tcPr marT="45684" marB="45684"/>
                </a:tc>
                <a:tc>
                  <a:txBody>
                    <a:bodyPr/>
                    <a:lstStyle/>
                    <a:p>
                      <a:r>
                        <a:rPr lang="de-DE" sz="1800" dirty="0" smtClean="0"/>
                        <a:t>10</a:t>
                      </a:r>
                      <a:endParaRPr lang="en-US" sz="1800" dirty="0"/>
                    </a:p>
                  </a:txBody>
                  <a:tcPr marT="45684" marB="45684"/>
                </a:tc>
                <a:extLst>
                  <a:ext uri="{0D108BD9-81ED-4DB2-BD59-A6C34878D82A}">
                    <a16:rowId xmlns:a16="http://schemas.microsoft.com/office/drawing/2014/main" val="3551829685"/>
                  </a:ext>
                </a:extLst>
              </a:tr>
              <a:tr h="477878">
                <a:tc>
                  <a:txBody>
                    <a:bodyPr/>
                    <a:lstStyle/>
                    <a:p>
                      <a:pPr marL="0" lvl="0" indent="0" algn="just">
                        <a:buFontTx/>
                        <a:buNone/>
                      </a:pPr>
                      <a:r>
                        <a:rPr lang="en-GB" altLang="en-US" sz="1800" dirty="0" smtClean="0"/>
                        <a:t>Any other business</a:t>
                      </a:r>
                    </a:p>
                  </a:txBody>
                  <a:tcPr marT="45663" marB="45663"/>
                </a:tc>
                <a:tc>
                  <a:txBody>
                    <a:bodyPr/>
                    <a:lstStyle/>
                    <a:p>
                      <a:r>
                        <a:rPr lang="de-DE" sz="1800" dirty="0" smtClean="0"/>
                        <a:t>10</a:t>
                      </a:r>
                      <a:endParaRPr lang="en-US" sz="1800" dirty="0"/>
                    </a:p>
                  </a:txBody>
                  <a:tcPr marT="45663" marB="45663"/>
                </a:tc>
                <a:extLst>
                  <a:ext uri="{0D108BD9-81ED-4DB2-BD59-A6C34878D82A}">
                    <a16:rowId xmlns:a16="http://schemas.microsoft.com/office/drawing/2014/main" val="3655354072"/>
                  </a:ext>
                </a:extLst>
              </a:tr>
              <a:tr h="36603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Adjourn</a:t>
                      </a:r>
                      <a:endParaRPr lang="en-GB" altLang="en-US" sz="1800" dirty="0" smtClean="0"/>
                    </a:p>
                  </a:txBody>
                  <a:tcPr marT="45754" marB="45754"/>
                </a:tc>
                <a:tc>
                  <a:txBody>
                    <a:bodyPr/>
                    <a:lstStyle/>
                    <a:p>
                      <a:r>
                        <a:rPr lang="de-DE" sz="1800" dirty="0" smtClean="0"/>
                        <a:t>2</a:t>
                      </a:r>
                      <a:endParaRPr lang="en-US" sz="1800" dirty="0"/>
                    </a:p>
                  </a:txBody>
                  <a:tcPr marT="45754" marB="45754"/>
                </a:tc>
                <a:extLst>
                  <a:ext uri="{0D108BD9-81ED-4DB2-BD59-A6C34878D82A}">
                    <a16:rowId xmlns:a16="http://schemas.microsoft.com/office/drawing/2014/main" val="10007"/>
                  </a:ext>
                </a:extLst>
              </a:tr>
            </a:tbl>
          </a:graphicData>
        </a:graphic>
      </p:graphicFrame>
      <p:sp>
        <p:nvSpPr>
          <p:cNvPr id="58402" name="Date Placeholder 3"/>
          <p:cNvSpPr txBox="1">
            <a:spLocks/>
          </p:cNvSpPr>
          <p:nvPr/>
        </p:nvSpPr>
        <p:spPr bwMode="auto">
          <a:xfrm>
            <a:off x="685800" y="306388"/>
            <a:ext cx="1905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600" dirty="0" smtClean="0"/>
              <a:t>May </a:t>
            </a:r>
            <a:r>
              <a:rPr lang="en-US" altLang="en-US" sz="1600" dirty="0"/>
              <a:t>2018</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5929FBEE-FFBE-4FBF-8C96-5872721B2B82}" type="slidenum">
              <a:rPr lang="en-US" altLang="en-US" sz="1200" b="0" smtClean="0"/>
              <a:pPr>
                <a:spcBef>
                  <a:spcPct val="0"/>
                </a:spcBef>
                <a:buFontTx/>
                <a:buNone/>
              </a:pPr>
              <a:t>31</a:t>
            </a:fld>
            <a:endParaRPr lang="en-US" altLang="en-US" sz="1200" b="0" smtClean="0"/>
          </a:p>
        </p:txBody>
      </p:sp>
      <p:sp>
        <p:nvSpPr>
          <p:cNvPr id="60419"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Plans for </a:t>
            </a:r>
            <a:r>
              <a:rPr lang="en-US" altLang="en-US" sz="3600" dirty="0" smtClean="0"/>
              <a:t>July Meeting </a:t>
            </a:r>
            <a:r>
              <a:rPr lang="en-US" altLang="en-US" sz="3600" dirty="0"/>
              <a:t>in </a:t>
            </a:r>
            <a:r>
              <a:rPr lang="en-US" altLang="en-US" sz="3600" dirty="0" smtClean="0"/>
              <a:t>San Diego</a:t>
            </a:r>
            <a:endParaRPr lang="en-US" altLang="en-US" dirty="0"/>
          </a:p>
        </p:txBody>
      </p:sp>
      <p:sp>
        <p:nvSpPr>
          <p:cNvPr id="60420"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29701"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marL="342900" indent="-342900" algn="just">
              <a:defRPr/>
            </a:pPr>
            <a:r>
              <a:rPr lang="de-DE" altLang="en-US" dirty="0" err="1" smtClean="0"/>
              <a:t>Produce</a:t>
            </a:r>
            <a:r>
              <a:rPr lang="de-DE" altLang="en-US" dirty="0" smtClean="0"/>
              <a:t> D3 </a:t>
            </a:r>
            <a:r>
              <a:rPr lang="de-DE" altLang="en-US" dirty="0" err="1" smtClean="0"/>
              <a:t>until</a:t>
            </a:r>
            <a:r>
              <a:rPr lang="de-DE" altLang="en-US" dirty="0" smtClean="0"/>
              <a:t> … </a:t>
            </a:r>
            <a:r>
              <a:rPr lang="de-DE" altLang="en-US" dirty="0" err="1" smtClean="0"/>
              <a:t>and</a:t>
            </a:r>
            <a:r>
              <a:rPr lang="de-DE" altLang="en-US" dirty="0" smtClean="0"/>
              <a:t> </a:t>
            </a:r>
            <a:r>
              <a:rPr lang="de-DE" altLang="en-US" dirty="0" err="1" smtClean="0"/>
              <a:t>submit</a:t>
            </a:r>
            <a:r>
              <a:rPr lang="de-DE" altLang="en-US" dirty="0" smtClean="0"/>
              <a:t> </a:t>
            </a:r>
            <a:r>
              <a:rPr lang="de-DE" altLang="en-US" dirty="0" err="1" smtClean="0"/>
              <a:t>first</a:t>
            </a:r>
            <a:r>
              <a:rPr lang="de-DE" altLang="en-US" dirty="0" smtClean="0"/>
              <a:t> </a:t>
            </a:r>
            <a:r>
              <a:rPr lang="de-DE" altLang="en-US" dirty="0" err="1" smtClean="0"/>
              <a:t>comments</a:t>
            </a:r>
            <a:r>
              <a:rPr lang="de-DE" altLang="en-US" dirty="0" smtClean="0"/>
              <a:t> </a:t>
            </a:r>
            <a:r>
              <a:rPr lang="de-DE" altLang="en-US" dirty="0" err="1" smtClean="0"/>
              <a:t>until</a:t>
            </a:r>
            <a:r>
              <a:rPr lang="de-DE" altLang="en-US" dirty="0" smtClean="0"/>
              <a:t> …</a:t>
            </a:r>
          </a:p>
          <a:p>
            <a:pPr marL="342900" indent="-342900" algn="just">
              <a:defRPr/>
            </a:pPr>
            <a:r>
              <a:rPr lang="de-DE" altLang="en-US" dirty="0" err="1" smtClean="0"/>
              <a:t>Present</a:t>
            </a:r>
            <a:r>
              <a:rPr lang="de-DE" altLang="en-US" dirty="0" smtClean="0"/>
              <a:t> </a:t>
            </a:r>
            <a:r>
              <a:rPr lang="de-DE" altLang="en-US" dirty="0" err="1" smtClean="0"/>
              <a:t>evaluation</a:t>
            </a:r>
            <a:r>
              <a:rPr lang="de-DE" altLang="en-US" dirty="0" smtClean="0"/>
              <a:t> </a:t>
            </a:r>
            <a:r>
              <a:rPr lang="de-DE" altLang="en-US" dirty="0" err="1" smtClean="0"/>
              <a:t>results</a:t>
            </a:r>
            <a:r>
              <a:rPr lang="de-DE" altLang="en-US" dirty="0" smtClean="0"/>
              <a:t> </a:t>
            </a:r>
            <a:r>
              <a:rPr lang="de-DE" altLang="en-US" dirty="0" err="1" smtClean="0"/>
              <a:t>for</a:t>
            </a:r>
            <a:r>
              <a:rPr lang="de-DE" altLang="en-US" dirty="0" smtClean="0"/>
              <a:t> LB PHY</a:t>
            </a:r>
          </a:p>
          <a:p>
            <a:pPr marL="342900" indent="-342900" algn="just">
              <a:defRPr/>
            </a:pPr>
            <a:r>
              <a:rPr lang="de-DE" altLang="en-US" dirty="0" err="1" smtClean="0"/>
              <a:t>Finalize</a:t>
            </a:r>
            <a:r>
              <a:rPr lang="de-DE" altLang="en-US" dirty="0" smtClean="0"/>
              <a:t> </a:t>
            </a:r>
            <a:r>
              <a:rPr lang="de-DE" altLang="en-US" dirty="0" err="1" smtClean="0"/>
              <a:t>text</a:t>
            </a:r>
            <a:r>
              <a:rPr lang="de-DE" altLang="en-US" dirty="0" smtClean="0"/>
              <a:t> on LB PHY</a:t>
            </a:r>
          </a:p>
          <a:p>
            <a:pPr marL="342900" indent="-342900" algn="just">
              <a:defRPr/>
            </a:pPr>
            <a:r>
              <a:rPr lang="de-DE" altLang="en-US" dirty="0" err="1" smtClean="0"/>
              <a:t>Present</a:t>
            </a:r>
            <a:r>
              <a:rPr lang="de-DE" altLang="en-US" dirty="0" smtClean="0"/>
              <a:t> HB OFDM PHY </a:t>
            </a:r>
            <a:r>
              <a:rPr lang="de-DE" altLang="en-US" dirty="0" err="1" smtClean="0"/>
              <a:t>proposal</a:t>
            </a:r>
            <a:endParaRPr lang="de-DE" altLang="en-US" dirty="0" smtClean="0"/>
          </a:p>
          <a:p>
            <a:pPr marL="342900" indent="-342900" algn="just">
              <a:defRPr/>
            </a:pPr>
            <a:r>
              <a:rPr lang="de-DE" altLang="en-US" dirty="0" err="1" smtClean="0"/>
              <a:t>Present</a:t>
            </a:r>
            <a:r>
              <a:rPr lang="de-DE" altLang="en-US" dirty="0" smtClean="0"/>
              <a:t> </a:t>
            </a:r>
            <a:r>
              <a:rPr lang="de-DE" altLang="en-US" dirty="0" err="1" smtClean="0"/>
              <a:t>first</a:t>
            </a:r>
            <a:r>
              <a:rPr lang="de-DE" altLang="en-US" dirty="0" smtClean="0"/>
              <a:t> </a:t>
            </a:r>
            <a:r>
              <a:rPr lang="de-DE" altLang="en-US" dirty="0" err="1" smtClean="0"/>
              <a:t>detailed</a:t>
            </a:r>
            <a:r>
              <a:rPr lang="de-DE" altLang="en-US" dirty="0" smtClean="0"/>
              <a:t> TG13 MAC </a:t>
            </a:r>
            <a:r>
              <a:rPr lang="de-DE" altLang="en-US" dirty="0" err="1" smtClean="0"/>
              <a:t>proposals</a:t>
            </a:r>
            <a:endParaRPr lang="de-DE" altLang="en-US" dirty="0" smtClean="0"/>
          </a:p>
          <a:p>
            <a:pPr marL="342900" indent="-342900" algn="just">
              <a:defRPr/>
            </a:pPr>
            <a:r>
              <a:rPr lang="de-DE" altLang="en-US" dirty="0" err="1"/>
              <a:t>Resolve</a:t>
            </a:r>
            <a:r>
              <a:rPr lang="de-DE" altLang="en-US" dirty="0"/>
              <a:t> </a:t>
            </a:r>
            <a:r>
              <a:rPr lang="de-DE" altLang="en-US" dirty="0" err="1"/>
              <a:t>first</a:t>
            </a:r>
            <a:r>
              <a:rPr lang="de-DE" altLang="en-US" dirty="0"/>
              <a:t> </a:t>
            </a:r>
            <a:r>
              <a:rPr lang="de-DE" altLang="en-US" dirty="0" err="1"/>
              <a:t>comments</a:t>
            </a:r>
            <a:r>
              <a:rPr lang="de-DE" altLang="en-US" dirty="0"/>
              <a:t> </a:t>
            </a:r>
            <a:r>
              <a:rPr lang="de-DE" altLang="en-US" dirty="0" err="1"/>
              <a:t>against</a:t>
            </a:r>
            <a:r>
              <a:rPr lang="de-DE" altLang="en-US" dirty="0"/>
              <a:t> D3</a:t>
            </a:r>
          </a:p>
          <a:p>
            <a:pPr algn="just">
              <a:buNone/>
              <a:defRPr/>
            </a:pPr>
            <a:endParaRPr lang="de-DE" altLang="en-US" dirty="0" smtClean="0"/>
          </a:p>
          <a:p>
            <a:pPr marL="342900" indent="-342900" algn="just">
              <a:defRPr/>
            </a:pPr>
            <a:endParaRPr lang="de-DE" altLang="en-US" dirty="0" smtClean="0"/>
          </a:p>
          <a:p>
            <a:pPr marL="342900" indent="-342900" algn="just">
              <a:defRPr/>
            </a:pPr>
            <a:endParaRPr lang="en-GB" altLang="en-US" dirty="0" smtClean="0"/>
          </a:p>
          <a:p>
            <a:pPr algn="just">
              <a:buFontTx/>
              <a:buNone/>
              <a:defRPr/>
            </a:pPr>
            <a:endParaRPr lang="en-GB" altLang="en-US" sz="2800" dirty="0" smtClean="0"/>
          </a:p>
        </p:txBody>
      </p:sp>
      <p:sp>
        <p:nvSpPr>
          <p:cNvPr id="60422" name="Date Placeholder 3"/>
          <p:cNvSpPr txBox="1">
            <a:spLocks/>
          </p:cNvSpPr>
          <p:nvPr/>
        </p:nvSpPr>
        <p:spPr bwMode="auto">
          <a:xfrm>
            <a:off x="685800" y="306388"/>
            <a:ext cx="1905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600" dirty="0" smtClean="0"/>
              <a:t>May </a:t>
            </a:r>
            <a:r>
              <a:rPr lang="en-US" altLang="en-US" sz="1600" dirty="0"/>
              <a:t>2018</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32</a:t>
            </a:fld>
            <a:endParaRPr lang="en-US" altLang="en-US" sz="1200" b="0" smtClean="0"/>
          </a:p>
        </p:txBody>
      </p:sp>
      <p:sp>
        <p:nvSpPr>
          <p:cNvPr id="66563"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#21</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a:t>TG13 moves that: </a:t>
            </a:r>
          </a:p>
          <a:p>
            <a:pPr algn="just">
              <a:buFontTx/>
              <a:buNone/>
            </a:pPr>
            <a:endParaRPr lang="en-GB" altLang="en-US" sz="2000"/>
          </a:p>
          <a:p>
            <a:pPr algn="just">
              <a:buFontTx/>
              <a:buNone/>
            </a:pPr>
            <a:endParaRPr lang="en-GB" altLang="en-US">
              <a:sym typeface="Wingdings" panose="05000000000000000000" pitchFamily="2" charset="2"/>
            </a:endParaRPr>
          </a:p>
          <a:p>
            <a:pPr algn="just">
              <a:buFontTx/>
              <a:buNone/>
            </a:pPr>
            <a:r>
              <a:rPr lang="en-GB" altLang="en-US">
                <a:sym typeface="Wingdings" panose="05000000000000000000" pitchFamily="2" charset="2"/>
              </a:rPr>
              <a:t>Moved by</a:t>
            </a:r>
          </a:p>
          <a:p>
            <a:pPr algn="just">
              <a:buFontTx/>
              <a:buNone/>
            </a:pPr>
            <a:r>
              <a:rPr lang="en-GB" altLang="en-US">
                <a:sym typeface="Wingdings" panose="05000000000000000000" pitchFamily="2" charset="2"/>
              </a:rPr>
              <a:t>Motion is approved by unanimous consent.			</a:t>
            </a:r>
          </a:p>
        </p:txBody>
      </p:sp>
      <p:sp>
        <p:nvSpPr>
          <p:cNvPr id="66566" name="Date Placeholder 3"/>
          <p:cNvSpPr txBox="1">
            <a:spLocks/>
          </p:cNvSpPr>
          <p:nvPr/>
        </p:nvSpPr>
        <p:spPr bwMode="auto">
          <a:xfrm>
            <a:off x="685800" y="306388"/>
            <a:ext cx="1905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600" dirty="0" smtClean="0"/>
              <a:t>Ma&lt; </a:t>
            </a:r>
            <a:r>
              <a:rPr lang="en-US" altLang="en-US" sz="1600" dirty="0"/>
              <a:t>2018</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11D7E7D6-B598-4399-BF65-A9B5591E5D78}" type="slidenum">
              <a:rPr lang="en-US" altLang="en-US" sz="1200" b="0" smtClean="0"/>
              <a:pPr>
                <a:spcBef>
                  <a:spcPct val="0"/>
                </a:spcBef>
                <a:buFontTx/>
                <a:buNone/>
              </a:pPr>
              <a:t>4</a:t>
            </a:fld>
            <a:endParaRPr lang="en-US" altLang="en-US" sz="1200" b="0" smtClean="0"/>
          </a:p>
        </p:txBody>
      </p:sp>
      <p:sp>
        <p:nvSpPr>
          <p:cNvPr id="21507" name="Rectangle 3"/>
          <p:cNvSpPr>
            <a:spLocks noGrp="1" noChangeArrowheads="1"/>
          </p:cNvSpPr>
          <p:nvPr>
            <p:ph type="body" idx="4294967295"/>
          </p:nvPr>
        </p:nvSpPr>
        <p:spPr>
          <a:xfrm>
            <a:off x="685800" y="1524000"/>
            <a:ext cx="7772400" cy="4114800"/>
          </a:xfrm>
        </p:spPr>
        <p:txBody>
          <a:bodyPr/>
          <a:lstStyle/>
          <a:p>
            <a:pPr algn="just"/>
            <a:r>
              <a:rPr lang="en-US" altLang="en-US" smtClean="0"/>
              <a:t>Attendance recording procedures</a:t>
            </a:r>
          </a:p>
          <a:p>
            <a:pPr lvl="1"/>
            <a:r>
              <a:rPr lang="en-US" altLang="en-US" smtClean="0">
                <a:hlinkClick r:id="rId3"/>
              </a:rPr>
              <a:t>https://imat.ieee.org/my-site/home</a:t>
            </a:r>
            <a:r>
              <a:rPr lang="en-US" altLang="en-US" smtClean="0"/>
              <a:t>   </a:t>
            </a:r>
            <a:endParaRPr lang="en-US" altLang="en-US" sz="1800" smtClean="0"/>
          </a:p>
          <a:p>
            <a:pPr lvl="1"/>
            <a:r>
              <a:rPr lang="de-DE" altLang="en-US" smtClean="0"/>
              <a:t>Login using your IEEE account also used for registration</a:t>
            </a:r>
            <a:endParaRPr lang="en-US" altLang="en-US" smtClean="0"/>
          </a:p>
          <a:p>
            <a:pPr lvl="1"/>
            <a:r>
              <a:rPr lang="en-US" altLang="en-US" smtClean="0"/>
              <a:t>Must log attendance during each 2-hour session</a:t>
            </a:r>
          </a:p>
          <a:p>
            <a:pPr lvl="1"/>
            <a:r>
              <a:rPr lang="de-DE" altLang="en-US" smtClean="0"/>
              <a:t>Attendance counts to achieving/maintaining your voting rights </a:t>
            </a:r>
            <a:endParaRPr lang="en-US" altLang="en-US" smtClean="0"/>
          </a:p>
          <a:p>
            <a:pPr>
              <a:spcBef>
                <a:spcPts val="1800"/>
              </a:spcBef>
            </a:pPr>
            <a:r>
              <a:rPr lang="en-US" altLang="en-US" smtClean="0"/>
              <a:t>Documentation</a:t>
            </a:r>
          </a:p>
          <a:p>
            <a:pPr lvl="1"/>
            <a:r>
              <a:rPr lang="en-US" altLang="en-US" smtClean="0">
                <a:hlinkClick r:id="rId4"/>
              </a:rPr>
              <a:t>http://mentor.ieee.org</a:t>
            </a:r>
            <a:endParaRPr lang="en-US" altLang="en-US" smtClean="0"/>
          </a:p>
          <a:p>
            <a:pPr lvl="1"/>
            <a:r>
              <a:rPr lang="en-US" altLang="en-US" smtClean="0"/>
              <a:t>Use “TG13”</a:t>
            </a:r>
            <a:r>
              <a:rPr lang="en-US" altLang="ja-JP" smtClean="0"/>
              <a:t> for submission</a:t>
            </a:r>
          </a:p>
          <a:p>
            <a:pPr lvl="1"/>
            <a:r>
              <a:rPr lang="en-US" altLang="en-US" smtClean="0"/>
              <a:t>If you plan to make a submission be sure it does not contain company logos or advertising</a:t>
            </a:r>
          </a:p>
          <a:p>
            <a:r>
              <a:rPr lang="de-DE" altLang="en-US" smtClean="0"/>
              <a:t>Approve last meeting minutes (15-18-0067-r2) </a:t>
            </a:r>
            <a:endParaRPr lang="en-US" altLang="en-US" smtClean="0"/>
          </a:p>
          <a:p>
            <a:pPr lvl="1"/>
            <a:endParaRPr lang="en-US" altLang="en-US" smtClean="0"/>
          </a:p>
          <a:p>
            <a:pPr lvl="1"/>
            <a:endParaRPr lang="en-US" altLang="en-US" smtClean="0"/>
          </a:p>
        </p:txBody>
      </p:sp>
      <p:sp>
        <p:nvSpPr>
          <p:cNvPr id="21508"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Logistics</a:t>
            </a:r>
          </a:p>
        </p:txBody>
      </p:sp>
      <p:sp>
        <p:nvSpPr>
          <p:cNvPr id="21509"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21510" name="Date Placeholder 3"/>
          <p:cNvSpPr txBox="1">
            <a:spLocks/>
          </p:cNvSpPr>
          <p:nvPr/>
        </p:nvSpPr>
        <p:spPr bwMode="auto">
          <a:xfrm>
            <a:off x="685800" y="306388"/>
            <a:ext cx="1905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600" dirty="0" smtClean="0"/>
              <a:t>May </a:t>
            </a:r>
            <a:r>
              <a:rPr lang="en-US" altLang="en-US" sz="1600" dirty="0"/>
              <a:t>2018</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31788D9C-E751-4CA1-A737-0055BB1AED9A}" type="slidenum">
              <a:rPr lang="en-US" altLang="en-US" sz="1200" b="0" smtClean="0"/>
              <a:pPr>
                <a:spcBef>
                  <a:spcPct val="0"/>
                </a:spcBef>
                <a:buFontTx/>
                <a:buNone/>
              </a:pPr>
              <a:t>5</a:t>
            </a:fld>
            <a:endParaRPr lang="en-US" altLang="en-US" sz="1200" b="0" smtClean="0"/>
          </a:p>
        </p:txBody>
      </p:sp>
      <p:graphicFrame>
        <p:nvGraphicFramePr>
          <p:cNvPr id="8" name="Table 7"/>
          <p:cNvGraphicFramePr>
            <a:graphicFrameLocks noGrp="1"/>
          </p:cNvGraphicFramePr>
          <p:nvPr/>
        </p:nvGraphicFramePr>
        <p:xfrm>
          <a:off x="762000" y="1524000"/>
          <a:ext cx="7696200" cy="2187576"/>
        </p:xfrm>
        <a:graphic>
          <a:graphicData uri="http://schemas.openxmlformats.org/drawingml/2006/table">
            <a:tbl>
              <a:tblPr firstRow="1" bandRow="1">
                <a:tableStyleId>{21E4AEA4-8DFA-4A89-87EB-49C32662AFE0}</a:tableStyleId>
              </a:tblPr>
              <a:tblGrid>
                <a:gridCol w="4267200">
                  <a:extLst>
                    <a:ext uri="{9D8B030D-6E8A-4147-A177-3AD203B41FA5}">
                      <a16:colId xmlns:a16="http://schemas.microsoft.com/office/drawing/2014/main" val="20000"/>
                    </a:ext>
                  </a:extLst>
                </a:gridCol>
                <a:gridCol w="3429000">
                  <a:extLst>
                    <a:ext uri="{9D8B030D-6E8A-4147-A177-3AD203B41FA5}">
                      <a16:colId xmlns:a16="http://schemas.microsoft.com/office/drawing/2014/main" val="20001"/>
                    </a:ext>
                  </a:extLst>
                </a:gridCol>
              </a:tblGrid>
              <a:tr h="370427">
                <a:tc>
                  <a:txBody>
                    <a:bodyPr/>
                    <a:lstStyle/>
                    <a:p>
                      <a:r>
                        <a:rPr lang="en-US" sz="1500" dirty="0"/>
                        <a:t>Position(s)</a:t>
                      </a:r>
                    </a:p>
                  </a:txBody>
                  <a:tcPr marT="45671" marB="45671"/>
                </a:tc>
                <a:tc>
                  <a:txBody>
                    <a:bodyPr/>
                    <a:lstStyle/>
                    <a:p>
                      <a:r>
                        <a:rPr lang="en-US" sz="1500" dirty="0"/>
                        <a:t>Officer(s)</a:t>
                      </a:r>
                    </a:p>
                  </a:txBody>
                  <a:tcPr marT="45671" marB="45671"/>
                </a:tc>
                <a:extLst>
                  <a:ext uri="{0D108BD9-81ED-4DB2-BD59-A6C34878D82A}">
                    <a16:rowId xmlns:a16="http://schemas.microsoft.com/office/drawing/2014/main" val="10000"/>
                  </a:ext>
                </a:extLst>
              </a:tr>
              <a:tr h="349638">
                <a:tc>
                  <a:txBody>
                    <a:bodyPr/>
                    <a:lstStyle/>
                    <a:p>
                      <a:r>
                        <a:rPr lang="en-US" sz="1500" dirty="0"/>
                        <a:t>Chair</a:t>
                      </a:r>
                    </a:p>
                  </a:txBody>
                  <a:tcPr marT="45671" marB="45671"/>
                </a:tc>
                <a:tc>
                  <a:txBody>
                    <a:bodyPr/>
                    <a:lstStyle/>
                    <a:p>
                      <a:r>
                        <a:rPr lang="en-US" sz="1500" b="0" dirty="0" smtClean="0"/>
                        <a:t>Volker Jungnickel</a:t>
                      </a:r>
                      <a:endParaRPr lang="en-US" sz="1500" b="0" dirty="0"/>
                    </a:p>
                  </a:txBody>
                  <a:tcPr marT="45671" marB="45671"/>
                </a:tc>
                <a:extLst>
                  <a:ext uri="{0D108BD9-81ED-4DB2-BD59-A6C34878D82A}">
                    <a16:rowId xmlns:a16="http://schemas.microsoft.com/office/drawing/2014/main" val="10001"/>
                  </a:ext>
                </a:extLst>
              </a:tr>
              <a:tr h="548542">
                <a:tc>
                  <a:txBody>
                    <a:bodyPr/>
                    <a:lstStyle/>
                    <a:p>
                      <a:r>
                        <a:rPr lang="en-US" sz="1500" b="0" dirty="0"/>
                        <a:t>Vice </a:t>
                      </a:r>
                      <a:r>
                        <a:rPr lang="en-US" sz="1500" b="0" dirty="0" smtClean="0"/>
                        <a:t>Chairs</a:t>
                      </a:r>
                      <a:endParaRPr lang="en-US" sz="1500" b="0" dirty="0"/>
                    </a:p>
                  </a:txBody>
                  <a:tcPr marT="45671" marB="45671"/>
                </a:tc>
                <a:tc>
                  <a:txBody>
                    <a:bodyPr/>
                    <a:lstStyle/>
                    <a:p>
                      <a:r>
                        <a:rPr lang="en-US" sz="1500" b="0" dirty="0" smtClean="0"/>
                        <a:t>Nikola </a:t>
                      </a:r>
                      <a:r>
                        <a:rPr lang="en-US" sz="1500" b="0" dirty="0" err="1" smtClean="0"/>
                        <a:t>Serafimovski</a:t>
                      </a:r>
                      <a:r>
                        <a:rPr lang="en-US" sz="1500" b="0" dirty="0" smtClean="0"/>
                        <a:t>, Sang-</a:t>
                      </a:r>
                      <a:r>
                        <a:rPr lang="en-US" sz="1500" b="0" dirty="0" err="1" smtClean="0"/>
                        <a:t>Kyu</a:t>
                      </a:r>
                      <a:r>
                        <a:rPr lang="en-US" sz="1500" b="0" dirty="0" smtClean="0"/>
                        <a:t> Lim, Xu Wang</a:t>
                      </a:r>
                      <a:endParaRPr lang="en-US" sz="1500" b="0" dirty="0"/>
                    </a:p>
                  </a:txBody>
                  <a:tcPr marT="45671" marB="45671"/>
                </a:tc>
                <a:extLst>
                  <a:ext uri="{0D108BD9-81ED-4DB2-BD59-A6C34878D82A}">
                    <a16:rowId xmlns:a16="http://schemas.microsoft.com/office/drawing/2014/main" val="10002"/>
                  </a:ext>
                </a:extLst>
              </a:tr>
              <a:tr h="548542">
                <a:tc>
                  <a:txBody>
                    <a:bodyPr/>
                    <a:lstStyle/>
                    <a:p>
                      <a:r>
                        <a:rPr lang="en-US" sz="1500" dirty="0"/>
                        <a:t>Secretary</a:t>
                      </a:r>
                    </a:p>
                  </a:txBody>
                  <a:tcPr marT="45671" marB="45671"/>
                </a:tc>
                <a:tc>
                  <a:txBody>
                    <a:bodyPr/>
                    <a:lstStyle/>
                    <a:p>
                      <a:r>
                        <a:rPr lang="de-DE" sz="1500" dirty="0" smtClean="0"/>
                        <a:t>Nikola </a:t>
                      </a:r>
                      <a:r>
                        <a:rPr lang="de-DE" sz="1500" dirty="0" err="1" smtClean="0"/>
                        <a:t>Serafimovski</a:t>
                      </a:r>
                      <a:r>
                        <a:rPr lang="de-DE" sz="1500" dirty="0" smtClean="0"/>
                        <a:t>, Li </a:t>
                      </a:r>
                      <a:r>
                        <a:rPr lang="de-DE" sz="1500" dirty="0" err="1" smtClean="0"/>
                        <a:t>Qiang</a:t>
                      </a:r>
                      <a:r>
                        <a:rPr lang="de-DE" sz="1500" dirty="0" smtClean="0"/>
                        <a:t> (John), Tuncer Baykas</a:t>
                      </a:r>
                      <a:endParaRPr lang="en-US" sz="1500" dirty="0"/>
                    </a:p>
                  </a:txBody>
                  <a:tcPr marT="45671" marB="45671"/>
                </a:tc>
                <a:extLst>
                  <a:ext uri="{0D108BD9-81ED-4DB2-BD59-A6C34878D82A}">
                    <a16:rowId xmlns:a16="http://schemas.microsoft.com/office/drawing/2014/main" val="10003"/>
                  </a:ext>
                </a:extLst>
              </a:tr>
              <a:tr h="370427">
                <a:tc>
                  <a:txBody>
                    <a:bodyPr/>
                    <a:lstStyle/>
                    <a:p>
                      <a:r>
                        <a:rPr lang="en-US" sz="1500" dirty="0" smtClean="0"/>
                        <a:t>TG</a:t>
                      </a:r>
                      <a:r>
                        <a:rPr lang="en-US" sz="1500" baseline="0" dirty="0" smtClean="0"/>
                        <a:t> Technical </a:t>
                      </a:r>
                      <a:r>
                        <a:rPr lang="en-US" sz="1500" dirty="0"/>
                        <a:t>Editor</a:t>
                      </a:r>
                    </a:p>
                  </a:txBody>
                  <a:tcPr marT="45671" marB="45671"/>
                </a:tc>
                <a:tc>
                  <a:txBody>
                    <a:bodyPr/>
                    <a:lstStyle/>
                    <a:p>
                      <a:r>
                        <a:rPr lang="en-GB" sz="1600" dirty="0"/>
                        <a:t>Li </a:t>
                      </a:r>
                      <a:r>
                        <a:rPr lang="en-GB" sz="1600" dirty="0" err="1"/>
                        <a:t>Qiang</a:t>
                      </a:r>
                      <a:r>
                        <a:rPr lang="en-GB" sz="1600" dirty="0"/>
                        <a:t> (John)</a:t>
                      </a:r>
                      <a:endParaRPr lang="en-US" sz="1500" dirty="0"/>
                    </a:p>
                  </a:txBody>
                  <a:tcPr marT="45671" marB="45671"/>
                </a:tc>
                <a:extLst>
                  <a:ext uri="{0D108BD9-81ED-4DB2-BD59-A6C34878D82A}">
                    <a16:rowId xmlns:a16="http://schemas.microsoft.com/office/drawing/2014/main" val="10004"/>
                  </a:ext>
                </a:extLst>
              </a:tr>
            </a:tbl>
          </a:graphicData>
        </a:graphic>
      </p:graphicFrame>
      <p:sp>
        <p:nvSpPr>
          <p:cNvPr id="2357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Logistics (2)</a:t>
            </a:r>
          </a:p>
        </p:txBody>
      </p:sp>
      <p:sp>
        <p:nvSpPr>
          <p:cNvPr id="23576"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10" name="Rectangle 3"/>
          <p:cNvSpPr txBox="1">
            <a:spLocks noChangeArrowheads="1"/>
          </p:cNvSpPr>
          <p:nvPr/>
        </p:nvSpPr>
        <p:spPr bwMode="auto">
          <a:xfrm>
            <a:off x="685800" y="3810000"/>
            <a:ext cx="77724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FontTx/>
              <a:buNone/>
              <a:defRPr/>
            </a:pPr>
            <a:r>
              <a:rPr lang="de-DE" sz="1100" dirty="0" err="1" smtClean="0"/>
              <a:t>From</a:t>
            </a:r>
            <a:r>
              <a:rPr lang="de-DE" sz="1100" dirty="0" smtClean="0"/>
              <a:t> 802.15 </a:t>
            </a:r>
            <a:r>
              <a:rPr lang="de-DE" sz="1100" dirty="0" err="1" smtClean="0"/>
              <a:t>Operations</a:t>
            </a:r>
            <a:r>
              <a:rPr lang="de-DE" sz="1100" dirty="0" smtClean="0"/>
              <a:t>  Manual</a:t>
            </a:r>
            <a:endParaRPr lang="en-US" sz="1100" dirty="0"/>
          </a:p>
          <a:p>
            <a:pPr marL="0" indent="0">
              <a:buFontTx/>
              <a:buNone/>
              <a:defRPr/>
            </a:pPr>
            <a:r>
              <a:rPr lang="en-US" sz="1400" i="1" dirty="0"/>
              <a:t>Task Group Chair</a:t>
            </a:r>
          </a:p>
          <a:p>
            <a:pPr>
              <a:defRPr/>
            </a:pPr>
            <a:r>
              <a:rPr lang="en-US" sz="1100" dirty="0"/>
              <a:t>The TG Chair shall be appointed by the WG Chair and confirmed by a TG majority approval. </a:t>
            </a:r>
            <a:r>
              <a:rPr lang="en-US" sz="1100" dirty="0" smtClean="0"/>
              <a:t>The </a:t>
            </a:r>
            <a:r>
              <a:rPr lang="en-US" sz="1100" dirty="0"/>
              <a:t>TG Chair is required to confirm that the function of secretary is performed for each TG meeting. </a:t>
            </a:r>
            <a:endParaRPr lang="en-US" sz="1100" dirty="0" smtClean="0"/>
          </a:p>
          <a:p>
            <a:pPr marL="0" indent="0">
              <a:buFontTx/>
              <a:buNone/>
              <a:defRPr/>
            </a:pPr>
            <a:r>
              <a:rPr lang="en-US" sz="1200" i="1" dirty="0" smtClean="0"/>
              <a:t>Task </a:t>
            </a:r>
            <a:r>
              <a:rPr lang="en-US" sz="1200" i="1" dirty="0"/>
              <a:t>Group Vice-Chair</a:t>
            </a:r>
          </a:p>
          <a:p>
            <a:pPr>
              <a:defRPr/>
            </a:pPr>
            <a:r>
              <a:rPr lang="en-US" sz="1100" dirty="0"/>
              <a:t>TG Vice-Chair (an optional position) is appointed by the TG Chair and confirmed by a TG </a:t>
            </a:r>
            <a:r>
              <a:rPr lang="en-US" sz="1100" dirty="0" smtClean="0"/>
              <a:t>majority.</a:t>
            </a:r>
          </a:p>
          <a:p>
            <a:pPr marL="0" indent="0">
              <a:buFontTx/>
              <a:buNone/>
              <a:defRPr/>
            </a:pPr>
            <a:r>
              <a:rPr lang="en-US" sz="1200" i="1" dirty="0" smtClean="0"/>
              <a:t>Task </a:t>
            </a:r>
            <a:r>
              <a:rPr lang="en-US" sz="1200" i="1" dirty="0"/>
              <a:t>Group Secretary</a:t>
            </a:r>
          </a:p>
          <a:p>
            <a:pPr>
              <a:defRPr/>
            </a:pPr>
            <a:r>
              <a:rPr lang="en-US" sz="1100" dirty="0"/>
              <a:t>The TG Secretary shall be appointed by the TG Chair, who may also act as Secretary. TG meetings are not allowed to function without a secretary</a:t>
            </a:r>
            <a:r>
              <a:rPr lang="en-US" sz="1100" dirty="0" smtClean="0"/>
              <a:t>. </a:t>
            </a:r>
            <a:r>
              <a:rPr lang="en-US" sz="1100" dirty="0"/>
              <a:t> </a:t>
            </a:r>
            <a:r>
              <a:rPr lang="en-US" sz="1100" dirty="0" smtClean="0"/>
              <a:t>The </a:t>
            </a:r>
            <a:r>
              <a:rPr lang="en-US" sz="1100" dirty="0"/>
              <a:t>minutes of meetings taken by the TG Secretary (or designee) are to be provided to the TG Chair in time to be available to the WG Chair for publication, i.e. within 30 days after the close of the </a:t>
            </a:r>
            <a:r>
              <a:rPr lang="en-US" sz="1100" dirty="0" smtClean="0"/>
              <a:t>session.</a:t>
            </a:r>
          </a:p>
          <a:p>
            <a:pPr marL="0" indent="0">
              <a:buFontTx/>
              <a:buNone/>
              <a:defRPr/>
            </a:pPr>
            <a:r>
              <a:rPr lang="en-US" sz="1200" i="1" dirty="0" smtClean="0"/>
              <a:t>Task </a:t>
            </a:r>
            <a:r>
              <a:rPr lang="en-US" sz="1200" i="1" dirty="0"/>
              <a:t>Group Technical Editor</a:t>
            </a:r>
          </a:p>
          <a:p>
            <a:pPr>
              <a:defRPr/>
            </a:pPr>
            <a:r>
              <a:rPr lang="en-US" sz="1100" dirty="0"/>
              <a:t>The TG Technical Editor shall be appointed by the TG Chair and confirmed by a TG majority approval.</a:t>
            </a:r>
          </a:p>
        </p:txBody>
      </p:sp>
      <p:sp>
        <p:nvSpPr>
          <p:cNvPr id="23578" name="Date Placeholder 3"/>
          <p:cNvSpPr txBox="1">
            <a:spLocks/>
          </p:cNvSpPr>
          <p:nvPr/>
        </p:nvSpPr>
        <p:spPr bwMode="auto">
          <a:xfrm>
            <a:off x="685800" y="306388"/>
            <a:ext cx="1905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600" dirty="0" smtClean="0"/>
              <a:t>May </a:t>
            </a:r>
            <a:r>
              <a:rPr lang="en-US" altLang="en-US" sz="1600" dirty="0"/>
              <a:t>2018</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48E48DE-CDCE-47C2-B6EB-065897CAA416}" type="slidenum">
              <a:rPr lang="en-US" altLang="en-US" sz="1200" b="0" smtClean="0"/>
              <a:pPr>
                <a:spcBef>
                  <a:spcPct val="0"/>
                </a:spcBef>
                <a:buFontTx/>
                <a:buNone/>
              </a:pPr>
              <a:t>6</a:t>
            </a:fld>
            <a:endParaRPr lang="en-US" altLang="en-US" sz="1200" b="0" smtClean="0"/>
          </a:p>
        </p:txBody>
      </p:sp>
      <p:sp>
        <p:nvSpPr>
          <p:cNvPr id="25603" name="Rectangle 2"/>
          <p:cNvSpPr>
            <a:spLocks noGrp="1" noChangeArrowheads="1"/>
          </p:cNvSpPr>
          <p:nvPr>
            <p:ph type="title"/>
          </p:nvPr>
        </p:nvSpPr>
        <p:spPr>
          <a:noFill/>
        </p:spPr>
        <p:txBody>
          <a:bodyPr/>
          <a:lstStyle/>
          <a:p>
            <a:r>
              <a:rPr lang="en-US" altLang="en-US" smtClean="0"/>
              <a:t>Task Group Operating Rules</a:t>
            </a:r>
          </a:p>
        </p:txBody>
      </p:sp>
      <p:sp>
        <p:nvSpPr>
          <p:cNvPr id="8" name="Rectangle 3"/>
          <p:cNvSpPr txBox="1">
            <a:spLocks noChangeArrowheads="1"/>
          </p:cNvSpPr>
          <p:nvPr/>
        </p:nvSpPr>
        <p:spPr bwMode="auto">
          <a:xfrm>
            <a:off x="685800" y="1981200"/>
            <a:ext cx="8229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en-US" kern="0" dirty="0"/>
              <a:t>Anybody </a:t>
            </a:r>
            <a:r>
              <a:rPr lang="en-US" altLang="en-US" kern="0" dirty="0" smtClean="0"/>
              <a:t>can present and contribute to discussions</a:t>
            </a:r>
          </a:p>
          <a:p>
            <a:pPr>
              <a:defRPr/>
            </a:pPr>
            <a:r>
              <a:rPr lang="en-US" altLang="en-US" kern="0" dirty="0" smtClean="0"/>
              <a:t>WG members with voting right can vote and </a:t>
            </a:r>
            <a:r>
              <a:rPr lang="en-US" altLang="en-US" kern="0" dirty="0"/>
              <a:t>make </a:t>
            </a:r>
            <a:r>
              <a:rPr lang="en-US" altLang="en-US" kern="0" dirty="0" smtClean="0"/>
              <a:t>motions</a:t>
            </a:r>
            <a:endParaRPr lang="en-US" altLang="en-US" kern="0" dirty="0"/>
          </a:p>
          <a:p>
            <a:pPr>
              <a:defRPr/>
            </a:pPr>
            <a:r>
              <a:rPr lang="en-US" altLang="en-US" kern="0" dirty="0" smtClean="0"/>
              <a:t>Participation during </a:t>
            </a:r>
            <a:r>
              <a:rPr lang="en-US" altLang="en-US" kern="0" dirty="0"/>
              <a:t>Plenary or Interim counts towards voting </a:t>
            </a:r>
            <a:r>
              <a:rPr lang="en-US" altLang="en-US" kern="0" dirty="0" smtClean="0"/>
              <a:t>rights: Please, record your attendance!</a:t>
            </a:r>
          </a:p>
          <a:p>
            <a:pPr>
              <a:defRPr/>
            </a:pPr>
            <a:r>
              <a:rPr lang="de-DE" altLang="en-US" kern="0" dirty="0" smtClean="0"/>
              <a:t>See </a:t>
            </a:r>
            <a:r>
              <a:rPr lang="de-DE" altLang="en-US" kern="0" dirty="0" err="1" smtClean="0"/>
              <a:t>recent</a:t>
            </a:r>
            <a:r>
              <a:rPr lang="de-DE" altLang="en-US" kern="0" dirty="0" smtClean="0"/>
              <a:t> IEEE 802.15 </a:t>
            </a:r>
            <a:r>
              <a:rPr lang="de-DE" altLang="en-US" kern="0" dirty="0" err="1" smtClean="0"/>
              <a:t>Operations</a:t>
            </a:r>
            <a:r>
              <a:rPr lang="de-DE" altLang="en-US" kern="0" dirty="0" smtClean="0"/>
              <a:t> Manual </a:t>
            </a:r>
            <a:r>
              <a:rPr lang="de-DE" altLang="en-US" kern="0" dirty="0" err="1" smtClean="0"/>
              <a:t>for</a:t>
            </a:r>
            <a:r>
              <a:rPr lang="de-DE" altLang="en-US" kern="0" dirty="0" smtClean="0"/>
              <a:t> all </a:t>
            </a:r>
            <a:r>
              <a:rPr lang="de-DE" altLang="en-US" kern="0" dirty="0" err="1" smtClean="0"/>
              <a:t>rules</a:t>
            </a:r>
            <a:r>
              <a:rPr lang="de-DE" altLang="en-US" kern="0" dirty="0" smtClean="0"/>
              <a:t> </a:t>
            </a:r>
            <a:r>
              <a:rPr lang="en-US" altLang="en-US" sz="2000" b="0" kern="0" dirty="0" smtClean="0">
                <a:hlinkClick r:id="rId3"/>
              </a:rPr>
              <a:t>https</a:t>
            </a:r>
            <a:r>
              <a:rPr lang="en-US" altLang="en-US" sz="2000" b="0" kern="0" dirty="0">
                <a:hlinkClick r:id="rId3"/>
              </a:rPr>
              <a:t>://</a:t>
            </a:r>
            <a:r>
              <a:rPr lang="en-US" altLang="en-US" sz="2000" b="0" kern="0" dirty="0" smtClean="0">
                <a:hlinkClick r:id="rId3"/>
              </a:rPr>
              <a:t>mentor.ieee.org/802.15/dcn/10/15-10-0235-18-0000-802-15-operations-manual.docx</a:t>
            </a:r>
            <a:endParaRPr lang="en-US" altLang="en-US" sz="2000" b="0" kern="0" dirty="0" smtClean="0"/>
          </a:p>
          <a:p>
            <a:pPr marL="0" indent="0">
              <a:buFontTx/>
              <a:buNone/>
              <a:defRPr/>
            </a:pPr>
            <a:endParaRPr lang="en-US" altLang="en-US" sz="2000" b="0" kern="0" dirty="0"/>
          </a:p>
        </p:txBody>
      </p:sp>
      <p:sp>
        <p:nvSpPr>
          <p:cNvPr id="25605"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25606" name="Date Placeholder 3"/>
          <p:cNvSpPr txBox="1">
            <a:spLocks/>
          </p:cNvSpPr>
          <p:nvPr/>
        </p:nvSpPr>
        <p:spPr bwMode="auto">
          <a:xfrm>
            <a:off x="685800" y="306388"/>
            <a:ext cx="1905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600" dirty="0" smtClean="0"/>
              <a:t>May </a:t>
            </a:r>
            <a:r>
              <a:rPr lang="en-US" altLang="en-US" sz="1600" dirty="0"/>
              <a:t>2018</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6EC035D-6983-44A7-9182-D0B7115AE266}" type="slidenum">
              <a:rPr lang="en-US" altLang="en-US" sz="1200" b="0" smtClean="0"/>
              <a:pPr>
                <a:spcBef>
                  <a:spcPct val="0"/>
                </a:spcBef>
                <a:buFontTx/>
                <a:buNone/>
              </a:pPr>
              <a:t>7</a:t>
            </a:fld>
            <a:endParaRPr lang="en-US" altLang="en-US" sz="1200" b="0" smtClean="0"/>
          </a:p>
        </p:txBody>
      </p:sp>
      <p:sp>
        <p:nvSpPr>
          <p:cNvPr id="2765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dirty="0">
                <a:solidFill>
                  <a:schemeClr val="tx2"/>
                </a:solidFill>
              </a:rPr>
              <a:t>TG13 schedule in </a:t>
            </a:r>
            <a:r>
              <a:rPr lang="en-US" altLang="en-US" sz="3200" dirty="0" smtClean="0">
                <a:solidFill>
                  <a:schemeClr val="tx2"/>
                </a:solidFill>
              </a:rPr>
              <a:t>Warsaw</a:t>
            </a:r>
            <a:endParaRPr lang="en-US" altLang="en-US" sz="3200" dirty="0">
              <a:solidFill>
                <a:schemeClr val="tx2"/>
              </a:solidFill>
            </a:endParaRPr>
          </a:p>
        </p:txBody>
      </p:sp>
      <p:sp>
        <p:nvSpPr>
          <p:cNvPr id="2765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le 1"/>
          <p:cNvGraphicFramePr>
            <a:graphicFrameLocks noGrp="1"/>
          </p:cNvGraphicFramePr>
          <p:nvPr>
            <p:extLst>
              <p:ext uri="{D42A27DB-BD31-4B8C-83A1-F6EECF244321}">
                <p14:modId xmlns:p14="http://schemas.microsoft.com/office/powerpoint/2010/main" val="415100934"/>
              </p:ext>
            </p:extLst>
          </p:nvPr>
        </p:nvGraphicFramePr>
        <p:xfrm>
          <a:off x="990600" y="1816697"/>
          <a:ext cx="6781800" cy="4203103"/>
        </p:xfrm>
        <a:graphic>
          <a:graphicData uri="http://schemas.openxmlformats.org/drawingml/2006/table">
            <a:tbl>
              <a:tblPr firstRow="1" bandRow="1">
                <a:tableStyleId>{21E4AEA4-8DFA-4A89-87EB-49C32662AFE0}</a:tableStyleId>
              </a:tblPr>
              <a:tblGrid>
                <a:gridCol w="994664">
                  <a:extLst>
                    <a:ext uri="{9D8B030D-6E8A-4147-A177-3AD203B41FA5}">
                      <a16:colId xmlns:a16="http://schemas.microsoft.com/office/drawing/2014/main" val="20000"/>
                    </a:ext>
                  </a:extLst>
                </a:gridCol>
                <a:gridCol w="1409107">
                  <a:extLst>
                    <a:ext uri="{9D8B030D-6E8A-4147-A177-3AD203B41FA5}">
                      <a16:colId xmlns:a16="http://schemas.microsoft.com/office/drawing/2014/main" val="20001"/>
                    </a:ext>
                  </a:extLst>
                </a:gridCol>
                <a:gridCol w="1409107">
                  <a:extLst>
                    <a:ext uri="{9D8B030D-6E8A-4147-A177-3AD203B41FA5}">
                      <a16:colId xmlns:a16="http://schemas.microsoft.com/office/drawing/2014/main" val="20002"/>
                    </a:ext>
                  </a:extLst>
                </a:gridCol>
                <a:gridCol w="1485160">
                  <a:extLst>
                    <a:ext uri="{9D8B030D-6E8A-4147-A177-3AD203B41FA5}">
                      <a16:colId xmlns:a16="http://schemas.microsoft.com/office/drawing/2014/main" val="20003"/>
                    </a:ext>
                  </a:extLst>
                </a:gridCol>
                <a:gridCol w="1483762">
                  <a:extLst>
                    <a:ext uri="{9D8B030D-6E8A-4147-A177-3AD203B41FA5}">
                      <a16:colId xmlns:a16="http://schemas.microsoft.com/office/drawing/2014/main" val="20004"/>
                    </a:ext>
                  </a:extLst>
                </a:gridCol>
              </a:tblGrid>
              <a:tr h="745133">
                <a:tc>
                  <a:txBody>
                    <a:bodyPr/>
                    <a:lstStyle/>
                    <a:p>
                      <a:endParaRPr lang="en-US" sz="1800" dirty="0"/>
                    </a:p>
                  </a:txBody>
                  <a:tcPr marT="45744" marB="45744"/>
                </a:tc>
                <a:tc>
                  <a:txBody>
                    <a:bodyPr/>
                    <a:lstStyle/>
                    <a:p>
                      <a:pPr algn="ctr"/>
                      <a:r>
                        <a:rPr lang="en-US" sz="1800" dirty="0"/>
                        <a:t>MON</a:t>
                      </a:r>
                    </a:p>
                  </a:txBody>
                  <a:tcPr marT="45744" marB="45744"/>
                </a:tc>
                <a:tc>
                  <a:txBody>
                    <a:bodyPr/>
                    <a:lstStyle/>
                    <a:p>
                      <a:pPr algn="ctr"/>
                      <a:r>
                        <a:rPr lang="en-US" sz="1800" dirty="0"/>
                        <a:t>TUE</a:t>
                      </a:r>
                    </a:p>
                  </a:txBody>
                  <a:tcPr marT="45744" marB="45744"/>
                </a:tc>
                <a:tc>
                  <a:txBody>
                    <a:bodyPr/>
                    <a:lstStyle/>
                    <a:p>
                      <a:pPr algn="ctr"/>
                      <a:r>
                        <a:rPr lang="en-US" sz="1800" dirty="0"/>
                        <a:t>WED</a:t>
                      </a:r>
                    </a:p>
                  </a:txBody>
                  <a:tcPr marT="45744" marB="45744"/>
                </a:tc>
                <a:tc>
                  <a:txBody>
                    <a:bodyPr/>
                    <a:lstStyle/>
                    <a:p>
                      <a:pPr algn="ctr"/>
                      <a:r>
                        <a:rPr lang="en-US" sz="1800" dirty="0"/>
                        <a:t>THU</a:t>
                      </a:r>
                    </a:p>
                  </a:txBody>
                  <a:tcPr marT="45744" marB="45744"/>
                </a:tc>
                <a:extLst>
                  <a:ext uri="{0D108BD9-81ED-4DB2-BD59-A6C34878D82A}">
                    <a16:rowId xmlns:a16="http://schemas.microsoft.com/office/drawing/2014/main" val="10000"/>
                  </a:ext>
                </a:extLst>
              </a:tr>
              <a:tr h="914439">
                <a:tc>
                  <a:txBody>
                    <a:bodyPr/>
                    <a:lstStyle/>
                    <a:p>
                      <a:pPr algn="ctr"/>
                      <a:r>
                        <a:rPr lang="en-US" sz="1800" dirty="0"/>
                        <a:t>AM1</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b="0" i="1" dirty="0">
                        <a:latin typeface="+mn-lt"/>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i="0" dirty="0" smtClean="0">
                          <a:latin typeface="+mn-lt"/>
                        </a:rPr>
                        <a:t>TG13#3</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i="1" dirty="0" smtClean="0">
                          <a:solidFill>
                            <a:schemeClr val="bg1">
                              <a:lumMod val="50000"/>
                            </a:schemeClr>
                          </a:solidFill>
                        </a:rPr>
                        <a:t>LC SG #3</a:t>
                      </a:r>
                      <a:endParaRPr lang="en-US" sz="1600" i="1" dirty="0" smtClean="0">
                        <a:solidFill>
                          <a:schemeClr val="bg1">
                            <a:lumMod val="50000"/>
                          </a:schemeClr>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de-DE" sz="1600" b="1" dirty="0" smtClean="0"/>
                    </a:p>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i="1" dirty="0" smtClean="0">
                          <a:solidFill>
                            <a:schemeClr val="bg1">
                              <a:lumMod val="50000"/>
                            </a:schemeClr>
                          </a:solidFill>
                        </a:rPr>
                        <a:t>LC SG #4</a:t>
                      </a:r>
                      <a:endParaRPr lang="en-US" sz="1600" i="1" dirty="0" smtClean="0">
                        <a:solidFill>
                          <a:schemeClr val="bg1">
                            <a:lumMod val="50000"/>
                          </a:schemeClr>
                        </a:solidFill>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en-US" sz="1600" dirty="0"/>
                    </a:p>
                  </a:txBody>
                  <a:tcPr marT="45744" marB="45744" anchor="ctr"/>
                </a:tc>
                <a:extLst>
                  <a:ext uri="{0D108BD9-81ED-4DB2-BD59-A6C34878D82A}">
                    <a16:rowId xmlns:a16="http://schemas.microsoft.com/office/drawing/2014/main" val="10001"/>
                  </a:ext>
                </a:extLst>
              </a:tr>
              <a:tr h="914439">
                <a:tc>
                  <a:txBody>
                    <a:bodyPr/>
                    <a:lstStyle/>
                    <a:p>
                      <a:pPr algn="ctr"/>
                      <a:r>
                        <a:rPr lang="en-US" sz="1800" dirty="0"/>
                        <a:t>AM2</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solidFill>
                            <a:schemeClr val="tx1"/>
                          </a:solidFill>
                        </a:rPr>
                        <a:t>TG13 #1</a:t>
                      </a:r>
                      <a:endParaRPr lang="en-US" sz="1600" b="1" dirty="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t>TG13 #4</a:t>
                      </a:r>
                      <a:endParaRPr lang="en-US" sz="1600" b="1" dirty="0" smtClean="0"/>
                    </a:p>
                  </a:txBody>
                  <a:tcPr marT="45744" marB="45744" anchor="ctr"/>
                </a:tc>
                <a:tc>
                  <a:txBody>
                    <a:bodyPr/>
                    <a:lstStyle/>
                    <a:p>
                      <a:pPr algn="ctr"/>
                      <a:endParaRPr lang="en-US" sz="1600" i="1" dirty="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t>TG13 #8</a:t>
                      </a:r>
                      <a:endParaRPr lang="en-US" sz="1600" dirty="0" smtClean="0">
                        <a:solidFill>
                          <a:schemeClr val="tx1"/>
                        </a:solidFill>
                      </a:endParaRPr>
                    </a:p>
                  </a:txBody>
                  <a:tcPr marT="45744" marB="45744" anchor="ctr"/>
                </a:tc>
                <a:extLst>
                  <a:ext uri="{0D108BD9-81ED-4DB2-BD59-A6C34878D82A}">
                    <a16:rowId xmlns:a16="http://schemas.microsoft.com/office/drawing/2014/main" val="10002"/>
                  </a:ext>
                </a:extLst>
              </a:tr>
              <a:tr h="745133">
                <a:tc>
                  <a:txBody>
                    <a:bodyPr/>
                    <a:lstStyle/>
                    <a:p>
                      <a:pPr algn="ctr"/>
                      <a:r>
                        <a:rPr lang="en-US" sz="1800" dirty="0"/>
                        <a:t>PM1</a:t>
                      </a:r>
                    </a:p>
                  </a:txBody>
                  <a:tcPr marT="45744" marB="45744"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600" b="1" dirty="0" smtClean="0">
                          <a:solidFill>
                            <a:schemeClr val="tx1"/>
                          </a:solidFill>
                        </a:rPr>
                        <a:t>TG13 #2</a:t>
                      </a:r>
                      <a:endParaRPr lang="en-US" sz="1600" b="1" dirty="0">
                        <a:solidFill>
                          <a:schemeClr val="tx1"/>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t>TG13 #5</a:t>
                      </a:r>
                      <a:endParaRPr lang="en-US" sz="1600" b="1"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t>TG13 #6</a:t>
                      </a:r>
                      <a:endParaRPr lang="en-US" sz="1600" b="1"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t>TG13 #9</a:t>
                      </a:r>
                      <a:endParaRPr lang="en-US" sz="1600" dirty="0" smtClean="0">
                        <a:solidFill>
                          <a:schemeClr val="tx1"/>
                        </a:solidFill>
                      </a:endParaRPr>
                    </a:p>
                  </a:txBody>
                  <a:tcPr marT="45744" marB="45744" anchor="ctr"/>
                </a:tc>
                <a:extLst>
                  <a:ext uri="{0D108BD9-81ED-4DB2-BD59-A6C34878D82A}">
                    <a16:rowId xmlns:a16="http://schemas.microsoft.com/office/drawing/2014/main" val="10003"/>
                  </a:ext>
                </a:extLst>
              </a:tr>
              <a:tr h="883959">
                <a:tc>
                  <a:txBody>
                    <a:bodyPr/>
                    <a:lstStyle/>
                    <a:p>
                      <a:pPr algn="ctr"/>
                      <a:r>
                        <a:rPr lang="en-US" sz="1800" dirty="0"/>
                        <a:t>PM2</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i="1" dirty="0" smtClean="0">
                          <a:solidFill>
                            <a:schemeClr val="bg1">
                              <a:lumMod val="50000"/>
                            </a:schemeClr>
                          </a:solidFill>
                        </a:rPr>
                        <a:t>LC SG #1</a:t>
                      </a:r>
                      <a:endParaRPr lang="en-US" sz="1600" i="1" dirty="0" smtClean="0">
                        <a:solidFill>
                          <a:schemeClr val="bg1">
                            <a:lumMod val="50000"/>
                          </a:schemeClr>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i="1" dirty="0" smtClean="0">
                          <a:solidFill>
                            <a:schemeClr val="bg1">
                              <a:lumMod val="50000"/>
                            </a:schemeClr>
                          </a:solidFill>
                        </a:rPr>
                        <a:t>LC SG #2</a:t>
                      </a:r>
                      <a:endParaRPr lang="en-US" sz="1600" i="1" dirty="0" smtClean="0">
                        <a:solidFill>
                          <a:schemeClr val="bg1">
                            <a:lumMod val="50000"/>
                          </a:schemeClr>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t>TG13 #7</a:t>
                      </a:r>
                      <a:endParaRPr lang="en-US" sz="1600" b="1"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t>TG13 #10</a:t>
                      </a:r>
                      <a:endParaRPr lang="en-US" sz="1600" i="1" dirty="0" smtClean="0">
                        <a:solidFill>
                          <a:schemeClr val="bg1">
                            <a:lumMod val="50000"/>
                          </a:schemeClr>
                        </a:solidFill>
                      </a:endParaRPr>
                    </a:p>
                  </a:txBody>
                  <a:tcPr marT="45744" marB="45744" anchor="ctr"/>
                </a:tc>
                <a:extLst>
                  <a:ext uri="{0D108BD9-81ED-4DB2-BD59-A6C34878D82A}">
                    <a16:rowId xmlns:a16="http://schemas.microsoft.com/office/drawing/2014/main" val="10004"/>
                  </a:ext>
                </a:extLst>
              </a:tr>
            </a:tbl>
          </a:graphicData>
        </a:graphic>
      </p:graphicFrame>
      <p:sp>
        <p:nvSpPr>
          <p:cNvPr id="27697" name="Date Placeholder 3"/>
          <p:cNvSpPr txBox="1">
            <a:spLocks/>
          </p:cNvSpPr>
          <p:nvPr/>
        </p:nvSpPr>
        <p:spPr bwMode="auto">
          <a:xfrm>
            <a:off x="685800" y="306388"/>
            <a:ext cx="1905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600" dirty="0" smtClean="0"/>
              <a:t>May </a:t>
            </a:r>
            <a:r>
              <a:rPr lang="en-US" altLang="en-US" sz="1600" dirty="0"/>
              <a:t>2018</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CE92B1CF-42C3-4957-B9D9-3C50DCFDE095}" type="slidenum">
              <a:rPr lang="en-US" altLang="en-US" sz="1200" b="0" smtClean="0"/>
              <a:pPr>
                <a:spcBef>
                  <a:spcPct val="0"/>
                </a:spcBef>
                <a:buFontTx/>
                <a:buNone/>
              </a:pPr>
              <a:t>8</a:t>
            </a:fld>
            <a:endParaRPr lang="en-US" altLang="en-US" sz="1200" b="0" smtClean="0"/>
          </a:p>
        </p:txBody>
      </p:sp>
      <p:sp>
        <p:nvSpPr>
          <p:cNvPr id="29699"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TG13 activities this week</a:t>
            </a:r>
          </a:p>
        </p:txBody>
      </p:sp>
      <p:sp>
        <p:nvSpPr>
          <p:cNvPr id="29700"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29701" name="Date Placeholder 3"/>
          <p:cNvSpPr txBox="1">
            <a:spLocks/>
          </p:cNvSpPr>
          <p:nvPr/>
        </p:nvSpPr>
        <p:spPr bwMode="auto">
          <a:xfrm>
            <a:off x="685800" y="306388"/>
            <a:ext cx="1905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600" dirty="0" smtClean="0"/>
              <a:t>May </a:t>
            </a:r>
            <a:r>
              <a:rPr lang="en-US" altLang="en-US" sz="1600" dirty="0"/>
              <a:t>2018</a:t>
            </a:r>
          </a:p>
        </p:txBody>
      </p:sp>
      <p:sp>
        <p:nvSpPr>
          <p:cNvPr id="8"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marL="342900" indent="-342900" algn="just">
              <a:defRPr/>
            </a:pPr>
            <a:r>
              <a:rPr lang="de-DE" altLang="en-US" dirty="0" err="1" smtClean="0"/>
              <a:t>Finalize</a:t>
            </a:r>
            <a:r>
              <a:rPr lang="de-DE" altLang="en-US" dirty="0" smtClean="0"/>
              <a:t> PM PHY </a:t>
            </a:r>
            <a:r>
              <a:rPr lang="de-DE" altLang="en-US" dirty="0" err="1" smtClean="0"/>
              <a:t>text</a:t>
            </a:r>
            <a:r>
              <a:rPr lang="de-DE" altLang="en-US" dirty="0" smtClean="0"/>
              <a:t> </a:t>
            </a:r>
          </a:p>
          <a:p>
            <a:pPr marL="1085850" lvl="1" indent="-342900" algn="just">
              <a:defRPr/>
            </a:pPr>
            <a:r>
              <a:rPr lang="de-DE" altLang="en-US" dirty="0" err="1" smtClean="0"/>
              <a:t>doc</a:t>
            </a:r>
            <a:r>
              <a:rPr lang="de-DE" altLang="en-US" dirty="0"/>
              <a:t>. </a:t>
            </a:r>
            <a:r>
              <a:rPr lang="de-DE" altLang="en-US" dirty="0" smtClean="0"/>
              <a:t>15-18-0003/r5 (HHI, ETRI, </a:t>
            </a:r>
            <a:r>
              <a:rPr lang="de-DE" altLang="en-US" dirty="0" err="1" smtClean="0"/>
              <a:t>vlncom</a:t>
            </a:r>
            <a:r>
              <a:rPr lang="de-DE" altLang="en-US" dirty="0" smtClean="0"/>
              <a:t>)</a:t>
            </a:r>
            <a:endParaRPr lang="de-DE" altLang="en-US" dirty="0"/>
          </a:p>
          <a:p>
            <a:pPr marL="342900" indent="-342900" algn="just">
              <a:defRPr/>
            </a:pPr>
            <a:r>
              <a:rPr lang="de-DE" altLang="en-US" dirty="0" err="1" smtClean="0"/>
              <a:t>Present</a:t>
            </a:r>
            <a:r>
              <a:rPr lang="de-DE" altLang="en-US" dirty="0" smtClean="0"/>
              <a:t> </a:t>
            </a:r>
            <a:r>
              <a:rPr lang="de-DE" altLang="en-US" dirty="0" err="1" smtClean="0"/>
              <a:t>evaluation</a:t>
            </a:r>
            <a:r>
              <a:rPr lang="de-DE" altLang="en-US" dirty="0" smtClean="0"/>
              <a:t> </a:t>
            </a:r>
            <a:r>
              <a:rPr lang="de-DE" altLang="en-US" dirty="0" err="1" smtClean="0"/>
              <a:t>results</a:t>
            </a:r>
            <a:endParaRPr lang="de-DE" altLang="en-US" dirty="0" smtClean="0"/>
          </a:p>
          <a:p>
            <a:pPr marL="1085850" lvl="1" indent="-342900" algn="just">
              <a:defRPr/>
            </a:pPr>
            <a:r>
              <a:rPr lang="de-DE" altLang="en-US" dirty="0" err="1" smtClean="0"/>
              <a:t>doc</a:t>
            </a:r>
            <a:r>
              <a:rPr lang="de-DE" altLang="en-US" dirty="0" smtClean="0"/>
              <a:t>. </a:t>
            </a:r>
            <a:r>
              <a:rPr lang="de-DE" altLang="en-US" dirty="0" smtClean="0"/>
              <a:t>15-18-0166/r0, 5-18-0169/r0</a:t>
            </a:r>
            <a:r>
              <a:rPr lang="de-DE" altLang="en-US" dirty="0" smtClean="0"/>
              <a:t>, 15-18-0171/r0 (ETRI)</a:t>
            </a:r>
          </a:p>
          <a:p>
            <a:pPr marL="1085850" lvl="1" indent="-342900" algn="just">
              <a:defRPr/>
            </a:pPr>
            <a:r>
              <a:rPr lang="de-DE" altLang="en-US" dirty="0" err="1" smtClean="0"/>
              <a:t>doc</a:t>
            </a:r>
            <a:r>
              <a:rPr lang="de-DE" altLang="en-US" dirty="0" smtClean="0"/>
              <a:t>. 15-18-0170/r1, 15-18-0173/r1 (HHI)</a:t>
            </a:r>
          </a:p>
          <a:p>
            <a:pPr marL="342900" indent="-342900" algn="just">
              <a:defRPr/>
            </a:pPr>
            <a:r>
              <a:rPr lang="de-DE" altLang="en-US" dirty="0" err="1" smtClean="0"/>
              <a:t>Discuss</a:t>
            </a:r>
            <a:r>
              <a:rPr lang="de-DE" altLang="en-US" dirty="0" smtClean="0"/>
              <a:t> </a:t>
            </a:r>
            <a:r>
              <a:rPr lang="de-DE" altLang="en-US" dirty="0"/>
              <a:t>TG13 MAC </a:t>
            </a:r>
            <a:r>
              <a:rPr lang="de-DE" altLang="en-US" dirty="0" err="1" smtClean="0"/>
              <a:t>architecture</a:t>
            </a:r>
            <a:endParaRPr lang="de-DE" altLang="en-US" dirty="0"/>
          </a:p>
          <a:p>
            <a:pPr marL="1085850" lvl="1" indent="-342900" algn="just">
              <a:defRPr/>
            </a:pPr>
            <a:r>
              <a:rPr lang="de-DE" altLang="en-US" sz="1800" dirty="0" err="1"/>
              <a:t>doc</a:t>
            </a:r>
            <a:r>
              <a:rPr lang="de-DE" altLang="en-US" sz="1800" dirty="0"/>
              <a:t>. 15-18-167/r0 (</a:t>
            </a:r>
            <a:r>
              <a:rPr lang="de-DE" altLang="en-US" sz="1800" dirty="0" err="1"/>
              <a:t>pureLiFi</a:t>
            </a:r>
            <a:r>
              <a:rPr lang="de-DE" altLang="en-US" sz="1800" dirty="0"/>
              <a:t>)</a:t>
            </a:r>
          </a:p>
          <a:p>
            <a:pPr marL="1085850" lvl="1" indent="-342900" algn="just">
              <a:defRPr/>
            </a:pPr>
            <a:r>
              <a:rPr lang="de-DE" altLang="en-US" sz="1800" dirty="0" err="1"/>
              <a:t>doc</a:t>
            </a:r>
            <a:r>
              <a:rPr lang="de-DE" altLang="en-US" sz="1800" dirty="0"/>
              <a:t>. </a:t>
            </a:r>
            <a:r>
              <a:rPr lang="de-DE" altLang="en-US" sz="1800" dirty="0" smtClean="0"/>
              <a:t>… (HHI, </a:t>
            </a:r>
            <a:r>
              <a:rPr lang="de-DE" altLang="en-US" sz="1800" dirty="0" err="1" smtClean="0"/>
              <a:t>Huawei</a:t>
            </a:r>
            <a:r>
              <a:rPr lang="de-DE" altLang="en-US" sz="1800" dirty="0" smtClean="0"/>
              <a:t>)</a:t>
            </a:r>
            <a:endParaRPr lang="de-DE" altLang="en-US" sz="1800" dirty="0"/>
          </a:p>
          <a:p>
            <a:pPr marL="342900" indent="-342900" algn="just">
              <a:defRPr/>
            </a:pPr>
            <a:r>
              <a:rPr lang="de-DE" altLang="en-US" dirty="0" err="1" smtClean="0"/>
              <a:t>Present</a:t>
            </a:r>
            <a:r>
              <a:rPr lang="de-DE" altLang="en-US" dirty="0" smtClean="0"/>
              <a:t> </a:t>
            </a:r>
            <a:r>
              <a:rPr lang="de-DE" altLang="en-US" dirty="0" err="1" smtClean="0"/>
              <a:t>and</a:t>
            </a:r>
            <a:r>
              <a:rPr lang="de-DE" altLang="en-US" dirty="0" smtClean="0"/>
              <a:t> </a:t>
            </a:r>
            <a:r>
              <a:rPr lang="de-DE" altLang="en-US" dirty="0" err="1" smtClean="0"/>
              <a:t>discuss</a:t>
            </a:r>
            <a:r>
              <a:rPr lang="de-DE" altLang="en-US" dirty="0" smtClean="0"/>
              <a:t> LB PHY </a:t>
            </a:r>
          </a:p>
          <a:p>
            <a:pPr marL="1085850" lvl="1" indent="-342900" algn="just">
              <a:defRPr/>
            </a:pPr>
            <a:r>
              <a:rPr lang="de-DE" altLang="en-US" dirty="0" err="1" smtClean="0"/>
              <a:t>doc</a:t>
            </a:r>
            <a:r>
              <a:rPr lang="de-DE" altLang="en-US" dirty="0" smtClean="0"/>
              <a:t>. 15-18-0168/r1 (</a:t>
            </a:r>
            <a:r>
              <a:rPr lang="de-DE" altLang="en-US" dirty="0" err="1" smtClean="0"/>
              <a:t>pureLiFi</a:t>
            </a:r>
            <a:r>
              <a:rPr lang="de-DE" altLang="en-US" dirty="0" smtClean="0"/>
              <a:t>)</a:t>
            </a:r>
          </a:p>
          <a:p>
            <a:pPr marL="342900" indent="-342900" algn="just">
              <a:defRPr/>
            </a:pPr>
            <a:r>
              <a:rPr lang="de-DE" altLang="en-US" dirty="0" err="1"/>
              <a:t>Resolve</a:t>
            </a:r>
            <a:r>
              <a:rPr lang="de-DE" altLang="en-US" dirty="0"/>
              <a:t> </a:t>
            </a:r>
            <a:r>
              <a:rPr lang="de-DE" altLang="en-US" dirty="0" err="1" smtClean="0"/>
              <a:t>remaining</a:t>
            </a:r>
            <a:r>
              <a:rPr lang="de-DE" altLang="en-US" dirty="0" smtClean="0"/>
              <a:t> </a:t>
            </a:r>
            <a:r>
              <a:rPr lang="de-DE" altLang="en-US" dirty="0" err="1"/>
              <a:t>comments</a:t>
            </a:r>
            <a:r>
              <a:rPr lang="de-DE" altLang="en-US" dirty="0"/>
              <a:t> </a:t>
            </a:r>
            <a:r>
              <a:rPr lang="de-DE" altLang="en-US" dirty="0" err="1"/>
              <a:t>against</a:t>
            </a:r>
            <a:r>
              <a:rPr lang="de-DE" altLang="en-US" dirty="0"/>
              <a:t> D2</a:t>
            </a:r>
          </a:p>
          <a:p>
            <a:pPr algn="just">
              <a:buNone/>
              <a:defRPr/>
            </a:pPr>
            <a:endParaRPr lang="de-DE" altLang="en-US" dirty="0" smtClean="0"/>
          </a:p>
          <a:p>
            <a:pPr marL="342900" indent="-342900" algn="just">
              <a:defRPr/>
            </a:pPr>
            <a:endParaRPr lang="en-GB" altLang="en-US" dirty="0" smtClean="0"/>
          </a:p>
          <a:p>
            <a:pPr algn="just">
              <a:buFontTx/>
              <a:buNone/>
              <a:defRPr/>
            </a:pPr>
            <a:endParaRPr lang="en-GB" altLang="en-US" sz="2800"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F3A9A60-05B2-4253-9F90-0E6A530182DC}" type="slidenum">
              <a:rPr lang="en-US" altLang="en-US" sz="1200" b="0" smtClean="0"/>
              <a:pPr>
                <a:spcBef>
                  <a:spcPct val="0"/>
                </a:spcBef>
                <a:buFontTx/>
                <a:buNone/>
              </a:pPr>
              <a:t>9</a:t>
            </a:fld>
            <a:endParaRPr lang="en-US" altLang="en-US" sz="1200" b="0" smtClean="0"/>
          </a:p>
        </p:txBody>
      </p:sp>
      <p:sp>
        <p:nvSpPr>
          <p:cNvPr id="31747"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#1</a:t>
            </a:r>
          </a:p>
          <a:p>
            <a:pPr algn="just">
              <a:buFontTx/>
              <a:buNone/>
            </a:pPr>
            <a:r>
              <a:rPr lang="en-US" altLang="en-US" sz="3600" dirty="0"/>
              <a:t>Monday </a:t>
            </a:r>
            <a:r>
              <a:rPr lang="en-US" altLang="en-US" sz="3600" dirty="0" smtClean="0"/>
              <a:t>AM2, May 7, </a:t>
            </a:r>
            <a:r>
              <a:rPr lang="en-US" altLang="en-US" sz="3600" dirty="0"/>
              <a:t>2018</a:t>
            </a:r>
            <a:endParaRPr lang="en-US" altLang="en-US" dirty="0"/>
          </a:p>
        </p:txBody>
      </p:sp>
      <p:sp>
        <p:nvSpPr>
          <p:cNvPr id="31748"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2" name="Tabelle 1"/>
          <p:cNvGraphicFramePr>
            <a:graphicFrameLocks noGrp="1"/>
          </p:cNvGraphicFramePr>
          <p:nvPr>
            <p:extLst>
              <p:ext uri="{D42A27DB-BD31-4B8C-83A1-F6EECF244321}">
                <p14:modId xmlns:p14="http://schemas.microsoft.com/office/powerpoint/2010/main" val="1880357900"/>
              </p:ext>
            </p:extLst>
          </p:nvPr>
        </p:nvGraphicFramePr>
        <p:xfrm>
          <a:off x="838200" y="2438400"/>
          <a:ext cx="8077200" cy="3696681"/>
        </p:xfrm>
        <a:graphic>
          <a:graphicData uri="http://schemas.openxmlformats.org/drawingml/2006/table">
            <a:tbl>
              <a:tblPr firstRow="1" bandRow="1">
                <a:tableStyleId>{5C22544A-7EE6-4342-B048-85BDC9FD1C3A}</a:tableStyleId>
              </a:tblPr>
              <a:tblGrid>
                <a:gridCol w="7067550">
                  <a:extLst>
                    <a:ext uri="{9D8B030D-6E8A-4147-A177-3AD203B41FA5}">
                      <a16:colId xmlns:a16="http://schemas.microsoft.com/office/drawing/2014/main" val="20000"/>
                    </a:ext>
                  </a:extLst>
                </a:gridCol>
                <a:gridCol w="1009650">
                  <a:extLst>
                    <a:ext uri="{9D8B030D-6E8A-4147-A177-3AD203B41FA5}">
                      <a16:colId xmlns:a16="http://schemas.microsoft.com/office/drawing/2014/main" val="20001"/>
                    </a:ext>
                  </a:extLst>
                </a:gridCol>
              </a:tblGrid>
              <a:tr h="381364">
                <a:tc>
                  <a:txBody>
                    <a:bodyPr/>
                    <a:lstStyle/>
                    <a:p>
                      <a:r>
                        <a:rPr lang="de-DE" sz="1800" dirty="0" smtClean="0"/>
                        <a:t>Item</a:t>
                      </a:r>
                      <a:endParaRPr lang="en-US" sz="1800" dirty="0"/>
                    </a:p>
                  </a:txBody>
                  <a:tcPr marT="45764" marB="45764"/>
                </a:tc>
                <a:tc>
                  <a:txBody>
                    <a:bodyPr/>
                    <a:lstStyle/>
                    <a:p>
                      <a:r>
                        <a:rPr lang="de-DE" sz="1800" dirty="0" smtClean="0"/>
                        <a:t>Time</a:t>
                      </a:r>
                      <a:endParaRPr lang="en-US" sz="1800" dirty="0"/>
                    </a:p>
                  </a:txBody>
                  <a:tcPr marT="45764" marB="45764"/>
                </a:tc>
                <a:extLst>
                  <a:ext uri="{0D108BD9-81ED-4DB2-BD59-A6C34878D82A}">
                    <a16:rowId xmlns:a16="http://schemas.microsoft.com/office/drawing/2014/main" val="10000"/>
                  </a:ext>
                </a:extLst>
              </a:tr>
              <a:tr h="37119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764" marB="45764"/>
                </a:tc>
                <a:tc>
                  <a:txBody>
                    <a:bodyPr/>
                    <a:lstStyle/>
                    <a:p>
                      <a:r>
                        <a:rPr lang="de-DE" sz="1800" dirty="0" smtClean="0"/>
                        <a:t>3</a:t>
                      </a:r>
                      <a:endParaRPr lang="en-US" sz="1800" dirty="0"/>
                    </a:p>
                  </a:txBody>
                  <a:tcPr marT="45764" marB="45764"/>
                </a:tc>
                <a:extLst>
                  <a:ext uri="{0D108BD9-81ED-4DB2-BD59-A6C34878D82A}">
                    <a16:rowId xmlns:a16="http://schemas.microsoft.com/office/drawing/2014/main" val="10001"/>
                  </a:ext>
                </a:extLst>
              </a:tr>
              <a:tr h="37119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Welcome, Who is Who</a:t>
                      </a:r>
                    </a:p>
                  </a:txBody>
                  <a:tcPr marT="45764" marB="45764"/>
                </a:tc>
                <a:tc>
                  <a:txBody>
                    <a:bodyPr/>
                    <a:lstStyle/>
                    <a:p>
                      <a:r>
                        <a:rPr lang="de-DE" sz="1800" dirty="0" smtClean="0"/>
                        <a:t>10</a:t>
                      </a:r>
                      <a:endParaRPr lang="en-US" sz="1800" dirty="0"/>
                    </a:p>
                  </a:txBody>
                  <a:tcPr marT="45764" marB="45764"/>
                </a:tc>
                <a:extLst>
                  <a:ext uri="{0D108BD9-81ED-4DB2-BD59-A6C34878D82A}">
                    <a16:rowId xmlns:a16="http://schemas.microsoft.com/office/drawing/2014/main" val="10002"/>
                  </a:ext>
                </a:extLst>
              </a:tr>
              <a:tr h="37119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a:t>
                      </a:r>
                    </a:p>
                  </a:txBody>
                  <a:tcPr marT="45764" marB="45764"/>
                </a:tc>
                <a:tc>
                  <a:txBody>
                    <a:bodyPr/>
                    <a:lstStyle/>
                    <a:p>
                      <a:r>
                        <a:rPr lang="en-US" sz="1800" dirty="0" smtClean="0"/>
                        <a:t>10</a:t>
                      </a:r>
                      <a:endParaRPr lang="en-US" sz="1800" dirty="0"/>
                    </a:p>
                  </a:txBody>
                  <a:tcPr marT="45764" marB="45764"/>
                </a:tc>
                <a:extLst>
                  <a:ext uri="{0D108BD9-81ED-4DB2-BD59-A6C34878D82A}">
                    <a16:rowId xmlns:a16="http://schemas.microsoft.com/office/drawing/2014/main" val="10003"/>
                  </a:ext>
                </a:extLst>
              </a:tr>
              <a:tr h="37119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Approve last meeting minutes 15-18-0158/r1</a:t>
                      </a:r>
                    </a:p>
                  </a:txBody>
                  <a:tcPr marT="45764" marB="45764"/>
                </a:tc>
                <a:tc>
                  <a:txBody>
                    <a:bodyPr/>
                    <a:lstStyle/>
                    <a:p>
                      <a:r>
                        <a:rPr lang="de-DE" sz="1800" dirty="0" smtClean="0"/>
                        <a:t>10</a:t>
                      </a:r>
                      <a:endParaRPr lang="en-US" sz="1800" dirty="0"/>
                    </a:p>
                  </a:txBody>
                  <a:tcPr marT="45764" marB="45764"/>
                </a:tc>
                <a:extLst>
                  <a:ext uri="{0D108BD9-81ED-4DB2-BD59-A6C34878D82A}">
                    <a16:rowId xmlns:a16="http://schemas.microsoft.com/office/drawing/2014/main" val="10004"/>
                  </a:ext>
                </a:extLst>
              </a:tr>
              <a:tr h="36610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800" dirty="0" smtClean="0"/>
                        <a:t>Discussion and approval of new agenda in 15-18-0181/r0</a:t>
                      </a:r>
                    </a:p>
                  </a:txBody>
                  <a:tcPr marT="45764" marB="45764"/>
                </a:tc>
                <a:tc>
                  <a:txBody>
                    <a:bodyPr/>
                    <a:lstStyle/>
                    <a:p>
                      <a:r>
                        <a:rPr lang="de-DE" sz="1800" dirty="0" smtClean="0"/>
                        <a:t>15</a:t>
                      </a:r>
                      <a:endParaRPr lang="en-US" sz="1800" dirty="0"/>
                    </a:p>
                  </a:txBody>
                  <a:tcPr marT="45764" marB="45764"/>
                </a:tc>
                <a:extLst>
                  <a:ext uri="{0D108BD9-81ED-4DB2-BD59-A6C34878D82A}">
                    <a16:rowId xmlns:a16="http://schemas.microsoft.com/office/drawing/2014/main" val="10005"/>
                  </a:ext>
                </a:extLst>
              </a:tr>
              <a:tr h="36610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dirty="0" smtClean="0"/>
                        <a:t>Presentation of</a:t>
                      </a:r>
                      <a:r>
                        <a:rPr lang="en-US" altLang="en-US" sz="1800" baseline="0" dirty="0" smtClean="0"/>
                        <a:t> ETRI contribution doc. 15-18-0166/r0</a:t>
                      </a:r>
                      <a:endParaRPr lang="en-US" altLang="en-US" sz="1800" dirty="0" smtClean="0"/>
                    </a:p>
                  </a:txBody>
                  <a:tcPr marT="45764" marB="45764"/>
                </a:tc>
                <a:tc>
                  <a:txBody>
                    <a:bodyPr/>
                    <a:lstStyle/>
                    <a:p>
                      <a:r>
                        <a:rPr lang="en-US" sz="1800" dirty="0" smtClean="0"/>
                        <a:t>20</a:t>
                      </a:r>
                      <a:endParaRPr lang="en-US" sz="1800" dirty="0"/>
                    </a:p>
                  </a:txBody>
                  <a:tcPr marT="45764" marB="45764"/>
                </a:tc>
                <a:extLst>
                  <a:ext uri="{0D108BD9-81ED-4DB2-BD59-A6C34878D82A}">
                    <a16:rowId xmlns:a16="http://schemas.microsoft.com/office/drawing/2014/main" val="3460449150"/>
                  </a:ext>
                </a:extLst>
              </a:tr>
              <a:tr h="36610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dirty="0" smtClean="0"/>
                        <a:t>Presentation of</a:t>
                      </a:r>
                      <a:r>
                        <a:rPr lang="en-US" altLang="en-US" sz="1800" baseline="0" dirty="0" smtClean="0"/>
                        <a:t> ETRI contribution doc. 15-18-0169/r0</a:t>
                      </a:r>
                      <a:endParaRPr lang="en-US" altLang="en-US" sz="1800" dirty="0" smtClean="0"/>
                    </a:p>
                  </a:txBody>
                  <a:tcPr marT="45764" marB="45764"/>
                </a:tc>
                <a:tc>
                  <a:txBody>
                    <a:bodyPr/>
                    <a:lstStyle/>
                    <a:p>
                      <a:r>
                        <a:rPr lang="en-US" sz="1800" dirty="0" smtClean="0"/>
                        <a:t>20</a:t>
                      </a:r>
                      <a:endParaRPr lang="en-US" sz="1800" dirty="0"/>
                    </a:p>
                  </a:txBody>
                  <a:tcPr marT="45764" marB="45764"/>
                </a:tc>
                <a:extLst>
                  <a:ext uri="{0D108BD9-81ED-4DB2-BD59-A6C34878D82A}">
                    <a16:rowId xmlns:a16="http://schemas.microsoft.com/office/drawing/2014/main" val="2728756544"/>
                  </a:ext>
                </a:extLst>
              </a:tr>
              <a:tr h="36610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800" dirty="0" smtClean="0"/>
                        <a:t>Presentation of</a:t>
                      </a:r>
                      <a:r>
                        <a:rPr lang="en-US" altLang="en-US" sz="1800" baseline="0" dirty="0" smtClean="0"/>
                        <a:t> ETRI contribution doc. 15-18-0171/r0</a:t>
                      </a:r>
                      <a:endParaRPr lang="en-US" altLang="en-US" sz="1800" dirty="0" smtClean="0"/>
                    </a:p>
                  </a:txBody>
                  <a:tcPr marT="45764" marB="45764"/>
                </a:tc>
                <a:tc>
                  <a:txBody>
                    <a:bodyPr/>
                    <a:lstStyle/>
                    <a:p>
                      <a:r>
                        <a:rPr lang="en-US" sz="1800" dirty="0" smtClean="0"/>
                        <a:t>20</a:t>
                      </a:r>
                      <a:endParaRPr lang="en-US" sz="1800" dirty="0"/>
                    </a:p>
                  </a:txBody>
                  <a:tcPr marT="45764" marB="45764"/>
                </a:tc>
                <a:extLst>
                  <a:ext uri="{0D108BD9-81ED-4DB2-BD59-A6C34878D82A}">
                    <a16:rowId xmlns:a16="http://schemas.microsoft.com/office/drawing/2014/main" val="1892347895"/>
                  </a:ext>
                </a:extLst>
              </a:tr>
              <a:tr h="36610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 Recess</a:t>
                      </a:r>
                    </a:p>
                  </a:txBody>
                  <a:tcPr marT="45764" marB="45764"/>
                </a:tc>
                <a:tc>
                  <a:txBody>
                    <a:bodyPr/>
                    <a:lstStyle/>
                    <a:p>
                      <a:r>
                        <a:rPr lang="de-DE" sz="1800" dirty="0" smtClean="0"/>
                        <a:t>2</a:t>
                      </a:r>
                      <a:endParaRPr lang="en-US" sz="1800" dirty="0"/>
                    </a:p>
                  </a:txBody>
                  <a:tcPr marT="45764" marB="45764"/>
                </a:tc>
                <a:extLst>
                  <a:ext uri="{0D108BD9-81ED-4DB2-BD59-A6C34878D82A}">
                    <a16:rowId xmlns:a16="http://schemas.microsoft.com/office/drawing/2014/main" val="10006"/>
                  </a:ext>
                </a:extLst>
              </a:tr>
            </a:tbl>
          </a:graphicData>
        </a:graphic>
      </p:graphicFrame>
      <p:sp>
        <p:nvSpPr>
          <p:cNvPr id="31781" name="Date Placeholder 3"/>
          <p:cNvSpPr txBox="1">
            <a:spLocks/>
          </p:cNvSpPr>
          <p:nvPr/>
        </p:nvSpPr>
        <p:spPr bwMode="auto">
          <a:xfrm>
            <a:off x="685800" y="306388"/>
            <a:ext cx="1905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600" dirty="0" smtClean="0"/>
              <a:t>May </a:t>
            </a:r>
            <a:r>
              <a:rPr lang="en-US" altLang="en-US" sz="1600" dirty="0"/>
              <a:t>2018</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0</TotalTime>
  <Words>2365</Words>
  <Application>Microsoft Office PowerPoint</Application>
  <PresentationFormat>Bildschirmpräsentation (4:3)</PresentationFormat>
  <Paragraphs>583</Paragraphs>
  <Slides>32</Slides>
  <Notes>32</Notes>
  <HiddenSlides>0</HiddenSlides>
  <MMClips>0</MMClips>
  <ScaleCrop>false</ScaleCrop>
  <HeadingPairs>
    <vt:vector size="8" baseType="variant">
      <vt:variant>
        <vt:lpstr>Verwendete Schriftarten</vt:lpstr>
      </vt:variant>
      <vt:variant>
        <vt:i4>5</vt:i4>
      </vt:variant>
      <vt:variant>
        <vt:lpstr>Design</vt:lpstr>
      </vt:variant>
      <vt:variant>
        <vt:i4>1</vt:i4>
      </vt:variant>
      <vt:variant>
        <vt:lpstr>Eingebettete OLE-Server</vt:lpstr>
      </vt:variant>
      <vt:variant>
        <vt:i4>1</vt:i4>
      </vt:variant>
      <vt:variant>
        <vt:lpstr>Folientitel</vt:lpstr>
      </vt:variant>
      <vt:variant>
        <vt:i4>32</vt:i4>
      </vt:variant>
    </vt:vector>
  </HeadingPairs>
  <TitlesOfParts>
    <vt:vector size="39" baseType="lpstr">
      <vt:lpstr>ＭＳ Ｐゴシック</vt:lpstr>
      <vt:lpstr>ＭＳ Ｐゴシック</vt:lpstr>
      <vt:lpstr>Arial</vt:lpstr>
      <vt:lpstr>Times New Roman</vt:lpstr>
      <vt:lpstr>Wingdings</vt:lpstr>
      <vt:lpstr>802-11-Submission</vt:lpstr>
      <vt:lpstr>Document</vt:lpstr>
      <vt:lpstr>IEEE 802.15 TG13  Multi-Gbit/s Optical Wireless Communication  May 2018 Meeting Slides</vt:lpstr>
      <vt:lpstr>PowerPoint-Präsentation</vt:lpstr>
      <vt:lpstr>PowerPoint-Präsentation</vt:lpstr>
      <vt:lpstr>PowerPoint-Präsentation</vt:lpstr>
      <vt:lpstr>PowerPoint-Präsentation</vt:lpstr>
      <vt:lpstr>Task Group Operating Rules</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Marvell Semiconductor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11-17/0203Xr0</dc:title>
  <dc:subject>Task Group AY November 2015 Meeting Agenda</dc:subject>
  <dc:creator>Nikola Serafimovski</dc:creator>
  <cp:keywords>March 2017</cp:keywords>
  <cp:lastModifiedBy>Jungnickel, Volker</cp:lastModifiedBy>
  <cp:revision>4325</cp:revision>
  <cp:lastPrinted>2014-11-04T15:04:57Z</cp:lastPrinted>
  <dcterms:created xsi:type="dcterms:W3CDTF">2007-04-17T18:10:23Z</dcterms:created>
  <dcterms:modified xsi:type="dcterms:W3CDTF">2018-05-03T07:47:19Z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ies>
</file>