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424" r:id="rId3"/>
    <p:sldId id="717" r:id="rId4"/>
    <p:sldId id="423" r:id="rId5"/>
    <p:sldId id="608" r:id="rId6"/>
    <p:sldId id="708" r:id="rId7"/>
    <p:sldId id="386" r:id="rId8"/>
    <p:sldId id="754" r:id="rId9"/>
    <p:sldId id="560" r:id="rId10"/>
    <p:sldId id="718" r:id="rId11"/>
    <p:sldId id="779" r:id="rId12"/>
    <p:sldId id="780" r:id="rId13"/>
    <p:sldId id="781" r:id="rId14"/>
    <p:sldId id="782" r:id="rId15"/>
    <p:sldId id="783" r:id="rId16"/>
    <p:sldId id="784" r:id="rId17"/>
    <p:sldId id="774" r:id="rId18"/>
    <p:sldId id="764" r:id="rId19"/>
    <p:sldId id="785" r:id="rId20"/>
    <p:sldId id="786" r:id="rId21"/>
    <p:sldId id="789" r:id="rId22"/>
    <p:sldId id="761" r:id="rId23"/>
    <p:sldId id="777" r:id="rId24"/>
    <p:sldId id="778" r:id="rId25"/>
    <p:sldId id="770" r:id="rId26"/>
    <p:sldId id="771" r:id="rId27"/>
    <p:sldId id="766" r:id="rId28"/>
    <p:sldId id="775" r:id="rId29"/>
    <p:sldId id="788" r:id="rId30"/>
    <p:sldId id="762" r:id="rId31"/>
    <p:sldId id="756" r:id="rId32"/>
    <p:sldId id="753"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103" d="100"/>
          <a:sy n="103" d="100"/>
        </p:scale>
        <p:origin x="99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60654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06155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23728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65405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7849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78785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20</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21</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22</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50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50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0F5E66E5-3F57-4246-996E-DB6C9609E605}" type="slidenum">
              <a:rPr lang="en-US" altLang="en-US" smtClean="0"/>
              <a:pPr>
                <a:spcBef>
                  <a:spcPct val="0"/>
                </a:spcBef>
              </a:pPr>
              <a:t>23</a:t>
            </a:fld>
            <a:endParaRPr lang="en-US" altLang="en-US" smtClean="0"/>
          </a:p>
        </p:txBody>
      </p:sp>
      <p:sp>
        <p:nvSpPr>
          <p:cNvPr id="45062" name="Rectangle 2"/>
          <p:cNvSpPr>
            <a:spLocks noGrp="1" noRot="1" noChangeAspect="1" noChangeArrowheads="1" noTextEdit="1"/>
          </p:cNvSpPr>
          <p:nvPr>
            <p:ph type="sldImg"/>
          </p:nvPr>
        </p:nvSpPr>
        <p:spPr>
          <a:xfrm>
            <a:off x="1154113" y="701675"/>
            <a:ext cx="4625975" cy="3468688"/>
          </a:xfrm>
          <a:ln/>
        </p:spPr>
      </p:sp>
      <p:sp>
        <p:nvSpPr>
          <p:cNvPr id="450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24</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71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612A820-F490-4826-92B4-69236702367E}" type="slidenum">
              <a:rPr lang="en-US" altLang="en-US" smtClean="0"/>
              <a:pPr>
                <a:spcBef>
                  <a:spcPct val="0"/>
                </a:spcBef>
              </a:pPr>
              <a:t>25</a:t>
            </a:fld>
            <a:endParaRPr lang="en-US" alt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26</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27</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28</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29</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9636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30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14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91B05269-21EA-48F3-8D1E-B4E0E40929FF}" type="slidenum">
              <a:rPr lang="en-US" altLang="en-US" smtClean="0"/>
              <a:pPr>
                <a:spcBef>
                  <a:spcPct val="0"/>
                </a:spcBef>
              </a:pPr>
              <a:t>31</a:t>
            </a:fld>
            <a:endParaRPr lang="en-US" altLang="en-US" smtClean="0"/>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-0181-00-0013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May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smtClean="0"/>
              <a:t>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a:t>
            </a:r>
            <a:r>
              <a:rPr lang="en-US" altLang="en-US" sz="3000" dirty="0" smtClean="0"/>
              <a:t>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2018-05-2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37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nn-NO" altLang="en-US" sz="3600" dirty="0"/>
              <a:t>Monday </a:t>
            </a:r>
            <a:r>
              <a:rPr lang="nn-NO" altLang="en-US" sz="3600" dirty="0" smtClean="0"/>
              <a:t>PM1, May 7, </a:t>
            </a:r>
            <a:r>
              <a:rPr lang="nn-NO" altLang="en-US" sz="3600" dirty="0"/>
              <a:t>2018</a:t>
            </a:r>
            <a:endParaRPr lang="en-US" altLang="en-US"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59436504"/>
              </p:ext>
            </p:extLst>
          </p:nvPr>
        </p:nvGraphicFramePr>
        <p:xfrm>
          <a:off x="6858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a:t>
                      </a:r>
                      <a:r>
                        <a:rPr lang="en-GB" altLang="en-US" sz="1800" dirty="0" smtClean="0"/>
                        <a:t>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
                      </a:r>
                      <a:r>
                        <a:rPr lang="en-GB" altLang="en-US" sz="1800" dirty="0" smtClean="0"/>
                        <a:t>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a:t>
                      </a:r>
                      <a:r>
                        <a:rPr lang="en-US" altLang="en-US" sz="1800" baseline="0" dirty="0" smtClean="0"/>
                        <a:t>HHI </a:t>
                      </a:r>
                      <a:r>
                        <a:rPr lang="en-US" altLang="en-US" sz="1800" baseline="0" dirty="0" smtClean="0"/>
                        <a:t>contribution doc. </a:t>
                      </a:r>
                      <a:r>
                        <a:rPr lang="en-US" altLang="en-US" sz="1800" baseline="0" dirty="0" smtClean="0"/>
                        <a:t>15-18-0170/r0</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45789931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a:t>
                      </a:r>
                      <a:r>
                        <a:rPr lang="en-US" altLang="en-US" sz="1800" baseline="0" dirty="0" smtClean="0"/>
                        <a:t>HHI </a:t>
                      </a:r>
                      <a:r>
                        <a:rPr lang="en-US" altLang="en-US" sz="1800" baseline="0" dirty="0" smtClean="0"/>
                        <a:t>contribution doc. </a:t>
                      </a:r>
                      <a:r>
                        <a:rPr lang="en-US" altLang="en-US" sz="1800" baseline="0" dirty="0" smtClean="0"/>
                        <a:t>15-18-0173/r0</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00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finalization of PM PHY structure</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8017390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Initial </a:t>
                      </a:r>
                      <a:r>
                        <a:rPr lang="en-US" altLang="en-US" sz="1800" dirty="0" err="1" smtClean="0"/>
                        <a:t>disussion</a:t>
                      </a:r>
                      <a:r>
                        <a:rPr lang="en-US" altLang="en-US" sz="1800" dirty="0" smtClean="0"/>
                        <a:t> on MAC</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691024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with xxx samples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channel estimation sequence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117374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header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374281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header check sum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91489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optional fields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435129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payload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4231582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#3</a:t>
            </a:r>
          </a:p>
          <a:p>
            <a:pPr algn="just">
              <a:buFontTx/>
              <a:buNone/>
            </a:pPr>
            <a:r>
              <a:rPr lang="nn-NO" altLang="en-US" sz="3600" dirty="0" smtClean="0"/>
              <a:t>Tuesday AM1, May 8,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58765402"/>
              </p:ext>
            </p:extLst>
          </p:nvPr>
        </p:nvGraphicFramePr>
        <p:xfrm>
          <a:off x="685800" y="2362200"/>
          <a:ext cx="8229600" cy="292631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a:t>
                      </a:r>
                      <a:r>
                        <a:rPr lang="en-GB" altLang="en-US" sz="1800" dirty="0" smtClean="0"/>
                        <a:t>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
                      </a:r>
                      <a:r>
                        <a:rPr lang="en-GB" altLang="en-US" sz="1800" dirty="0" smtClean="0"/>
                        <a:t>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a:t>
                      </a:r>
                      <a:r>
                        <a:rPr lang="en-GB" altLang="en-US" sz="1800" dirty="0" err="1" smtClean="0"/>
                        <a:t>pureLiFi</a:t>
                      </a:r>
                      <a:r>
                        <a:rPr lang="en-GB" altLang="en-US" sz="1800" dirty="0" smtClean="0"/>
                        <a:t> MAC proposal in doc. 15-18-0167/r0</a:t>
                      </a:r>
                      <a:endParaRPr lang="en-GB" altLang="en-US" sz="1800" dirty="0" smtClean="0"/>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37207410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a:t>
                      </a:r>
                      <a:r>
                        <a:rPr lang="en-GB" altLang="en-US" sz="1800" dirty="0" smtClean="0"/>
                        <a:t>HHI MAC proposal in </a:t>
                      </a:r>
                      <a:r>
                        <a:rPr lang="en-GB" altLang="en-US" sz="1800" dirty="0" smtClean="0"/>
                        <a:t>doc. </a:t>
                      </a:r>
                      <a:r>
                        <a:rPr lang="en-GB" altLang="en-US" sz="1800" dirty="0" smtClean="0"/>
                        <a:t>15-18-0xxx/r0</a:t>
                      </a:r>
                      <a:endParaRPr lang="en-GB" altLang="en-US" sz="1800" dirty="0" smtClean="0"/>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419816668"/>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a:t>
                      </a:r>
                      <a:r>
                        <a:rPr lang="en-GB" altLang="en-US" sz="1800" dirty="0" smtClean="0"/>
                        <a:t>Huawei MAC proposal doc</a:t>
                      </a:r>
                      <a:r>
                        <a:rPr lang="en-GB" altLang="en-US" sz="1800" dirty="0" smtClean="0"/>
                        <a:t>. </a:t>
                      </a:r>
                      <a:r>
                        <a:rPr lang="en-GB" altLang="en-US" sz="1800" dirty="0" smtClean="0"/>
                        <a:t>15-18-0xxx/r0</a:t>
                      </a:r>
                      <a:endParaRPr lang="en-GB" altLang="en-US" sz="1800" dirty="0" smtClean="0"/>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80907773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 </a:t>
                      </a:r>
                      <a:r>
                        <a:rPr lang="de-DE" sz="1800" dirty="0" smtClean="0"/>
                        <a:t> </a:t>
                      </a:r>
                      <a:r>
                        <a:rPr lang="de-DE" sz="1800" dirty="0" err="1" smtClean="0"/>
                        <a:t>Discussion</a:t>
                      </a:r>
                      <a:r>
                        <a:rPr lang="de-DE" sz="1800" dirty="0" smtClean="0"/>
                        <a:t> </a:t>
                      </a:r>
                      <a:r>
                        <a:rPr lang="de-DE" sz="1800" dirty="0" err="1" smtClean="0"/>
                        <a:t>with</a:t>
                      </a:r>
                      <a:r>
                        <a:rPr lang="de-DE" sz="1800" dirty="0" smtClean="0"/>
                        <a:t> </a:t>
                      </a:r>
                      <a:r>
                        <a:rPr lang="de-DE" sz="1800" dirty="0" err="1" smtClean="0"/>
                        <a:t>other</a:t>
                      </a:r>
                      <a:r>
                        <a:rPr lang="de-DE" sz="1800" dirty="0" smtClean="0"/>
                        <a:t> WG </a:t>
                      </a:r>
                      <a:r>
                        <a:rPr lang="de-DE" sz="1800" dirty="0" err="1" smtClean="0"/>
                        <a:t>members</a:t>
                      </a:r>
                      <a:r>
                        <a:rPr lang="de-DE" sz="1800" dirty="0" smtClean="0"/>
                        <a:t> on TG13 </a:t>
                      </a:r>
                      <a:r>
                        <a:rPr lang="de-DE" sz="1800" dirty="0" smtClean="0"/>
                        <a:t>MAC </a:t>
                      </a:r>
                      <a:r>
                        <a:rPr lang="de-DE" sz="1800" dirty="0" err="1" smtClean="0"/>
                        <a:t>architecture</a:t>
                      </a:r>
                      <a:endParaRPr lang="en-GB" altLang="en-US" sz="1800" dirty="0" smtClean="0"/>
                    </a:p>
                  </a:txBody>
                  <a:tcPr marL="7620" marR="7620" marT="7618" marB="0" anchor="b"/>
                </a:tc>
                <a:tc>
                  <a:txBody>
                    <a:bodyPr/>
                    <a:lstStyle/>
                    <a:p>
                      <a:r>
                        <a:rPr lang="de-DE" sz="1800" dirty="0" smtClean="0"/>
                        <a:t>50</a:t>
                      </a:r>
                      <a:endParaRPr lang="en-US" sz="1800" dirty="0"/>
                    </a:p>
                  </a:txBody>
                  <a:tcPr marT="45726" marB="45726"/>
                </a:tc>
                <a:extLst>
                  <a:ext uri="{0D108BD9-81ED-4DB2-BD59-A6C34878D82A}">
                    <a16:rowId xmlns:a16="http://schemas.microsoft.com/office/drawing/2014/main" val="3487599912"/>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#4</a:t>
            </a:r>
          </a:p>
          <a:p>
            <a:pPr algn="just">
              <a:buFontTx/>
              <a:buNone/>
            </a:pPr>
            <a:r>
              <a:rPr lang="en-US" altLang="en-US" sz="3600" dirty="0"/>
              <a:t>Tuesday </a:t>
            </a:r>
            <a:r>
              <a:rPr lang="en-US" altLang="en-US" sz="3600" dirty="0" smtClean="0"/>
              <a:t>AM2,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74852919"/>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Further </a:t>
                      </a:r>
                      <a:r>
                        <a:rPr lang="en-US" sz="1800" b="0" i="0" u="none" strike="noStrike" dirty="0" smtClean="0">
                          <a:solidFill>
                            <a:srgbClr val="000000"/>
                          </a:solidFill>
                          <a:effectLst/>
                          <a:latin typeface="+mn-lt"/>
                        </a:rPr>
                        <a:t>Discussion on TG13 MAC architecture</a:t>
                      </a:r>
                      <a:endParaRPr lang="en-GB" altLang="en-US" sz="1800" dirty="0" smtClean="0"/>
                    </a:p>
                  </a:txBody>
                  <a:tcPr marT="45678" marB="45678"/>
                </a:tc>
                <a:tc>
                  <a:txBody>
                    <a:bodyPr/>
                    <a:lstStyle/>
                    <a:p>
                      <a:r>
                        <a:rPr lang="de-DE" sz="1800" dirty="0" smtClean="0"/>
                        <a:t>110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TG13 MAC will be based on following assumptions</a:t>
            </a:r>
          </a:p>
          <a:p>
            <a:pPr algn="just">
              <a:buFontTx/>
              <a:buNone/>
            </a:pPr>
            <a:r>
              <a:rPr lang="en-GB" altLang="en-US" dirty="0" smtClean="0">
                <a:sym typeface="Wingdings" panose="05000000000000000000" pitchFamily="2" charset="2"/>
              </a:rPr>
              <a:t>1)</a:t>
            </a:r>
          </a:p>
          <a:p>
            <a:pPr algn="just">
              <a:buFontTx/>
              <a:buNone/>
            </a:pPr>
            <a:r>
              <a:rPr lang="en-GB" altLang="en-US" dirty="0" smtClean="0">
                <a:sym typeface="Wingdings" panose="05000000000000000000" pitchFamily="2" charset="2"/>
              </a:rPr>
              <a:t>2)</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032181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May </a:t>
            </a:r>
            <a:r>
              <a:rPr lang="en-US" altLang="en-US" dirty="0"/>
              <a:t>2018 session in </a:t>
            </a:r>
            <a:r>
              <a:rPr lang="en-US" altLang="en-US" dirty="0" smtClean="0"/>
              <a:t>Warsaw, Poland.</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20</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Tuesday </a:t>
            </a:r>
            <a:r>
              <a:rPr lang="en-US" altLang="en-US" sz="3600" dirty="0" smtClean="0"/>
              <a:t>PM1,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15876473"/>
              </p:ext>
            </p:extLst>
          </p:nvPr>
        </p:nvGraphicFramePr>
        <p:xfrm>
          <a:off x="838200" y="2362200"/>
          <a:ext cx="8077200" cy="2913204"/>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proposals doc. 15-18-xxxx/r0</a:t>
                      </a:r>
                      <a:endParaRPr lang="en-GB" altLang="en-US" sz="1800" dirty="0" smtClean="0"/>
                    </a:p>
                  </a:txBody>
                  <a:tcPr marT="45678" marB="45678"/>
                </a:tc>
                <a:tc>
                  <a:txBody>
                    <a:bodyPr/>
                    <a:lstStyle/>
                    <a:p>
                      <a:r>
                        <a:rPr lang="en-US" sz="1800" dirty="0" smtClean="0"/>
                        <a:t>25</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baseline="0" dirty="0" smtClean="0"/>
                        <a:t> </a:t>
                      </a:r>
                      <a:r>
                        <a:rPr lang="en-GB" altLang="en-US" sz="1800" dirty="0" smtClean="0"/>
                        <a:t>during </a:t>
                      </a:r>
                      <a:r>
                        <a:rPr lang="en-GB" altLang="en-US" sz="1800" dirty="0" smtClean="0"/>
                        <a:t>July </a:t>
                      </a:r>
                      <a:r>
                        <a:rPr lang="en-GB" altLang="en-US" sz="1800" dirty="0" smtClean="0"/>
                        <a:t>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791003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21</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a:t>
            </a:r>
            <a:r>
              <a:rPr lang="en-GB" altLang="en-US" sz="2000" dirty="0" smtClean="0"/>
              <a:t>proposals </a:t>
            </a:r>
            <a:r>
              <a:rPr lang="en-GB" altLang="en-US" sz="2000" dirty="0" smtClean="0"/>
              <a:t>for </a:t>
            </a:r>
            <a:r>
              <a:rPr lang="en-GB" altLang="en-US" sz="2000" dirty="0" smtClean="0"/>
              <a:t>MAC, </a:t>
            </a:r>
            <a:r>
              <a:rPr lang="en-GB" altLang="en-US" sz="2000" dirty="0" smtClean="0"/>
              <a:t>in the agreed-upon writing style</a:t>
            </a:r>
          </a:p>
          <a:p>
            <a:pPr marL="342900" indent="-342900" algn="just">
              <a:defRPr/>
            </a:pPr>
            <a:r>
              <a:rPr lang="en-GB" altLang="en-US" sz="2000" b="0" dirty="0" smtClean="0"/>
              <a:t>…</a:t>
            </a:r>
            <a:endParaRPr lang="en-GB" altLang="en-US" sz="2000" b="0" dirty="0" smtClean="0"/>
          </a:p>
          <a:p>
            <a:pPr algn="just">
              <a:buFontTx/>
              <a:buNone/>
              <a:defRPr/>
            </a:pPr>
            <a:r>
              <a:rPr lang="en-GB" altLang="en-US" sz="2000" dirty="0" smtClean="0"/>
              <a:t>Proposals shall be submitted </a:t>
            </a:r>
            <a:r>
              <a:rPr lang="en-GB" altLang="en-US" sz="2000" dirty="0" smtClean="0"/>
              <a:t>until </a:t>
            </a:r>
            <a:r>
              <a:rPr lang="en-GB" altLang="en-US" sz="2000" u="sng" dirty="0" smtClean="0"/>
              <a:t>September 1</a:t>
            </a:r>
            <a:r>
              <a:rPr lang="en-GB" altLang="en-US" sz="2000" dirty="0" smtClean="0"/>
              <a:t> </a:t>
            </a:r>
            <a:r>
              <a:rPr lang="en-GB" altLang="en-US" sz="2000" dirty="0" smtClean="0"/>
              <a:t>and </a:t>
            </a:r>
            <a:r>
              <a:rPr lang="en-GB" altLang="en-US" sz="2000" dirty="0" smtClean="0"/>
              <a:t>will be </a:t>
            </a:r>
            <a:r>
              <a:rPr lang="en-GB" altLang="en-US" sz="2000" dirty="0" smtClean="0"/>
              <a:t>discussed at </a:t>
            </a:r>
            <a:r>
              <a:rPr lang="en-GB" altLang="en-US" sz="2000" dirty="0" smtClean="0"/>
              <a:t>the next two meetings in San Diego and Kona. </a:t>
            </a:r>
            <a:r>
              <a:rPr lang="en-GB" altLang="en-US" sz="2000" dirty="0" smtClean="0"/>
              <a:t>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22</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Wednesday PM1, May 10,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71270991"/>
              </p:ext>
            </p:extLst>
          </p:nvPr>
        </p:nvGraphicFramePr>
        <p:xfrm>
          <a:off x="990600" y="2362200"/>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Presentation of </a:t>
                      </a:r>
                      <a:r>
                        <a:rPr lang="en-GB" altLang="en-US" sz="1800" dirty="0" err="1" smtClean="0"/>
                        <a:t>pureLiFi</a:t>
                      </a:r>
                      <a:r>
                        <a:rPr lang="en-GB" altLang="en-US" sz="1800" dirty="0" smtClean="0"/>
                        <a:t> proposal on LB PHY in doc</a:t>
                      </a:r>
                      <a:r>
                        <a:rPr lang="en-GB" altLang="en-US" sz="1800" dirty="0" smtClean="0"/>
                        <a:t>. </a:t>
                      </a:r>
                      <a:r>
                        <a:rPr lang="en-GB" altLang="en-US" sz="1800" dirty="0" smtClean="0"/>
                        <a:t>15-18-0172/r0</a:t>
                      </a:r>
                      <a:endParaRPr lang="en-GB" altLang="en-US" sz="1800" dirty="0" smtClean="0"/>
                    </a:p>
                  </a:txBody>
                  <a:tcPr marT="45673" marB="45673"/>
                </a:tc>
                <a:tc>
                  <a:txBody>
                    <a:bodyPr/>
                    <a:lstStyle/>
                    <a:p>
                      <a:r>
                        <a:rPr lang="en-US" sz="1800" dirty="0" smtClean="0"/>
                        <a:t>60</a:t>
                      </a:r>
                      <a:endParaRPr lang="en-US" sz="1800" dirty="0"/>
                    </a:p>
                  </a:txBody>
                  <a:tcPr marT="45673" marB="45673"/>
                </a:tc>
                <a:extLst>
                  <a:ext uri="{0D108BD9-81ED-4DB2-BD59-A6C34878D82A}">
                    <a16:rowId xmlns:a16="http://schemas.microsoft.com/office/drawing/2014/main" val="2066514011"/>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Evaluation and text generation of LB PHY</a:t>
                      </a:r>
                      <a:endParaRPr lang="en-GB" altLang="en-US" sz="1800" dirty="0" smtClean="0"/>
                    </a:p>
                  </a:txBody>
                  <a:tcPr marT="45673" marB="45673"/>
                </a:tc>
                <a:tc>
                  <a:txBody>
                    <a:bodyPr/>
                    <a:lstStyle/>
                    <a:p>
                      <a:r>
                        <a:rPr lang="en-US" sz="1800" dirty="0" smtClean="0"/>
                        <a:t>45</a:t>
                      </a:r>
                      <a:endParaRPr lang="en-US" sz="1800" dirty="0"/>
                    </a:p>
                  </a:txBody>
                  <a:tcPr marT="45673" marB="45673"/>
                </a:tc>
                <a:extLst>
                  <a:ext uri="{0D108BD9-81ED-4DB2-BD59-A6C34878D82A}">
                    <a16:rowId xmlns:a16="http://schemas.microsoft.com/office/drawing/2014/main" val="2963162407"/>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Reminder of </a:t>
                      </a:r>
                      <a:r>
                        <a:rPr lang="en-GB" altLang="en-US" sz="1800" dirty="0" err="1" smtClean="0"/>
                        <a:t>CfP</a:t>
                      </a:r>
                      <a:r>
                        <a:rPr lang="en-GB" altLang="en-US" sz="1800" dirty="0" smtClean="0"/>
                        <a:t> on HB PHY</a:t>
                      </a:r>
                      <a:endParaRPr lang="en-GB" altLang="en-US" sz="1800" dirty="0" smtClean="0"/>
                    </a:p>
                  </a:txBody>
                  <a:tcPr marT="45673" marB="45673"/>
                </a:tc>
                <a:tc>
                  <a:txBody>
                    <a:bodyPr/>
                    <a:lstStyle/>
                    <a:p>
                      <a:r>
                        <a:rPr lang="en-US" sz="1800" dirty="0" smtClean="0"/>
                        <a:t>5</a:t>
                      </a:r>
                      <a:endParaRPr lang="en-US" sz="1800" dirty="0"/>
                    </a:p>
                  </a:txBody>
                  <a:tcPr marT="45673" marB="45673"/>
                </a:tc>
                <a:extLst>
                  <a:ext uri="{0D108BD9-81ED-4DB2-BD59-A6C34878D82A}">
                    <a16:rowId xmlns:a16="http://schemas.microsoft.com/office/drawing/2014/main" val="4154444493"/>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661929C-81E5-4ED1-A52A-78120BE10010}" type="slidenum">
              <a:rPr lang="en-US" altLang="en-US" sz="1200" b="0" smtClean="0"/>
              <a:pPr>
                <a:spcBef>
                  <a:spcPct val="0"/>
                </a:spcBef>
                <a:buFontTx/>
                <a:buNone/>
              </a:pPr>
              <a:t>23</a:t>
            </a:fld>
            <a:endParaRPr lang="en-US" altLang="en-US" sz="1200" b="0" smtClean="0"/>
          </a:p>
        </p:txBody>
      </p:sp>
      <p:sp>
        <p:nvSpPr>
          <p:cNvPr id="4403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403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4037" name="Rectangle 3"/>
          <p:cNvSpPr txBox="1">
            <a:spLocks noChangeArrowheads="1"/>
          </p:cNvSpPr>
          <p:nvPr/>
        </p:nvSpPr>
        <p:spPr bwMode="auto">
          <a:xfrm>
            <a:off x="647700" y="1371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600" b="0" dirty="0"/>
              <a:t>Evaluation framework for </a:t>
            </a:r>
            <a:r>
              <a:rPr lang="en-US" altLang="en-US" sz="3600" b="0" dirty="0" smtClean="0"/>
              <a:t>OFDM-PHYs</a:t>
            </a:r>
            <a:endParaRPr lang="en-US" altLang="en-US" sz="1200" b="0" dirty="0"/>
          </a:p>
        </p:txBody>
      </p:sp>
      <p:sp>
        <p:nvSpPr>
          <p:cNvPr id="8"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a:lstStyle>
          <a:p>
            <a:pPr marL="342900" indent="-342900" algn="just">
              <a:defRPr/>
            </a:pPr>
            <a:r>
              <a:rPr lang="en-GB" altLang="en-US" sz="2400" dirty="0" smtClean="0"/>
              <a:t>TG13 requests full or partial evaluation results for </a:t>
            </a:r>
            <a:r>
              <a:rPr lang="en-GB" altLang="en-US" sz="2400" dirty="0" smtClean="0"/>
              <a:t>OFDM-PHY</a:t>
            </a:r>
            <a:endParaRPr lang="en-GB" altLang="en-US" sz="2400" dirty="0" smtClean="0"/>
          </a:p>
          <a:p>
            <a:pPr indent="17463" algn="just">
              <a:defRPr/>
            </a:pPr>
            <a:r>
              <a:rPr lang="en-GB" altLang="en-US" sz="2400" dirty="0" smtClean="0"/>
              <a:t>Major objective is to fix parameters and see the overall performance over realistic channel conditions</a:t>
            </a:r>
          </a:p>
          <a:p>
            <a:pPr marL="342900" indent="-342900" algn="just">
              <a:defRPr/>
            </a:pPr>
            <a:r>
              <a:rPr lang="en-GB" altLang="en-US" sz="2400" dirty="0" smtClean="0"/>
              <a:t>Use of simplified or TG7r1 channel models</a:t>
            </a:r>
          </a:p>
          <a:p>
            <a:pPr marL="342900" indent="-342900" algn="just">
              <a:defRPr/>
            </a:pPr>
            <a:r>
              <a:rPr lang="en-GB" altLang="en-US" sz="2400" dirty="0">
                <a:hlinkClick r:id="rId3"/>
              </a:rPr>
              <a:t>https://</a:t>
            </a:r>
            <a:r>
              <a:rPr lang="en-GB" altLang="en-US" sz="2400" dirty="0" smtClean="0">
                <a:hlinkClick r:id="rId3"/>
              </a:rPr>
              <a:t>mentor.ieee.org/802.15/dcn/15/15-15-0746-01-007a-tg7r1-channel-model-document-for-high-rate-pd-communications.pdf</a:t>
            </a:r>
            <a:endParaRPr lang="en-GB" altLang="en-US" sz="2400" dirty="0" smtClean="0"/>
          </a:p>
          <a:p>
            <a:pPr marL="342900" indent="-342900" algn="just">
              <a:defRPr/>
            </a:pPr>
            <a:r>
              <a:rPr lang="en-GB" altLang="en-US" sz="2400" dirty="0" smtClean="0"/>
              <a:t>Evaluation results to be submitted together with Proposals until </a:t>
            </a:r>
            <a:r>
              <a:rPr lang="en-GB" altLang="en-US" sz="2400" b="1" dirty="0" smtClean="0"/>
              <a:t>xxx</a:t>
            </a:r>
            <a:r>
              <a:rPr lang="en-GB" altLang="en-US" sz="2400" dirty="0" smtClean="0"/>
              <a:t>.</a:t>
            </a:r>
            <a:endParaRPr lang="en-GB" altLang="en-US" sz="2400" dirty="0" smtClean="0"/>
          </a:p>
          <a:p>
            <a:pPr algn="just">
              <a:defRPr/>
            </a:pPr>
            <a:endParaRPr lang="en-GB" altLang="en-US" sz="2400" dirty="0" smtClean="0"/>
          </a:p>
          <a:p>
            <a:pPr algn="just">
              <a:defRPr/>
            </a:pPr>
            <a:endParaRPr lang="en-GB" altLang="en-US" sz="1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24</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a:t>Evaluation framework</a:t>
            </a:r>
            <a:endParaRPr lang="en-US" altLang="en-US" sz="120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C75262E-FCFC-4BE7-9983-AF09C68C0A3A}" type="slidenum">
              <a:rPr lang="en-US" altLang="en-US" sz="1200" b="0" smtClean="0"/>
              <a:pPr>
                <a:spcBef>
                  <a:spcPct val="0"/>
                </a:spcBef>
                <a:buFontTx/>
                <a:buNone/>
              </a:pPr>
              <a:t>25</a:t>
            </a:fld>
            <a:endParaRPr lang="en-US" altLang="en-US" sz="1200" b="0" smtClean="0"/>
          </a:p>
        </p:txBody>
      </p:sp>
      <p:sp>
        <p:nvSpPr>
          <p:cNvPr id="4608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Call for Evaluation </a:t>
            </a:r>
            <a:r>
              <a:rPr lang="en-US" altLang="en-US" sz="3600" dirty="0" smtClean="0"/>
              <a:t>Results </a:t>
            </a:r>
          </a:p>
          <a:p>
            <a:pPr algn="ctr">
              <a:buFontTx/>
              <a:buNone/>
            </a:pPr>
            <a:r>
              <a:rPr lang="en-US" altLang="en-US" sz="3600" dirty="0" smtClean="0"/>
              <a:t>for LB-PHY</a:t>
            </a:r>
            <a:endParaRPr lang="en-US" altLang="en-US" dirty="0"/>
          </a:p>
        </p:txBody>
      </p:sp>
      <p:sp>
        <p:nvSpPr>
          <p:cNvPr id="4608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endParaRPr lang="en-GB" altLang="en-US" sz="2000" dirty="0" smtClean="0"/>
          </a:p>
          <a:p>
            <a:pPr marL="342900" indent="-342900" algn="just">
              <a:defRPr/>
            </a:pPr>
            <a:r>
              <a:rPr lang="en-GB" altLang="en-US" sz="2000" dirty="0" smtClean="0"/>
              <a:t>TG13 </a:t>
            </a:r>
            <a:r>
              <a:rPr lang="en-GB" altLang="en-US" sz="2000" dirty="0" smtClean="0"/>
              <a:t>requests full or partial evaluation results for the </a:t>
            </a:r>
            <a:r>
              <a:rPr lang="en-GB" altLang="en-US" sz="2000" dirty="0" smtClean="0"/>
              <a:t>LB-PHY</a:t>
            </a:r>
            <a:endParaRPr lang="en-GB" altLang="en-US" sz="2000" dirty="0" smtClean="0"/>
          </a:p>
          <a:p>
            <a:pPr marL="342900" indent="-342900" algn="just">
              <a:defRPr/>
            </a:pPr>
            <a:endParaRPr lang="en-GB" altLang="en-US" sz="2000" dirty="0" smtClean="0">
              <a:hlinkClick r:id="rId3"/>
            </a:endParaRPr>
          </a:p>
          <a:p>
            <a:pPr marL="342900" indent="-342900" algn="just">
              <a:defRPr/>
            </a:pPr>
            <a:r>
              <a:rPr lang="en-GB" altLang="en-US" sz="2000" dirty="0" smtClean="0"/>
              <a:t>Evaluation results to be submitted together with </a:t>
            </a:r>
            <a:r>
              <a:rPr lang="en-GB" altLang="en-US" sz="2000" dirty="0" smtClean="0"/>
              <a:t>text proposals </a:t>
            </a:r>
            <a:r>
              <a:rPr lang="en-GB" altLang="en-US" sz="2000" dirty="0" smtClean="0"/>
              <a:t>until </a:t>
            </a:r>
            <a:r>
              <a:rPr lang="en-GB" altLang="en-US" sz="2000" dirty="0" smtClean="0"/>
              <a:t>xxx.</a:t>
            </a: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4608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26</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Call for Proposals on </a:t>
            </a:r>
            <a:r>
              <a:rPr lang="en-US" altLang="en-US" sz="3600" dirty="0" smtClean="0"/>
              <a:t>HB PHY</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revised proposals for </a:t>
            </a:r>
            <a:r>
              <a:rPr lang="en-GB" altLang="en-US" sz="2000" dirty="0" smtClean="0"/>
              <a:t>HB PHY, </a:t>
            </a:r>
            <a:r>
              <a:rPr lang="en-GB" altLang="en-US" sz="2000" dirty="0" smtClean="0"/>
              <a:t>in the agreed-upon writing style</a:t>
            </a:r>
          </a:p>
          <a:p>
            <a:pPr marL="342900" indent="-342900" algn="just">
              <a:defRPr/>
            </a:pPr>
            <a:r>
              <a:rPr lang="en-GB" altLang="en-US" sz="2000" b="0" dirty="0" smtClean="0"/>
              <a:t>PPDU format, Preamble (</a:t>
            </a:r>
            <a:r>
              <a:rPr lang="en-GB" altLang="en-US" sz="1800" b="0" dirty="0" smtClean="0"/>
              <a:t>Synchronization sequence, Channel estimation sequences)</a:t>
            </a:r>
            <a:r>
              <a:rPr lang="en-GB" altLang="en-US" sz="1600" dirty="0" smtClean="0"/>
              <a:t>, </a:t>
            </a:r>
            <a:r>
              <a:rPr lang="en-GB" altLang="en-US" sz="2000" b="0" dirty="0" smtClean="0"/>
              <a:t>Header content, Header check sequence, Channel coding for the header, Channel coding for data with variable code rate, Scrambler, </a:t>
            </a:r>
            <a:r>
              <a:rPr lang="en-GB" altLang="en-US" sz="2000" b="0" dirty="0" err="1" smtClean="0"/>
              <a:t>Interleaver</a:t>
            </a:r>
            <a:endParaRPr lang="en-GB" altLang="en-US" sz="2000" b="0" dirty="0" smtClean="0"/>
          </a:p>
          <a:p>
            <a:pPr algn="just">
              <a:buFontTx/>
              <a:buNone/>
              <a:defRPr/>
            </a:pPr>
            <a:r>
              <a:rPr lang="en-GB" altLang="en-US" sz="2000" dirty="0" smtClean="0"/>
              <a:t>Proposals shall be submitted </a:t>
            </a:r>
            <a:r>
              <a:rPr lang="en-GB" altLang="en-US" sz="2000" dirty="0" smtClean="0"/>
              <a:t>until </a:t>
            </a:r>
            <a:r>
              <a:rPr lang="en-GB" altLang="en-US" sz="2000" u="sng" dirty="0" smtClean="0"/>
              <a:t>July 1</a:t>
            </a:r>
            <a:r>
              <a:rPr lang="en-GB" altLang="en-US" sz="2000" dirty="0" smtClean="0"/>
              <a:t> </a:t>
            </a:r>
            <a:r>
              <a:rPr lang="en-GB" altLang="en-US" sz="2000" dirty="0" smtClean="0"/>
              <a:t>and </a:t>
            </a:r>
            <a:r>
              <a:rPr lang="en-GB" altLang="en-US" sz="2000" dirty="0" smtClean="0"/>
              <a:t>will be </a:t>
            </a:r>
            <a:r>
              <a:rPr lang="en-GB" altLang="en-US" sz="2000" dirty="0" smtClean="0"/>
              <a:t>discussed at the </a:t>
            </a:r>
            <a:r>
              <a:rPr lang="en-GB" altLang="en-US" sz="2000" dirty="0" smtClean="0"/>
              <a:t>meeting </a:t>
            </a:r>
            <a:r>
              <a:rPr lang="en-GB" altLang="en-US" sz="2000" dirty="0" smtClean="0"/>
              <a:t>in </a:t>
            </a:r>
            <a:r>
              <a:rPr lang="en-GB" altLang="en-US" sz="2000" dirty="0" smtClean="0"/>
              <a:t>San Diego. </a:t>
            </a:r>
            <a:r>
              <a:rPr lang="en-GB" altLang="en-US" sz="2000" dirty="0" smtClean="0"/>
              <a:t>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27</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a:t>Wednesday </a:t>
            </a:r>
            <a:r>
              <a:rPr lang="en-US" altLang="en-US" sz="3600" dirty="0" smtClean="0"/>
              <a:t>PM2, May 10,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8939777"/>
              </p:ext>
            </p:extLst>
          </p:nvPr>
        </p:nvGraphicFramePr>
        <p:xfrm>
          <a:off x="838200" y="2362200"/>
          <a:ext cx="8077200" cy="1957293"/>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6" marB="45676"/>
                </a:tc>
                <a:tc>
                  <a:txBody>
                    <a:bodyPr/>
                    <a:lstStyle/>
                    <a:p>
                      <a:r>
                        <a:rPr lang="en-US" sz="1800" dirty="0" smtClean="0"/>
                        <a:t>110</a:t>
                      </a:r>
                      <a:endParaRPr lang="en-US" sz="1800" dirty="0"/>
                    </a:p>
                  </a:txBody>
                  <a:tcPr marT="45676" marB="45676"/>
                </a:tc>
                <a:extLst>
                  <a:ext uri="{0D108BD9-81ED-4DB2-BD59-A6C34878D82A}">
                    <a16:rowId xmlns:a16="http://schemas.microsoft.com/office/drawing/2014/main" val="10003"/>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28</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AM2, </a:t>
            </a:r>
            <a:r>
              <a:rPr lang="en-US" altLang="en-US" sz="3600" dirty="0"/>
              <a:t>March 7, 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0452902"/>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29</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#9</a:t>
            </a:r>
            <a:endParaRPr lang="en-US" altLang="en-US" sz="3600" dirty="0"/>
          </a:p>
          <a:p>
            <a:pPr algn="just">
              <a:buFontTx/>
              <a:buNone/>
            </a:pPr>
            <a:r>
              <a:rPr lang="en-US" altLang="en-US" sz="3600" dirty="0" smtClean="0"/>
              <a:t>Thursday PM1, May 11, </a:t>
            </a:r>
            <a:r>
              <a:rPr lang="en-US" altLang="en-US" sz="3600" dirty="0"/>
              <a:t>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74718088"/>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06576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30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May 11,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653847329"/>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a:t>
                      </a:r>
                      <a:r>
                        <a:rPr lang="en-GB" altLang="en-US" sz="1800" dirty="0" smtClean="0"/>
                        <a:t>July meeting </a:t>
                      </a:r>
                      <a:r>
                        <a:rPr lang="en-GB" altLang="en-US" sz="1800" dirty="0" smtClean="0"/>
                        <a:t>in </a:t>
                      </a:r>
                      <a:r>
                        <a:rPr lang="en-GB" altLang="en-US" sz="1800" dirty="0" smtClean="0"/>
                        <a:t>San Diego</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overall schedule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5929FBEE-FFBE-4FBF-8C96-5872721B2B82}" type="slidenum">
              <a:rPr lang="en-US" altLang="en-US" sz="1200" b="0" smtClean="0"/>
              <a:pPr>
                <a:spcBef>
                  <a:spcPct val="0"/>
                </a:spcBef>
                <a:buFontTx/>
                <a:buNone/>
              </a:pPr>
              <a:t>31</a:t>
            </a:fld>
            <a:endParaRPr lang="en-US" altLang="en-US" sz="1200" b="0" smtClean="0"/>
          </a:p>
        </p:txBody>
      </p:sp>
      <p:sp>
        <p:nvSpPr>
          <p:cNvPr id="6041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Plans for </a:t>
            </a:r>
            <a:r>
              <a:rPr lang="en-US" altLang="en-US" sz="3600" dirty="0" smtClean="0"/>
              <a:t>July Meeting </a:t>
            </a:r>
            <a:r>
              <a:rPr lang="en-US" altLang="en-US" sz="3600" dirty="0"/>
              <a:t>in </a:t>
            </a:r>
            <a:r>
              <a:rPr lang="en-US" altLang="en-US" sz="3600" dirty="0" smtClean="0"/>
              <a:t>San Diego</a:t>
            </a:r>
            <a:endParaRPr lang="en-US" altLang="en-US" dirty="0"/>
          </a:p>
        </p:txBody>
      </p:sp>
      <p:sp>
        <p:nvSpPr>
          <p:cNvPr id="6042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de-DE" altLang="en-US" dirty="0" err="1" smtClean="0"/>
              <a:t>Produce</a:t>
            </a:r>
            <a:r>
              <a:rPr lang="de-DE" altLang="en-US" dirty="0" smtClean="0"/>
              <a:t> D3 </a:t>
            </a:r>
            <a:r>
              <a:rPr lang="de-DE" altLang="en-US" dirty="0" err="1" smtClean="0"/>
              <a:t>until</a:t>
            </a:r>
            <a:r>
              <a:rPr lang="de-DE" altLang="en-US" dirty="0" smtClean="0"/>
              <a:t> … </a:t>
            </a:r>
            <a:r>
              <a:rPr lang="de-DE" altLang="en-US" dirty="0" err="1" smtClean="0"/>
              <a:t>and</a:t>
            </a:r>
            <a:r>
              <a:rPr lang="de-DE" altLang="en-US" dirty="0" smtClean="0"/>
              <a:t> </a:t>
            </a:r>
            <a:r>
              <a:rPr lang="de-DE" altLang="en-US" dirty="0" err="1" smtClean="0"/>
              <a:t>submit</a:t>
            </a:r>
            <a:r>
              <a:rPr lang="de-DE" altLang="en-US" dirty="0" smtClean="0"/>
              <a:t> </a:t>
            </a:r>
            <a:r>
              <a:rPr lang="de-DE" altLang="en-US" dirty="0" err="1" smtClean="0"/>
              <a:t>first</a:t>
            </a:r>
            <a:r>
              <a:rPr lang="de-DE" altLang="en-US" dirty="0" smtClean="0"/>
              <a:t> </a:t>
            </a:r>
            <a:r>
              <a:rPr lang="de-DE" altLang="en-US" dirty="0" err="1" smtClean="0"/>
              <a:t>comments</a:t>
            </a:r>
            <a:r>
              <a:rPr lang="de-DE" altLang="en-US" dirty="0" smtClean="0"/>
              <a:t> </a:t>
            </a:r>
            <a:r>
              <a:rPr lang="de-DE" altLang="en-US" dirty="0" err="1" smtClean="0"/>
              <a:t>until</a:t>
            </a:r>
            <a:r>
              <a:rPr lang="de-DE" altLang="en-US" dirty="0" smtClean="0"/>
              <a:t> …</a:t>
            </a:r>
          </a:p>
          <a:p>
            <a:pPr marL="342900" indent="-342900" algn="just">
              <a:defRPr/>
            </a:pPr>
            <a:r>
              <a:rPr lang="de-DE" altLang="en-US" dirty="0" err="1" smtClean="0"/>
              <a:t>Present</a:t>
            </a:r>
            <a:r>
              <a:rPr lang="de-DE" altLang="en-US" dirty="0" smtClean="0"/>
              <a:t> </a:t>
            </a:r>
            <a:r>
              <a:rPr lang="de-DE" altLang="en-US" dirty="0" err="1" smtClean="0"/>
              <a:t>evaluation</a:t>
            </a:r>
            <a:r>
              <a:rPr lang="de-DE" altLang="en-US" dirty="0" smtClean="0"/>
              <a:t> </a:t>
            </a:r>
            <a:r>
              <a:rPr lang="de-DE" altLang="en-US" dirty="0" err="1" smtClean="0"/>
              <a:t>results</a:t>
            </a:r>
            <a:r>
              <a:rPr lang="de-DE" altLang="en-US" dirty="0" smtClean="0"/>
              <a:t> </a:t>
            </a:r>
            <a:r>
              <a:rPr lang="de-DE" altLang="en-US" dirty="0" err="1" smtClean="0"/>
              <a:t>for</a:t>
            </a:r>
            <a:r>
              <a:rPr lang="de-DE" altLang="en-US" dirty="0" smtClean="0"/>
              <a:t> </a:t>
            </a:r>
            <a:r>
              <a:rPr lang="de-DE" altLang="en-US" dirty="0" smtClean="0"/>
              <a:t>LB PHY</a:t>
            </a:r>
          </a:p>
          <a:p>
            <a:pPr marL="342900" indent="-342900" algn="just">
              <a:defRPr/>
            </a:pPr>
            <a:r>
              <a:rPr lang="de-DE" altLang="en-US" dirty="0" err="1" smtClean="0"/>
              <a:t>Finalize</a:t>
            </a:r>
            <a:r>
              <a:rPr lang="de-DE" altLang="en-US" dirty="0" smtClean="0"/>
              <a:t> </a:t>
            </a:r>
            <a:r>
              <a:rPr lang="de-DE" altLang="en-US" dirty="0" err="1" smtClean="0"/>
              <a:t>text</a:t>
            </a:r>
            <a:r>
              <a:rPr lang="de-DE" altLang="en-US" dirty="0" smtClean="0"/>
              <a:t> on LB PHY</a:t>
            </a:r>
          </a:p>
          <a:p>
            <a:pPr marL="342900" indent="-342900" algn="just">
              <a:defRPr/>
            </a:pPr>
            <a:r>
              <a:rPr lang="de-DE" altLang="en-US" dirty="0" err="1" smtClean="0"/>
              <a:t>Present</a:t>
            </a:r>
            <a:r>
              <a:rPr lang="de-DE" altLang="en-US" dirty="0" smtClean="0"/>
              <a:t> HB </a:t>
            </a:r>
            <a:r>
              <a:rPr lang="de-DE" altLang="en-US" dirty="0" smtClean="0"/>
              <a:t>OFDM PHY </a:t>
            </a:r>
            <a:r>
              <a:rPr lang="de-DE" altLang="en-US" dirty="0" err="1" smtClean="0"/>
              <a:t>proposal</a:t>
            </a:r>
            <a:endParaRPr lang="de-DE" altLang="en-US" dirty="0" smtClean="0"/>
          </a:p>
          <a:p>
            <a:pPr marL="342900" indent="-342900" algn="just">
              <a:defRPr/>
            </a:pPr>
            <a:r>
              <a:rPr lang="de-DE" altLang="en-US" dirty="0" err="1" smtClean="0"/>
              <a:t>Present</a:t>
            </a:r>
            <a:r>
              <a:rPr lang="de-DE" altLang="en-US" dirty="0" smtClean="0"/>
              <a:t> </a:t>
            </a:r>
            <a:r>
              <a:rPr lang="de-DE" altLang="en-US" dirty="0" err="1" smtClean="0"/>
              <a:t>first</a:t>
            </a:r>
            <a:r>
              <a:rPr lang="de-DE" altLang="en-US" dirty="0" smtClean="0"/>
              <a:t> </a:t>
            </a:r>
            <a:r>
              <a:rPr lang="de-DE" altLang="en-US" dirty="0" err="1" smtClean="0"/>
              <a:t>detailed</a:t>
            </a:r>
            <a:r>
              <a:rPr lang="de-DE" altLang="en-US" dirty="0" smtClean="0"/>
              <a:t> TG13 MAC </a:t>
            </a:r>
            <a:r>
              <a:rPr lang="de-DE" altLang="en-US" dirty="0" err="1" smtClean="0"/>
              <a:t>proposals</a:t>
            </a:r>
            <a:endParaRPr lang="de-DE" altLang="en-US" dirty="0" smtClean="0"/>
          </a:p>
          <a:p>
            <a:pPr marL="342900" indent="-342900" algn="just">
              <a:defRPr/>
            </a:pPr>
            <a:r>
              <a:rPr lang="de-DE" altLang="en-US" dirty="0" err="1"/>
              <a:t>Resolve</a:t>
            </a:r>
            <a:r>
              <a:rPr lang="de-DE" altLang="en-US" dirty="0"/>
              <a:t> </a:t>
            </a:r>
            <a:r>
              <a:rPr lang="de-DE" altLang="en-US" dirty="0" err="1"/>
              <a:t>first</a:t>
            </a:r>
            <a:r>
              <a:rPr lang="de-DE" altLang="en-US" dirty="0"/>
              <a:t> </a:t>
            </a:r>
            <a:r>
              <a:rPr lang="de-DE" altLang="en-US" dirty="0" err="1"/>
              <a:t>comments</a:t>
            </a:r>
            <a:r>
              <a:rPr lang="de-DE" altLang="en-US" dirty="0"/>
              <a:t> </a:t>
            </a:r>
            <a:r>
              <a:rPr lang="de-DE" altLang="en-US" dirty="0" err="1"/>
              <a:t>against</a:t>
            </a:r>
            <a:r>
              <a:rPr lang="de-DE" altLang="en-US" dirty="0"/>
              <a:t> D3</a:t>
            </a:r>
          </a:p>
          <a:p>
            <a:pPr algn="just">
              <a:buNone/>
              <a:defRPr/>
            </a:pPr>
            <a:endParaRPr lang="de-DE" altLang="en-US" dirty="0" smtClean="0"/>
          </a:p>
          <a:p>
            <a:pPr marL="342900" indent="-342900" algn="just">
              <a:defRPr/>
            </a:pPr>
            <a:endParaRPr lang="de-DE" altLang="en-US" dirty="0" smtClean="0"/>
          </a:p>
          <a:p>
            <a:pPr marL="342900" indent="-342900" algn="just">
              <a:defRPr/>
            </a:pPr>
            <a:endParaRPr lang="en-GB" altLang="en-US" dirty="0" smtClean="0"/>
          </a:p>
          <a:p>
            <a:pPr algn="just">
              <a:buFontTx/>
              <a:buNone/>
              <a:defRPr/>
            </a:pPr>
            <a:endParaRPr lang="en-GB" altLang="en-US" sz="2800" dirty="0" smtClean="0"/>
          </a:p>
        </p:txBody>
      </p:sp>
      <p:sp>
        <p:nvSpPr>
          <p:cNvPr id="6042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32</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a:t>TG13 moves that: </a:t>
            </a:r>
          </a:p>
          <a:p>
            <a:pPr algn="just">
              <a:buFontTx/>
              <a:buNone/>
            </a:pPr>
            <a:endParaRPr lang="en-GB" altLang="en-US" sz="2000"/>
          </a:p>
          <a:p>
            <a:pPr algn="just">
              <a:buFontTx/>
              <a:buNone/>
            </a:pPr>
            <a:endParaRPr lang="en-GB" altLang="en-US">
              <a:sym typeface="Wingdings" panose="05000000000000000000" pitchFamily="2" charset="2"/>
            </a:endParaRPr>
          </a:p>
          <a:p>
            <a:pPr algn="just">
              <a:buFontTx/>
              <a:buNone/>
            </a:pPr>
            <a:r>
              <a:rPr lang="en-GB" altLang="en-US">
                <a:sym typeface="Wingdings" panose="05000000000000000000" pitchFamily="2" charset="2"/>
              </a:rPr>
              <a:t>Moved by</a:t>
            </a:r>
          </a:p>
          <a:p>
            <a:pPr algn="just">
              <a:buFontTx/>
              <a:buNone/>
            </a:pPr>
            <a:r>
              <a:rPr lang="en-GB" altLang="en-US">
                <a:sym typeface="Wingdings" panose="05000000000000000000" pitchFamily="2" charset="2"/>
              </a:rPr>
              <a:t>Motion is approved by unanimous consent.			</a:t>
            </a: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Ma&lt;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smtClean="0"/>
              <a:t>Attendance recording procedures</a:t>
            </a:r>
          </a:p>
          <a:p>
            <a:pPr lvl="1"/>
            <a:r>
              <a:rPr lang="en-US" altLang="en-US" smtClean="0">
                <a:hlinkClick r:id="rId3"/>
              </a:rPr>
              <a:t>https://imat.ieee.org/my-site/home</a:t>
            </a:r>
            <a:r>
              <a:rPr lang="en-US" altLang="en-US" smtClean="0"/>
              <a:t>   </a:t>
            </a:r>
            <a:endParaRPr lang="en-US" altLang="en-US" sz="1800" smtClean="0"/>
          </a:p>
          <a:p>
            <a:pPr lvl="1"/>
            <a:r>
              <a:rPr lang="de-DE" altLang="en-US" smtClean="0"/>
              <a:t>Login using your IEEE account also used for registration</a:t>
            </a:r>
            <a:endParaRPr lang="en-US" altLang="en-US" smtClean="0"/>
          </a:p>
          <a:p>
            <a:pPr lvl="1"/>
            <a:r>
              <a:rPr lang="en-US" altLang="en-US" smtClean="0"/>
              <a:t>Must log attendance during each 2-hour session</a:t>
            </a:r>
          </a:p>
          <a:p>
            <a:pPr lvl="1"/>
            <a:r>
              <a:rPr lang="de-DE" altLang="en-US" smtClean="0"/>
              <a:t>Attendance counts to achieving/maintaining your voting rights </a:t>
            </a:r>
            <a:endParaRPr lang="en-US" altLang="en-US" smtClean="0"/>
          </a:p>
          <a:p>
            <a:pPr>
              <a:spcBef>
                <a:spcPts val="1800"/>
              </a:spcBef>
            </a:pPr>
            <a:r>
              <a:rPr lang="en-US" altLang="en-US" smtClean="0"/>
              <a:t>Documentation</a:t>
            </a:r>
          </a:p>
          <a:p>
            <a:pPr lvl="1"/>
            <a:r>
              <a:rPr lang="en-US" altLang="en-US" smtClean="0">
                <a:hlinkClick r:id="rId4"/>
              </a:rPr>
              <a:t>http://mentor.ieee.org</a:t>
            </a:r>
            <a:endParaRPr lang="en-US" altLang="en-US" smtClean="0"/>
          </a:p>
          <a:p>
            <a:pPr lvl="1"/>
            <a:r>
              <a:rPr lang="en-US" altLang="en-US" smtClean="0"/>
              <a:t>Use “TG13”</a:t>
            </a:r>
            <a:r>
              <a:rPr lang="en-US" altLang="ja-JP" smtClean="0"/>
              <a:t> for submission</a:t>
            </a:r>
          </a:p>
          <a:p>
            <a:pPr lvl="1"/>
            <a:r>
              <a:rPr lang="en-US" altLang="en-US" smtClean="0"/>
              <a:t>If you plan to make a submission be sure it does not contain company logos or advertising</a:t>
            </a:r>
          </a:p>
          <a:p>
            <a:r>
              <a:rPr lang="de-DE" altLang="en-US" smtClean="0"/>
              <a:t>Approve last meeting minutes (15-18-0067-r2) </a:t>
            </a:r>
            <a:endParaRPr lang="en-US" altLang="en-US" smtClean="0"/>
          </a:p>
          <a:p>
            <a:pPr lvl="1"/>
            <a:endParaRPr lang="en-US" altLang="en-US" smtClean="0"/>
          </a:p>
          <a:p>
            <a:pPr lvl="1"/>
            <a:endParaRPr lang="en-US" altLang="en-US"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nvGraphicFramePr>
        <p:xfrm>
          <a:off x="762000" y="1524000"/>
          <a:ext cx="7696200" cy="2187576"/>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Warsaw</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15100934"/>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#1</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#2</a:t>
                      </a: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#9</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#1</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#10</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de-DE" altLang="en-US" dirty="0" err="1" smtClean="0"/>
              <a:t>Finalize</a:t>
            </a:r>
            <a:r>
              <a:rPr lang="de-DE" altLang="en-US" dirty="0" smtClean="0"/>
              <a:t> PM PHY </a:t>
            </a:r>
            <a:r>
              <a:rPr lang="de-DE" altLang="en-US" dirty="0" err="1" smtClean="0"/>
              <a:t>text</a:t>
            </a:r>
            <a:r>
              <a:rPr lang="de-DE" altLang="en-US" dirty="0" smtClean="0"/>
              <a:t> </a:t>
            </a:r>
          </a:p>
          <a:p>
            <a:pPr marL="1085850" lvl="1" indent="-342900" algn="just">
              <a:defRPr/>
            </a:pPr>
            <a:r>
              <a:rPr lang="de-DE" altLang="en-US" dirty="0" err="1" smtClean="0"/>
              <a:t>doc</a:t>
            </a:r>
            <a:r>
              <a:rPr lang="de-DE" altLang="en-US" dirty="0"/>
              <a:t>. </a:t>
            </a:r>
            <a:r>
              <a:rPr lang="de-DE" altLang="en-US" dirty="0" smtClean="0"/>
              <a:t>15-18-0003/r5 (HHI, ETRI, </a:t>
            </a:r>
            <a:r>
              <a:rPr lang="de-DE" altLang="en-US" dirty="0" err="1" smtClean="0"/>
              <a:t>vlncom</a:t>
            </a:r>
            <a:r>
              <a:rPr lang="de-DE" altLang="en-US" dirty="0" smtClean="0"/>
              <a:t>)</a:t>
            </a:r>
            <a:endParaRPr lang="de-DE" altLang="en-US" dirty="0"/>
          </a:p>
          <a:p>
            <a:pPr marL="342900" indent="-342900" algn="just">
              <a:defRPr/>
            </a:pPr>
            <a:r>
              <a:rPr lang="de-DE" altLang="en-US" dirty="0" err="1" smtClean="0"/>
              <a:t>Present</a:t>
            </a:r>
            <a:r>
              <a:rPr lang="de-DE" altLang="en-US" dirty="0" smtClean="0"/>
              <a:t> </a:t>
            </a:r>
            <a:r>
              <a:rPr lang="de-DE" altLang="en-US" dirty="0" err="1" smtClean="0"/>
              <a:t>evaluation</a:t>
            </a:r>
            <a:r>
              <a:rPr lang="de-DE" altLang="en-US" dirty="0" smtClean="0"/>
              <a:t> </a:t>
            </a:r>
            <a:r>
              <a:rPr lang="de-DE" altLang="en-US" dirty="0" err="1" smtClean="0"/>
              <a:t>results</a:t>
            </a:r>
            <a:endParaRPr lang="de-DE" altLang="en-US" dirty="0" smtClean="0"/>
          </a:p>
          <a:p>
            <a:pPr marL="1085850" lvl="1" indent="-342900" algn="just">
              <a:defRPr/>
            </a:pPr>
            <a:r>
              <a:rPr lang="de-DE" altLang="en-US" dirty="0" err="1" smtClean="0"/>
              <a:t>doc</a:t>
            </a:r>
            <a:r>
              <a:rPr lang="de-DE" altLang="en-US" dirty="0" smtClean="0"/>
              <a:t>. 15-18-0168/r0, 15-18-0171/r0 (ETRI)</a:t>
            </a:r>
          </a:p>
          <a:p>
            <a:pPr marL="1085850" lvl="1" indent="-342900" algn="just">
              <a:defRPr/>
            </a:pPr>
            <a:r>
              <a:rPr lang="de-DE" altLang="en-US" dirty="0" err="1" smtClean="0"/>
              <a:t>doc</a:t>
            </a:r>
            <a:r>
              <a:rPr lang="de-DE" altLang="en-US" dirty="0" smtClean="0"/>
              <a:t>. 15-18-0170/r1, 15-18-0173/r1 (HHI)</a:t>
            </a:r>
          </a:p>
          <a:p>
            <a:pPr marL="342900" indent="-342900" algn="just">
              <a:defRPr/>
            </a:pPr>
            <a:r>
              <a:rPr lang="de-DE" altLang="en-US" dirty="0" err="1" smtClean="0"/>
              <a:t>Discuss</a:t>
            </a:r>
            <a:r>
              <a:rPr lang="de-DE" altLang="en-US" dirty="0" smtClean="0"/>
              <a:t> </a:t>
            </a:r>
            <a:r>
              <a:rPr lang="de-DE" altLang="en-US" dirty="0"/>
              <a:t>TG13 MAC </a:t>
            </a:r>
            <a:r>
              <a:rPr lang="de-DE" altLang="en-US" dirty="0" err="1" smtClean="0"/>
              <a:t>architecture</a:t>
            </a:r>
            <a:endParaRPr lang="de-DE" altLang="en-US" dirty="0"/>
          </a:p>
          <a:p>
            <a:pPr marL="1085850" lvl="1" indent="-342900" algn="just">
              <a:defRPr/>
            </a:pPr>
            <a:r>
              <a:rPr lang="de-DE" altLang="en-US" sz="1800" dirty="0" err="1"/>
              <a:t>doc</a:t>
            </a:r>
            <a:r>
              <a:rPr lang="de-DE" altLang="en-US" sz="1800" dirty="0"/>
              <a:t>. 15-18-167/r0 (</a:t>
            </a:r>
            <a:r>
              <a:rPr lang="de-DE" altLang="en-US" sz="1800" dirty="0" err="1"/>
              <a:t>pureLiFi</a:t>
            </a:r>
            <a:r>
              <a:rPr lang="de-DE" altLang="en-US" sz="1800" dirty="0"/>
              <a:t>)</a:t>
            </a:r>
          </a:p>
          <a:p>
            <a:pPr marL="1085850" lvl="1" indent="-342900" algn="just">
              <a:defRPr/>
            </a:pPr>
            <a:r>
              <a:rPr lang="de-DE" altLang="en-US" sz="1800" dirty="0" err="1"/>
              <a:t>doc</a:t>
            </a:r>
            <a:r>
              <a:rPr lang="de-DE" altLang="en-US" sz="1800" dirty="0"/>
              <a:t>. </a:t>
            </a:r>
            <a:r>
              <a:rPr lang="de-DE" altLang="en-US" sz="1800" dirty="0" smtClean="0"/>
              <a:t>… (HHI, </a:t>
            </a:r>
            <a:r>
              <a:rPr lang="de-DE" altLang="en-US" sz="1800" dirty="0" err="1" smtClean="0"/>
              <a:t>Huawei</a:t>
            </a:r>
            <a:r>
              <a:rPr lang="de-DE" altLang="en-US" sz="1800" dirty="0" smtClean="0"/>
              <a:t>)</a:t>
            </a:r>
            <a:endParaRPr lang="de-DE" altLang="en-US" sz="1800" dirty="0"/>
          </a:p>
          <a:p>
            <a:pPr marL="342900" indent="-342900" algn="just">
              <a:defRPr/>
            </a:pPr>
            <a:r>
              <a:rPr lang="de-DE" altLang="en-US" dirty="0" err="1" smtClean="0"/>
              <a:t>Present</a:t>
            </a:r>
            <a:r>
              <a:rPr lang="de-DE" altLang="en-US" dirty="0" smtClean="0"/>
              <a:t> </a:t>
            </a:r>
            <a:r>
              <a:rPr lang="de-DE" altLang="en-US" dirty="0" err="1" smtClean="0"/>
              <a:t>and</a:t>
            </a:r>
            <a:r>
              <a:rPr lang="de-DE" altLang="en-US" dirty="0" smtClean="0"/>
              <a:t> </a:t>
            </a:r>
            <a:r>
              <a:rPr lang="de-DE" altLang="en-US" dirty="0" err="1" smtClean="0"/>
              <a:t>discuss</a:t>
            </a:r>
            <a:r>
              <a:rPr lang="de-DE" altLang="en-US" dirty="0" smtClean="0"/>
              <a:t> LB PHY </a:t>
            </a:r>
          </a:p>
          <a:p>
            <a:pPr marL="1085850" lvl="1" indent="-342900" algn="just">
              <a:defRPr/>
            </a:pPr>
            <a:r>
              <a:rPr lang="de-DE" altLang="en-US" dirty="0" err="1" smtClean="0"/>
              <a:t>doc</a:t>
            </a:r>
            <a:r>
              <a:rPr lang="de-DE" altLang="en-US" dirty="0" smtClean="0"/>
              <a:t>. 15-18-0168/r1 (</a:t>
            </a:r>
            <a:r>
              <a:rPr lang="de-DE" altLang="en-US" dirty="0" err="1" smtClean="0"/>
              <a:t>pureLiFi</a:t>
            </a:r>
            <a:r>
              <a:rPr lang="de-DE" altLang="en-US" dirty="0" smtClean="0"/>
              <a:t>)</a:t>
            </a:r>
            <a:endParaRPr lang="de-DE" altLang="en-US" dirty="0" smtClean="0"/>
          </a:p>
          <a:p>
            <a:pPr marL="342900" indent="-342900" algn="just">
              <a:defRPr/>
            </a:pPr>
            <a:r>
              <a:rPr lang="de-DE" altLang="en-US" dirty="0" err="1"/>
              <a:t>Resolve</a:t>
            </a:r>
            <a:r>
              <a:rPr lang="de-DE" altLang="en-US" dirty="0"/>
              <a:t> </a:t>
            </a:r>
            <a:r>
              <a:rPr lang="de-DE" altLang="en-US" dirty="0" err="1" smtClean="0"/>
              <a:t>remaining</a:t>
            </a:r>
            <a:r>
              <a:rPr lang="de-DE" altLang="en-US" dirty="0" smtClean="0"/>
              <a:t> </a:t>
            </a:r>
            <a:r>
              <a:rPr lang="de-DE" altLang="en-US" dirty="0" err="1"/>
              <a:t>comments</a:t>
            </a:r>
            <a:r>
              <a:rPr lang="de-DE" altLang="en-US" dirty="0"/>
              <a:t> </a:t>
            </a:r>
            <a:r>
              <a:rPr lang="de-DE" altLang="en-US" dirty="0" err="1"/>
              <a:t>against</a:t>
            </a:r>
            <a:r>
              <a:rPr lang="de-DE" altLang="en-US" dirty="0"/>
              <a:t> D2</a:t>
            </a:r>
          </a:p>
          <a:p>
            <a:pPr algn="just">
              <a:buNone/>
              <a:defRPr/>
            </a:pPr>
            <a:endParaRPr lang="de-DE" altLang="en-US" dirty="0" smtClean="0"/>
          </a:p>
          <a:p>
            <a:pPr marL="342900" indent="-342900" algn="just">
              <a:defRPr/>
            </a:pPr>
            <a:endParaRPr lang="en-GB" altLang="en-US" dirty="0" smtClean="0"/>
          </a:p>
          <a:p>
            <a:pPr algn="just">
              <a:buFontTx/>
              <a:buNone/>
              <a:defRPr/>
            </a:pPr>
            <a:endParaRPr lang="en-GB" alt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a:t>Monday </a:t>
            </a:r>
            <a:r>
              <a:rPr lang="en-US" altLang="en-US" sz="3600" dirty="0" smtClean="0"/>
              <a:t>AM2, May 7,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24619342"/>
              </p:ext>
            </p:extLst>
          </p:nvPr>
        </p:nvGraphicFramePr>
        <p:xfrm>
          <a:off x="838200" y="2438400"/>
          <a:ext cx="8077200" cy="3330572"/>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last meeting minutes </a:t>
                      </a:r>
                      <a:r>
                        <a:rPr lang="en-GB" altLang="en-US" sz="1800" dirty="0" smtClean="0"/>
                        <a:t>15-18-0158/r1</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a:t>
                      </a:r>
                      <a:r>
                        <a:rPr lang="en-US" altLang="en-US" sz="1800" dirty="0" smtClean="0"/>
                        <a:t>15-18-0181/r0</a:t>
                      </a:r>
                      <a:endParaRPr lang="en-US" altLang="en-US" sz="1800" dirty="0" smtClean="0"/>
                    </a:p>
                  </a:txBody>
                  <a:tcPr marT="45764" marB="45764"/>
                </a:tc>
                <a:tc>
                  <a:txBody>
                    <a:bodyPr/>
                    <a:lstStyle/>
                    <a:p>
                      <a:r>
                        <a:rPr lang="de-DE" sz="1800" dirty="0" smtClean="0"/>
                        <a:t>15</a:t>
                      </a:r>
                      <a:endParaRPr lang="en-US" sz="1800" dirty="0"/>
                    </a:p>
                  </a:txBody>
                  <a:tcPr marT="45764" marB="45764"/>
                </a:tc>
                <a:extLst>
                  <a:ext uri="{0D108BD9-81ED-4DB2-BD59-A6C34878D82A}">
                    <a16:rowId xmlns:a16="http://schemas.microsoft.com/office/drawing/2014/main" val="10005"/>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15-18-0169/r0</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72875654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a:t>
                      </a:r>
                      <a:r>
                        <a:rPr lang="en-US" altLang="en-US" sz="1800" baseline="0" dirty="0" smtClean="0"/>
                        <a:t>15-18-0171/r0</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9234789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2355</Words>
  <Application>Microsoft Office PowerPoint</Application>
  <PresentationFormat>Bildschirmpräsentation (4:3)</PresentationFormat>
  <Paragraphs>581</Paragraphs>
  <Slides>32</Slides>
  <Notes>32</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32</vt:i4>
      </vt:variant>
    </vt:vector>
  </HeadingPairs>
  <TitlesOfParts>
    <vt:vector size="38" baseType="lpstr">
      <vt:lpstr>Times New Roman</vt:lpstr>
      <vt:lpstr>ＭＳ Ｐゴシック</vt:lpstr>
      <vt:lpstr>Arial</vt:lpstr>
      <vt:lpstr>Wingdings</vt:lpstr>
      <vt:lpstr>802-11-Submission</vt:lpstr>
      <vt:lpstr>Microsoft Word 97 - 2003 Document</vt:lpstr>
      <vt:lpstr>IEEE 802.15 TG13  Multi-Gbit/s Optical Wireless Communication  May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4322</cp:revision>
  <cp:lastPrinted>2014-11-04T15:04:57Z</cp:lastPrinted>
  <dcterms:created xsi:type="dcterms:W3CDTF">2007-04-17T18:10:23Z</dcterms:created>
  <dcterms:modified xsi:type="dcterms:W3CDTF">2018-05-02T19:23:07Z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