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256" r:id="rId2"/>
    <p:sldId id="285" r:id="rId3"/>
    <p:sldId id="259" r:id="rId4"/>
    <p:sldId id="286" r:id="rId5"/>
    <p:sldId id="287" r:id="rId6"/>
    <p:sldId id="294" r:id="rId7"/>
    <p:sldId id="297" r:id="rId8"/>
    <p:sldId id="299" r:id="rId9"/>
    <p:sldId id="300" r:id="rId10"/>
    <p:sldId id="301" r:id="rId11"/>
    <p:sldId id="302" r:id="rId12"/>
    <p:sldId id="303" r:id="rId13"/>
    <p:sldId id="309" r:id="rId14"/>
    <p:sldId id="310" r:id="rId15"/>
    <p:sldId id="311" r:id="rId16"/>
    <p:sldId id="312" r:id="rId17"/>
    <p:sldId id="313" r:id="rId18"/>
    <p:sldId id="314" r:id="rId19"/>
    <p:sldId id="295"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296" r:id="rId33"/>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6837" autoAdjust="0"/>
  </p:normalViewPr>
  <p:slideViewPr>
    <p:cSldViewPr>
      <p:cViewPr varScale="1">
        <p:scale>
          <a:sx n="127" d="100"/>
          <a:sy n="127" d="100"/>
        </p:scale>
        <p:origin x="1050" y="126"/>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6/18/2018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‹Nr.›</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4387" cy="3467100"/>
          </a:xfrm>
        </p:spPr>
      </p:sp>
      <p:sp>
        <p:nvSpPr>
          <p:cNvPr id="3" name="슬라이드 노트 개체 틀 2"/>
          <p:cNvSpPr>
            <a:spLocks noGrp="1"/>
          </p:cNvSpPr>
          <p:nvPr>
            <p:ph type="body" idx="1"/>
          </p:nvPr>
        </p:nvSpPr>
        <p:spPr/>
        <p:txBody>
          <a:bodyPr/>
          <a:lstStyle/>
          <a:p>
            <a:endParaRPr lang="ko-KR" altLang="en-US"/>
          </a:p>
        </p:txBody>
      </p:sp>
      <p:sp>
        <p:nvSpPr>
          <p:cNvPr id="5" name="날짜 개체 틀 4"/>
          <p:cNvSpPr>
            <a:spLocks noGrp="1"/>
          </p:cNvSpPr>
          <p:nvPr>
            <p:ph type="dt" idx="11"/>
          </p:nvPr>
        </p:nvSpPr>
        <p:spPr/>
        <p:txBody>
          <a:bodyPr/>
          <a:lstStyle/>
          <a:p>
            <a:r>
              <a:rPr lang="en-US" altLang="zh-CN"/>
              <a:t>&lt;month year&gt;</a:t>
            </a:r>
          </a:p>
        </p:txBody>
      </p:sp>
      <p:sp>
        <p:nvSpPr>
          <p:cNvPr id="6" name="바닥글 개체 틀 5"/>
          <p:cNvSpPr>
            <a:spLocks noGrp="1"/>
          </p:cNvSpPr>
          <p:nvPr>
            <p:ph type="ftr" sz="quarter" idx="12"/>
          </p:nvPr>
        </p:nvSpPr>
        <p:spPr/>
        <p:txBody>
          <a:bodyPr/>
          <a:lstStyle/>
          <a:p>
            <a:pPr lvl="4"/>
            <a:r>
              <a:rPr lang="en-US" altLang="zh-CN"/>
              <a:t>&lt;author&gt;, &lt;company&gt;</a:t>
            </a:r>
          </a:p>
        </p:txBody>
      </p:sp>
      <p:sp>
        <p:nvSpPr>
          <p:cNvPr id="7" name="슬라이드 번호 개체 틀 6"/>
          <p:cNvSpPr>
            <a:spLocks noGrp="1"/>
          </p:cNvSpPr>
          <p:nvPr>
            <p:ph type="sldNum" sz="quarter" idx="13"/>
          </p:nvPr>
        </p:nvSpPr>
        <p:spPr/>
        <p:txBody>
          <a:bodyPr/>
          <a:lstStyle/>
          <a:p>
            <a:r>
              <a:rPr lang="en-US" altLang="zh-CN"/>
              <a:t>Page </a:t>
            </a:r>
            <a:fld id="{E03D6019-6E9A-433C-BEAF-106EDE2EE5B7}" type="slidenum">
              <a:rPr lang="en-US" altLang="zh-CN" smtClean="0"/>
              <a:pPr/>
              <a:t>1</a:t>
            </a:fld>
            <a:endParaRPr lang="en-US" altLang="zh-CN"/>
          </a:p>
        </p:txBody>
      </p:sp>
    </p:spTree>
    <p:extLst>
      <p:ext uri="{BB962C8B-B14F-4D97-AF65-F5344CB8AC3E}">
        <p14:creationId xmlns:p14="http://schemas.microsoft.com/office/powerpoint/2010/main" val="80568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4387" cy="3467100"/>
          </a:xfrm>
        </p:spPr>
      </p:sp>
      <p:sp>
        <p:nvSpPr>
          <p:cNvPr id="3" name="슬라이드 노트 개체 틀 2"/>
          <p:cNvSpPr>
            <a:spLocks noGrp="1"/>
          </p:cNvSpPr>
          <p:nvPr>
            <p:ph type="body" idx="1"/>
          </p:nvPr>
        </p:nvSpPr>
        <p:spPr/>
        <p:txBody>
          <a:bodyPr/>
          <a:lstStyle/>
          <a:p>
            <a:endParaRPr lang="ko-KR" altLang="en-US"/>
          </a:p>
        </p:txBody>
      </p:sp>
      <p:sp>
        <p:nvSpPr>
          <p:cNvPr id="5" name="날짜 개체 틀 4"/>
          <p:cNvSpPr>
            <a:spLocks noGrp="1"/>
          </p:cNvSpPr>
          <p:nvPr>
            <p:ph type="dt" idx="11"/>
          </p:nvPr>
        </p:nvSpPr>
        <p:spPr/>
        <p:txBody>
          <a:bodyPr/>
          <a:lstStyle/>
          <a:p>
            <a:r>
              <a:rPr lang="en-US" altLang="zh-CN"/>
              <a:t>&lt;month year&gt;</a:t>
            </a:r>
          </a:p>
        </p:txBody>
      </p:sp>
      <p:sp>
        <p:nvSpPr>
          <p:cNvPr id="6" name="바닥글 개체 틀 5"/>
          <p:cNvSpPr>
            <a:spLocks noGrp="1"/>
          </p:cNvSpPr>
          <p:nvPr>
            <p:ph type="ftr" sz="quarter" idx="12"/>
          </p:nvPr>
        </p:nvSpPr>
        <p:spPr/>
        <p:txBody>
          <a:bodyPr/>
          <a:lstStyle/>
          <a:p>
            <a:pPr lvl="4"/>
            <a:r>
              <a:rPr lang="en-US" altLang="zh-CN"/>
              <a:t>&lt;author&gt;, &lt;company&gt;</a:t>
            </a:r>
          </a:p>
        </p:txBody>
      </p:sp>
      <p:sp>
        <p:nvSpPr>
          <p:cNvPr id="7" name="슬라이드 번호 개체 틀 6"/>
          <p:cNvSpPr>
            <a:spLocks noGrp="1"/>
          </p:cNvSpPr>
          <p:nvPr>
            <p:ph type="sldNum" sz="quarter" idx="13"/>
          </p:nvPr>
        </p:nvSpPr>
        <p:spPr/>
        <p:txBody>
          <a:bodyPr/>
          <a:lstStyle/>
          <a:p>
            <a:r>
              <a:rPr lang="en-US" altLang="zh-CN"/>
              <a:t>Page </a:t>
            </a:r>
            <a:fld id="{E03D6019-6E9A-433C-BEAF-106EDE2EE5B7}" type="slidenum">
              <a:rPr lang="en-US" altLang="zh-CN" smtClean="0"/>
              <a:pPr/>
              <a:t>2</a:t>
            </a:fld>
            <a:endParaRPr lang="en-US" altLang="zh-CN"/>
          </a:p>
        </p:txBody>
      </p:sp>
    </p:spTree>
    <p:extLst>
      <p:ext uri="{BB962C8B-B14F-4D97-AF65-F5344CB8AC3E}">
        <p14:creationId xmlns:p14="http://schemas.microsoft.com/office/powerpoint/2010/main" val="1016676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4387" cy="3467100"/>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idx="10"/>
          </p:nvPr>
        </p:nvSpPr>
        <p:spPr/>
        <p:txBody>
          <a:bodyPr/>
          <a:lstStyle/>
          <a:p>
            <a:r>
              <a:rPr lang="en-US" smtClean="0"/>
              <a:t>doc.: IEEE 802.11-yy/xxxxr0</a:t>
            </a:r>
            <a:endParaRPr lang="en-US"/>
          </a:p>
        </p:txBody>
      </p:sp>
      <p:sp>
        <p:nvSpPr>
          <p:cNvPr id="5" name="Datumsplatzhalter 4"/>
          <p:cNvSpPr>
            <a:spLocks noGrp="1"/>
          </p:cNvSpPr>
          <p:nvPr>
            <p:ph type="dt" idx="11"/>
          </p:nvPr>
        </p:nvSpPr>
        <p:spPr/>
        <p:txBody>
          <a:bodyPr/>
          <a:lstStyle/>
          <a:p>
            <a:r>
              <a:rPr lang="en-US" smtClean="0"/>
              <a:t>Month Year</a:t>
            </a:r>
            <a:endParaRPr lang="en-US"/>
          </a:p>
        </p:txBody>
      </p:sp>
      <p:sp>
        <p:nvSpPr>
          <p:cNvPr id="6" name="Fußzeilenplatzhalter 5"/>
          <p:cNvSpPr>
            <a:spLocks noGrp="1"/>
          </p:cNvSpPr>
          <p:nvPr>
            <p:ph type="ftr" idx="12"/>
          </p:nvPr>
        </p:nvSpPr>
        <p:spPr/>
        <p:txBody>
          <a:bodyPr/>
          <a:lstStyle/>
          <a:p>
            <a:r>
              <a:rPr lang="en-US" smtClean="0"/>
              <a:t>John Doe, Some Company</a:t>
            </a:r>
            <a:endParaRPr lang="en-US"/>
          </a:p>
        </p:txBody>
      </p:sp>
      <p:sp>
        <p:nvSpPr>
          <p:cNvPr id="7" name="Foliennummernplatzhalter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380631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a:t>Titelmasterformat durch Klicken bearbeiten</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en-GB"/>
          </a:p>
        </p:txBody>
      </p:sp>
      <p:sp>
        <p:nvSpPr>
          <p:cNvPr id="4" name="Date Placeholder 3"/>
          <p:cNvSpPr>
            <a:spLocks noGrp="1"/>
          </p:cNvSpPr>
          <p:nvPr>
            <p:ph type="dt" idx="10"/>
          </p:nvPr>
        </p:nvSpPr>
        <p:spPr/>
        <p:txBody>
          <a:bodyPr/>
          <a:lstStyle>
            <a:lvl1pPr>
              <a:defRPr/>
            </a:lvl1pPr>
          </a:lstStyle>
          <a:p>
            <a:r>
              <a:rPr lang="de-DE" smtClean="0"/>
              <a:t>May 2018</a:t>
            </a:r>
            <a:endParaRPr lang="en-GB" dirty="0"/>
          </a:p>
        </p:txBody>
      </p:sp>
      <p:sp>
        <p:nvSpPr>
          <p:cNvPr id="5" name="Footer Placeholder 4"/>
          <p:cNvSpPr>
            <a:spLocks noGrp="1"/>
          </p:cNvSpPr>
          <p:nvPr>
            <p:ph type="ftr" idx="11"/>
          </p:nvPr>
        </p:nvSpPr>
        <p:spPr/>
        <p:txBody>
          <a:bodyPr/>
          <a:lstStyle>
            <a:lvl1pPr>
              <a:defRPr/>
            </a:lvl1pPr>
          </a:lstStyle>
          <a:p>
            <a:r>
              <a:rPr lang="en-GB"/>
              <a:t>Malte Hinrichs, HHI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‹Nr.›</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Malte Hinrichs, HHI</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smtClean="0"/>
              <a:t>May 2018</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Formatvorlagen des Textmasters bearbeiten</a:t>
            </a:r>
          </a:p>
        </p:txBody>
      </p:sp>
      <p:sp>
        <p:nvSpPr>
          <p:cNvPr id="4" name="Date Placeholder 3"/>
          <p:cNvSpPr>
            <a:spLocks noGrp="1"/>
          </p:cNvSpPr>
          <p:nvPr>
            <p:ph type="dt" idx="10"/>
          </p:nvPr>
        </p:nvSpPr>
        <p:spPr/>
        <p:txBody>
          <a:bodyPr/>
          <a:lstStyle>
            <a:lvl1pPr>
              <a:defRPr/>
            </a:lvl1pPr>
          </a:lstStyle>
          <a:p>
            <a:r>
              <a:rPr lang="de-DE" smtClean="0"/>
              <a:t>May 2018</a:t>
            </a:r>
            <a:endParaRPr lang="en-GB"/>
          </a:p>
        </p:txBody>
      </p:sp>
      <p:sp>
        <p:nvSpPr>
          <p:cNvPr id="5" name="Footer Placeholder 4"/>
          <p:cNvSpPr>
            <a:spLocks noGrp="1"/>
          </p:cNvSpPr>
          <p:nvPr>
            <p:ph type="ftr" idx="11"/>
          </p:nvPr>
        </p:nvSpPr>
        <p:spPr/>
        <p:txBody>
          <a:bodyPr/>
          <a:lstStyle>
            <a:lvl1pPr>
              <a:defRPr/>
            </a:lvl1pPr>
          </a:lstStyle>
          <a:p>
            <a:r>
              <a:rPr lang="en-GB"/>
              <a:t>Malte Hinrichs, HHI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idx="10"/>
          </p:nvPr>
        </p:nvSpPr>
        <p:spPr/>
        <p:txBody>
          <a:bodyPr/>
          <a:lstStyle>
            <a:lvl1pPr>
              <a:defRPr/>
            </a:lvl1pPr>
          </a:lstStyle>
          <a:p>
            <a:r>
              <a:rPr lang="de-DE" smtClean="0"/>
              <a:t>May 2018</a:t>
            </a:r>
            <a:endParaRPr lang="en-GB"/>
          </a:p>
        </p:txBody>
      </p:sp>
      <p:sp>
        <p:nvSpPr>
          <p:cNvPr id="6" name="Footer Placeholder 5"/>
          <p:cNvSpPr>
            <a:spLocks noGrp="1"/>
          </p:cNvSpPr>
          <p:nvPr>
            <p:ph type="ftr" idx="11"/>
          </p:nvPr>
        </p:nvSpPr>
        <p:spPr/>
        <p:txBody>
          <a:bodyPr/>
          <a:lstStyle>
            <a:lvl1pPr>
              <a:defRPr/>
            </a:lvl1pPr>
          </a:lstStyle>
          <a:p>
            <a:r>
              <a:rPr lang="en-GB"/>
              <a:t>Malte Hinrichs, HHI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e Placeholder 6"/>
          <p:cNvSpPr>
            <a:spLocks noGrp="1"/>
          </p:cNvSpPr>
          <p:nvPr>
            <p:ph type="dt" idx="10"/>
          </p:nvPr>
        </p:nvSpPr>
        <p:spPr/>
        <p:txBody>
          <a:bodyPr/>
          <a:lstStyle>
            <a:lvl1pPr>
              <a:defRPr/>
            </a:lvl1pPr>
          </a:lstStyle>
          <a:p>
            <a:r>
              <a:rPr lang="de-DE" smtClean="0"/>
              <a:t>May 2018</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Malte Hinrichs, HHI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a:p>
        </p:txBody>
      </p:sp>
      <p:sp>
        <p:nvSpPr>
          <p:cNvPr id="3" name="Date Placeholder 2"/>
          <p:cNvSpPr>
            <a:spLocks noGrp="1"/>
          </p:cNvSpPr>
          <p:nvPr>
            <p:ph type="dt" idx="10"/>
          </p:nvPr>
        </p:nvSpPr>
        <p:spPr/>
        <p:txBody>
          <a:bodyPr/>
          <a:lstStyle>
            <a:lvl1pPr>
              <a:defRPr/>
            </a:lvl1pPr>
          </a:lstStyle>
          <a:p>
            <a:r>
              <a:rPr lang="de-DE" smtClean="0"/>
              <a:t>May 2018</a:t>
            </a:r>
            <a:endParaRPr lang="en-GB"/>
          </a:p>
        </p:txBody>
      </p:sp>
      <p:sp>
        <p:nvSpPr>
          <p:cNvPr id="4" name="Footer Placeholder 3"/>
          <p:cNvSpPr>
            <a:spLocks noGrp="1"/>
          </p:cNvSpPr>
          <p:nvPr>
            <p:ph type="ftr" idx="11"/>
          </p:nvPr>
        </p:nvSpPr>
        <p:spPr/>
        <p:txBody>
          <a:bodyPr/>
          <a:lstStyle>
            <a:lvl1pPr>
              <a:defRPr/>
            </a:lvl1pPr>
          </a:lstStyle>
          <a:p>
            <a:r>
              <a:rPr lang="en-GB"/>
              <a:t>Malte Hinrichs, HHI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de-DE" smtClean="0"/>
              <a:t>May 2018</a:t>
            </a:r>
            <a:endParaRPr lang="en-GB"/>
          </a:p>
        </p:txBody>
      </p:sp>
      <p:sp>
        <p:nvSpPr>
          <p:cNvPr id="3" name="Footer Placeholder 2"/>
          <p:cNvSpPr>
            <a:spLocks noGrp="1"/>
          </p:cNvSpPr>
          <p:nvPr>
            <p:ph type="ftr" idx="11"/>
          </p:nvPr>
        </p:nvSpPr>
        <p:spPr/>
        <p:txBody>
          <a:bodyPr/>
          <a:lstStyle>
            <a:lvl1pPr>
              <a:defRPr/>
            </a:lvl1pPr>
          </a:lstStyle>
          <a:p>
            <a:r>
              <a:rPr lang="en-GB"/>
              <a:t>Malte Hinrichs, HHI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idx="10"/>
          </p:nvPr>
        </p:nvSpPr>
        <p:spPr/>
        <p:txBody>
          <a:bodyPr/>
          <a:lstStyle>
            <a:lvl1pPr>
              <a:defRPr/>
            </a:lvl1pPr>
          </a:lstStyle>
          <a:p>
            <a:r>
              <a:rPr lang="de-DE" smtClean="0"/>
              <a:t>May 2018</a:t>
            </a:r>
            <a:endParaRPr lang="en-GB"/>
          </a:p>
        </p:txBody>
      </p:sp>
      <p:sp>
        <p:nvSpPr>
          <p:cNvPr id="5" name="Footer Placeholder 4"/>
          <p:cNvSpPr>
            <a:spLocks noGrp="1"/>
          </p:cNvSpPr>
          <p:nvPr>
            <p:ph type="ftr" idx="11"/>
          </p:nvPr>
        </p:nvSpPr>
        <p:spPr/>
        <p:txBody>
          <a:bodyPr/>
          <a:lstStyle>
            <a:lvl1pPr>
              <a:defRPr/>
            </a:lvl1pPr>
          </a:lstStyle>
          <a:p>
            <a:r>
              <a:rPr lang="en-GB"/>
              <a:t>Malte Hinrichs, HHI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de-DE"/>
              <a:t>Titelmasterformat durch Klicken bearbeiten</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idx="10"/>
          </p:nvPr>
        </p:nvSpPr>
        <p:spPr/>
        <p:txBody>
          <a:bodyPr/>
          <a:lstStyle>
            <a:lvl1pPr>
              <a:defRPr/>
            </a:lvl1pPr>
          </a:lstStyle>
          <a:p>
            <a:r>
              <a:rPr lang="de-DE" smtClean="0"/>
              <a:t>May 2018</a:t>
            </a:r>
            <a:endParaRPr lang="en-GB"/>
          </a:p>
        </p:txBody>
      </p:sp>
      <p:sp>
        <p:nvSpPr>
          <p:cNvPr id="5" name="Footer Placeholder 4"/>
          <p:cNvSpPr>
            <a:spLocks noGrp="1"/>
          </p:cNvSpPr>
          <p:nvPr>
            <p:ph type="ftr" idx="11"/>
          </p:nvPr>
        </p:nvSpPr>
        <p:spPr/>
        <p:txBody>
          <a:bodyPr/>
          <a:lstStyle>
            <a:lvl1pPr>
              <a:defRPr/>
            </a:lvl1pPr>
          </a:lstStyle>
          <a:p>
            <a:r>
              <a:rPr lang="en-GB"/>
              <a:t>Malte Hinrichs, HHI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smtClean="0"/>
              <a:t>May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Malte Hinrichs, HHI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‹Nr.›</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15-18-0173-02-0013</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idx="10"/>
          </p:nvPr>
        </p:nvSpPr>
        <p:spPr/>
        <p:txBody>
          <a:bodyPr/>
          <a:lstStyle/>
          <a:p>
            <a:r>
              <a:rPr lang="de-DE" altLang="ko-KR" smtClean="0"/>
              <a:t>May 2018</a:t>
            </a:r>
            <a:endParaRPr lang="en-US" altLang="zh-CN" dirty="0"/>
          </a:p>
        </p:txBody>
      </p:sp>
      <p:sp>
        <p:nvSpPr>
          <p:cNvPr id="4" name="바닥글 개체 틀 3"/>
          <p:cNvSpPr>
            <a:spLocks noGrp="1"/>
          </p:cNvSpPr>
          <p:nvPr>
            <p:ph type="ftr" idx="11"/>
          </p:nvPr>
        </p:nvSpPr>
        <p:spPr/>
        <p:txBody>
          <a:bodyPr/>
          <a:lstStyle/>
          <a:p>
            <a:r>
              <a:rPr lang="en-US" altLang="zh-CN"/>
              <a:t>Malte Hinrichs, HHI</a:t>
            </a:r>
            <a:endParaRPr lang="en-US" altLang="zh-CN" dirty="0"/>
          </a:p>
        </p:txBody>
      </p:sp>
      <p:sp>
        <p:nvSpPr>
          <p:cNvPr id="3" name="슬라이드 번호 개체 틀 2"/>
          <p:cNvSpPr>
            <a:spLocks noGrp="1"/>
          </p:cNvSpPr>
          <p:nvPr>
            <p:ph type="sldNum" idx="12"/>
          </p:nvPr>
        </p:nvSpPr>
        <p:spPr/>
        <p:txBody>
          <a:bodyPr/>
          <a:lstStyle/>
          <a:p>
            <a:r>
              <a:rPr lang="en-US" altLang="zh-CN"/>
              <a:t>Slide </a:t>
            </a:r>
            <a:fld id="{76C0EB13-4677-48A4-A691-EDFD86E62D7A}" type="slidenum">
              <a:rPr lang="en-US" altLang="zh-CN" smtClean="0"/>
              <a:pPr/>
              <a:t>1</a:t>
            </a:fld>
            <a:endParaRPr lang="en-US" altLang="zh-CN" dirty="0"/>
          </a:p>
        </p:txBody>
      </p:sp>
      <p:sp>
        <p:nvSpPr>
          <p:cNvPr id="9" name="Rectangle 3"/>
          <p:cNvSpPr>
            <a:spLocks noChangeArrowheads="1"/>
          </p:cNvSpPr>
          <p:nvPr/>
        </p:nvSpPr>
        <p:spPr bwMode="auto">
          <a:xfrm>
            <a:off x="76200" y="1166842"/>
            <a:ext cx="8991600" cy="4770537"/>
          </a:xfrm>
          <a:prstGeom prst="rect">
            <a:avLst/>
          </a:prstGeom>
          <a:noFill/>
          <a:ln w="12700">
            <a:noFill/>
            <a:miter lim="800000"/>
            <a:headEnd type="none" w="sm" len="sm"/>
            <a:tailEnd type="none" w="sm" len="sm"/>
          </a:ln>
          <a:effectLst/>
        </p:spPr>
        <p:txBody>
          <a:bodyPr>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zh-CN" sz="1800" b="1" u="sng" dirty="0">
                <a:solidFill>
                  <a:schemeClr val="tx1">
                    <a:lumMod val="85000"/>
                    <a:lumOff val="15000"/>
                  </a:schemeClr>
                </a:solidFill>
                <a:effectLst>
                  <a:outerShdw blurRad="38100" dist="38100" dir="2700000" algn="tl">
                    <a:srgbClr val="C0C0C0"/>
                  </a:outerShdw>
                </a:effectLst>
                <a:ea typeface="宋体" charset="-122"/>
              </a:rPr>
              <a:t>Project: IEEE P802.15 Working Group for Wireless Personal Area Networks (WPANs)</a:t>
            </a:r>
            <a:endParaRPr lang="en-US" altLang="zh-CN" sz="1600" b="1" dirty="0">
              <a:solidFill>
                <a:schemeClr val="tx1">
                  <a:lumMod val="85000"/>
                  <a:lumOff val="15000"/>
                </a:schemeClr>
              </a:solidFill>
              <a:ea typeface="宋体" charset="-122"/>
            </a:endParaRPr>
          </a:p>
          <a:p>
            <a:endParaRPr lang="en-US" altLang="zh-CN" sz="1600" dirty="0">
              <a:solidFill>
                <a:schemeClr val="tx1">
                  <a:lumMod val="85000"/>
                  <a:lumOff val="15000"/>
                </a:schemeClr>
              </a:solidFill>
              <a:ea typeface="宋体" charset="-122"/>
            </a:endParaRPr>
          </a:p>
          <a:p>
            <a:r>
              <a:rPr lang="en-US" altLang="zh-CN" sz="1600" b="1" dirty="0">
                <a:solidFill>
                  <a:schemeClr val="tx1">
                    <a:lumMod val="85000"/>
                    <a:lumOff val="15000"/>
                  </a:schemeClr>
                </a:solidFill>
                <a:ea typeface="宋体" charset="-122"/>
              </a:rPr>
              <a:t>Submission Title:</a:t>
            </a:r>
            <a:r>
              <a:rPr lang="en-US" altLang="zh-CN" sz="1600" dirty="0">
                <a:solidFill>
                  <a:schemeClr val="tx1">
                    <a:lumMod val="85000"/>
                    <a:lumOff val="15000"/>
                  </a:schemeClr>
                </a:solidFill>
                <a:ea typeface="宋体" charset="-122"/>
              </a:rPr>
              <a:t> </a:t>
            </a:r>
            <a:r>
              <a:rPr lang="en-US" sz="1600" dirty="0"/>
              <a:t>Evaluation of PM </a:t>
            </a:r>
            <a:r>
              <a:rPr lang="en-US" sz="1600" dirty="0" smtClean="0"/>
              <a:t>PHY Header </a:t>
            </a:r>
            <a:r>
              <a:rPr lang="en-US" sz="1600" dirty="0"/>
              <a:t>and </a:t>
            </a:r>
            <a:r>
              <a:rPr lang="en-US" sz="1600" dirty="0" smtClean="0"/>
              <a:t>Payload</a:t>
            </a:r>
            <a:endParaRPr lang="en-US" altLang="zh-CN" sz="1600" dirty="0">
              <a:solidFill>
                <a:schemeClr val="tx1">
                  <a:lumMod val="85000"/>
                  <a:lumOff val="15000"/>
                </a:schemeClr>
              </a:solidFill>
              <a:ea typeface="宋体" charset="-122"/>
            </a:endParaRPr>
          </a:p>
          <a:p>
            <a:r>
              <a:rPr lang="en-US" altLang="zh-CN" sz="1600" b="1" dirty="0">
                <a:solidFill>
                  <a:schemeClr val="tx1">
                    <a:lumMod val="85000"/>
                    <a:lumOff val="15000"/>
                  </a:schemeClr>
                </a:solidFill>
                <a:ea typeface="宋体" charset="-122"/>
              </a:rPr>
              <a:t>Date Submitted: </a:t>
            </a:r>
            <a:r>
              <a:rPr lang="en-US" altLang="zh-CN" sz="1600" dirty="0" smtClean="0">
                <a:solidFill>
                  <a:schemeClr val="tx1">
                    <a:lumMod val="85000"/>
                    <a:lumOff val="15000"/>
                  </a:schemeClr>
                </a:solidFill>
                <a:ea typeface="宋体" charset="-122"/>
              </a:rPr>
              <a:t>15 June 2018</a:t>
            </a:r>
            <a:r>
              <a:rPr lang="en-US" altLang="zh-CN" sz="1600" dirty="0">
                <a:solidFill>
                  <a:schemeClr val="tx1">
                    <a:lumMod val="85000"/>
                    <a:lumOff val="15000"/>
                  </a:schemeClr>
                </a:solidFill>
                <a:ea typeface="宋体" charset="-122"/>
              </a:rPr>
              <a:t>	</a:t>
            </a:r>
          </a:p>
          <a:p>
            <a:r>
              <a:rPr lang="en-US" altLang="zh-CN" sz="1600" b="1" dirty="0">
                <a:solidFill>
                  <a:schemeClr val="tx1">
                    <a:lumMod val="85000"/>
                    <a:lumOff val="15000"/>
                  </a:schemeClr>
                </a:solidFill>
                <a:ea typeface="宋体" charset="-122"/>
              </a:rPr>
              <a:t>Source:</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Malte Hinrichs, Volker Jungnickel [</a:t>
            </a:r>
            <a:r>
              <a:rPr lang="en-US" altLang="zh-CN" sz="1600" dirty="0" err="1" smtClean="0">
                <a:solidFill>
                  <a:schemeClr val="tx1">
                    <a:lumMod val="85000"/>
                    <a:lumOff val="15000"/>
                  </a:schemeClr>
                </a:solidFill>
                <a:ea typeface="宋体" charset="-122"/>
              </a:rPr>
              <a:t>Fraunhofer</a:t>
            </a:r>
            <a:r>
              <a:rPr lang="en-US" altLang="zh-CN" sz="1600" dirty="0" smtClean="0">
                <a:solidFill>
                  <a:schemeClr val="tx1">
                    <a:lumMod val="85000"/>
                    <a:lumOff val="15000"/>
                  </a:schemeClr>
                </a:solidFill>
                <a:ea typeface="宋体" charset="-122"/>
              </a:rPr>
              <a:t> HHI]</a:t>
            </a:r>
          </a:p>
          <a:p>
            <a:r>
              <a:rPr lang="en-US" altLang="zh-CN" sz="1600" dirty="0" smtClean="0">
                <a:solidFill>
                  <a:schemeClr val="tx1">
                    <a:lumMod val="85000"/>
                    <a:lumOff val="15000"/>
                  </a:schemeClr>
                </a:solidFill>
                <a:ea typeface="宋体" charset="-122"/>
              </a:rPr>
              <a:t>Address: </a:t>
            </a:r>
            <a:r>
              <a:rPr lang="en-US" altLang="zh-CN" sz="1600" dirty="0" err="1" smtClean="0">
                <a:solidFill>
                  <a:schemeClr val="tx1">
                    <a:lumMod val="85000"/>
                    <a:lumOff val="15000"/>
                  </a:schemeClr>
                </a:solidFill>
                <a:ea typeface="宋体" charset="-122"/>
              </a:rPr>
              <a:t>Einsteinufer</a:t>
            </a:r>
            <a:r>
              <a:rPr lang="en-US" altLang="zh-CN" sz="1600" dirty="0" smtClean="0">
                <a:solidFill>
                  <a:schemeClr val="tx1">
                    <a:lumMod val="85000"/>
                    <a:lumOff val="15000"/>
                  </a:schemeClr>
                </a:solidFill>
                <a:ea typeface="宋体" charset="-122"/>
              </a:rPr>
              <a:t> 37, 10587 Berlin, Germany</a:t>
            </a:r>
          </a:p>
          <a:p>
            <a:r>
              <a:rPr lang="en-US" altLang="zh-CN" sz="1600" dirty="0" smtClean="0">
                <a:solidFill>
                  <a:schemeClr val="tx1">
                    <a:lumMod val="85000"/>
                    <a:lumOff val="15000"/>
                  </a:schemeClr>
                </a:solidFill>
                <a:ea typeface="宋体" charset="-122"/>
              </a:rPr>
              <a:t>Voice:[+49-30</a:t>
            </a:r>
            <a:r>
              <a:rPr lang="en-US" altLang="ko-KR" sz="1600" dirty="0" smtClean="0">
                <a:solidFill>
                  <a:schemeClr val="tx1">
                    <a:lumMod val="85000"/>
                    <a:lumOff val="15000"/>
                  </a:schemeClr>
                </a:solidFill>
                <a:ea typeface="굴림" pitchFamily="50" charset="-127"/>
              </a:rPr>
              <a:t>-31002 284</a:t>
            </a:r>
            <a:r>
              <a:rPr lang="en-US" altLang="zh-CN" sz="1600" dirty="0" smtClean="0">
                <a:solidFill>
                  <a:schemeClr val="tx1">
                    <a:lumMod val="85000"/>
                    <a:lumOff val="15000"/>
                  </a:schemeClr>
                </a:solidFill>
                <a:ea typeface="宋体" charset="-122"/>
              </a:rPr>
              <a:t>], </a:t>
            </a:r>
            <a:r>
              <a:rPr lang="en-US" altLang="zh-CN" sz="1600" dirty="0">
                <a:solidFill>
                  <a:schemeClr val="tx1">
                    <a:lumMod val="85000"/>
                    <a:lumOff val="15000"/>
                  </a:schemeClr>
                </a:solidFill>
                <a:ea typeface="宋体" charset="-122"/>
              </a:rPr>
              <a:t>E-Mail</a:t>
            </a:r>
            <a:r>
              <a:rPr lang="en-US" altLang="zh-CN" sz="1600" dirty="0" smtClean="0">
                <a:solidFill>
                  <a:schemeClr val="tx1">
                    <a:lumMod val="85000"/>
                    <a:lumOff val="15000"/>
                  </a:schemeClr>
                </a:solidFill>
                <a:ea typeface="宋体" charset="-122"/>
              </a:rPr>
              <a:t>:[malte.hinrichs@hhi.fraunhofer.de]</a:t>
            </a:r>
            <a:r>
              <a:rPr lang="en-US" altLang="zh-CN" sz="1600" dirty="0">
                <a:solidFill>
                  <a:schemeClr val="tx1">
                    <a:lumMod val="85000"/>
                    <a:lumOff val="15000"/>
                  </a:schemeClr>
                </a:solidFill>
                <a:ea typeface="宋体" charset="-122"/>
              </a:rPr>
              <a:t>	</a:t>
            </a:r>
          </a:p>
          <a:p>
            <a:pPr>
              <a:spcBef>
                <a:spcPts val="600"/>
              </a:spcBef>
              <a:spcAft>
                <a:spcPts val="600"/>
              </a:spcAft>
            </a:pPr>
            <a:r>
              <a:rPr lang="en-US" altLang="zh-CN" sz="1600" b="1" dirty="0">
                <a:solidFill>
                  <a:schemeClr val="tx1">
                    <a:lumMod val="85000"/>
                    <a:lumOff val="15000"/>
                  </a:schemeClr>
                </a:solidFill>
                <a:ea typeface="宋体" charset="-122"/>
              </a:rPr>
              <a:t>Re</a:t>
            </a:r>
            <a:r>
              <a:rPr lang="en-US" altLang="zh-CN" sz="1600" b="1" dirty="0" smtClean="0">
                <a:solidFill>
                  <a:schemeClr val="tx1">
                    <a:lumMod val="85000"/>
                    <a:lumOff val="15000"/>
                  </a:schemeClr>
                </a:solidFill>
                <a:ea typeface="宋体" charset="-122"/>
              </a:rPr>
              <a:t>:</a:t>
            </a:r>
            <a:endParaRPr lang="en-US" altLang="zh-CN" sz="1600" dirty="0">
              <a:solidFill>
                <a:schemeClr val="tx1">
                  <a:lumMod val="85000"/>
                  <a:lumOff val="15000"/>
                </a:schemeClr>
              </a:solidFill>
              <a:ea typeface="宋体" charset="-122"/>
            </a:endParaRPr>
          </a:p>
          <a:p>
            <a:pPr>
              <a:spcBef>
                <a:spcPts val="600"/>
              </a:spcBef>
              <a:spcAft>
                <a:spcPts val="600"/>
              </a:spcAft>
            </a:pPr>
            <a:r>
              <a:rPr lang="en-US" altLang="zh-CN" sz="1600" b="1" dirty="0" smtClean="0">
                <a:solidFill>
                  <a:schemeClr val="tx1">
                    <a:lumMod val="85000"/>
                    <a:lumOff val="15000"/>
                  </a:schemeClr>
                </a:solidFill>
                <a:ea typeface="宋体" charset="-122"/>
              </a:rPr>
              <a:t>Abstract</a:t>
            </a:r>
            <a:r>
              <a:rPr lang="en-US" altLang="zh-CN" sz="1600" b="1" dirty="0">
                <a:solidFill>
                  <a:schemeClr val="tx1">
                    <a:lumMod val="85000"/>
                    <a:lumOff val="15000"/>
                  </a:schemeClr>
                </a:solidFill>
                <a:ea typeface="宋体" charset="-122"/>
              </a:rPr>
              <a:t>:</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This document provides the evaluation results </a:t>
            </a:r>
            <a:r>
              <a:rPr lang="en-US" altLang="zh-CN" sz="1600" dirty="0">
                <a:solidFill>
                  <a:schemeClr val="tx1">
                    <a:lumMod val="85000"/>
                    <a:lumOff val="15000"/>
                  </a:schemeClr>
                </a:solidFill>
                <a:ea typeface="宋体" charset="-122"/>
              </a:rPr>
              <a:t>on </a:t>
            </a:r>
            <a:r>
              <a:rPr lang="en-US" altLang="zh-CN" sz="1600" dirty="0" smtClean="0">
                <a:solidFill>
                  <a:schemeClr val="tx1">
                    <a:lumMod val="85000"/>
                    <a:lumOff val="15000"/>
                  </a:schemeClr>
                </a:solidFill>
                <a:ea typeface="宋体" charset="-122"/>
              </a:rPr>
              <a:t>header and payload coding schemes of PM PHY to TG13.  </a:t>
            </a:r>
            <a:endParaRPr lang="en-US" altLang="zh-CN" sz="1600" dirty="0">
              <a:solidFill>
                <a:schemeClr val="tx1">
                  <a:lumMod val="85000"/>
                  <a:lumOff val="15000"/>
                </a:schemeClr>
              </a:solidFill>
              <a:ea typeface="宋体" charset="-122"/>
            </a:endParaRPr>
          </a:p>
          <a:p>
            <a:pPr>
              <a:spcBef>
                <a:spcPts val="600"/>
              </a:spcBef>
              <a:spcAft>
                <a:spcPts val="600"/>
              </a:spcAft>
            </a:pPr>
            <a:r>
              <a:rPr lang="en-US" altLang="zh-CN" sz="1600" b="1" dirty="0">
                <a:solidFill>
                  <a:schemeClr val="tx1">
                    <a:lumMod val="85000"/>
                    <a:lumOff val="15000"/>
                  </a:schemeClr>
                </a:solidFill>
                <a:ea typeface="宋体" charset="-122"/>
              </a:rPr>
              <a:t>Purpose:</a:t>
            </a:r>
            <a:r>
              <a:rPr lang="en-US" altLang="zh-CN" sz="1600" dirty="0">
                <a:solidFill>
                  <a:schemeClr val="tx1">
                    <a:lumMod val="85000"/>
                    <a:lumOff val="15000"/>
                  </a:schemeClr>
                </a:solidFill>
                <a:ea typeface="宋体" charset="-122"/>
              </a:rPr>
              <a:t>	</a:t>
            </a:r>
            <a:r>
              <a:rPr lang="en-US" altLang="ko-KR" sz="1600" dirty="0" smtClean="0">
                <a:solidFill>
                  <a:schemeClr val="tx1">
                    <a:lumMod val="85000"/>
                    <a:lumOff val="15000"/>
                  </a:schemeClr>
                </a:solidFill>
                <a:ea typeface="굴림" pitchFamily="50" charset="-127"/>
              </a:rPr>
              <a:t>Contribution to IEEE 802.15.13</a:t>
            </a:r>
            <a:endParaRPr lang="en-US" altLang="zh-CN" sz="1600" dirty="0">
              <a:solidFill>
                <a:schemeClr val="tx1">
                  <a:lumMod val="85000"/>
                  <a:lumOff val="15000"/>
                </a:schemeClr>
              </a:solidFill>
              <a:ea typeface="宋体" charset="-122"/>
            </a:endParaRPr>
          </a:p>
          <a:p>
            <a:r>
              <a:rPr lang="en-US" altLang="zh-CN" sz="1600" b="1" dirty="0">
                <a:solidFill>
                  <a:schemeClr val="tx1">
                    <a:lumMod val="85000"/>
                    <a:lumOff val="15000"/>
                  </a:schemeClr>
                </a:solidFill>
                <a:ea typeface="宋体" charset="-122"/>
              </a:rPr>
              <a:t>Notice:</a:t>
            </a:r>
            <a:r>
              <a:rPr lang="en-US" altLang="zh-CN" sz="1600" dirty="0">
                <a:solidFill>
                  <a:schemeClr val="tx1">
                    <a:lumMod val="85000"/>
                    <a:lumOff val="15000"/>
                  </a:schemeClr>
                </a:solidFill>
                <a:ea typeface="宋体" charset="-122"/>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zh-CN" sz="1600" b="1" dirty="0">
                <a:solidFill>
                  <a:schemeClr val="tx1">
                    <a:lumMod val="85000"/>
                    <a:lumOff val="15000"/>
                  </a:schemeClr>
                </a:solidFill>
                <a:ea typeface="宋体" charset="-122"/>
              </a:rPr>
              <a:t>Release:</a:t>
            </a:r>
            <a:r>
              <a:rPr lang="en-US" altLang="zh-CN" sz="1600" dirty="0">
                <a:solidFill>
                  <a:schemeClr val="tx1">
                    <a:lumMod val="85000"/>
                    <a:lumOff val="15000"/>
                  </a:schemeClr>
                </a:solidFill>
                <a:ea typeface="宋体" charset="-122"/>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751131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Header </a:t>
            </a:r>
            <a:r>
              <a:rPr lang="de-DE" dirty="0" err="1"/>
              <a:t>coding</a:t>
            </a:r>
            <a:r>
              <a:rPr lang="de-DE" dirty="0"/>
              <a:t> </a:t>
            </a:r>
            <a:r>
              <a:rPr lang="de-DE" dirty="0" err="1"/>
              <a:t>schemes</a:t>
            </a:r>
            <a:r>
              <a:rPr lang="de-DE" dirty="0"/>
              <a:t/>
            </a:r>
            <a:br>
              <a:rPr lang="de-DE" dirty="0"/>
            </a:br>
            <a:r>
              <a:rPr lang="de-DE" dirty="0"/>
              <a:t>Channel S3/D3, OCR </a:t>
            </a:r>
            <a:r>
              <a:rPr lang="de-DE" dirty="0" smtClean="0"/>
              <a:t>50 </a:t>
            </a:r>
            <a:r>
              <a:rPr lang="de-DE" dirty="0"/>
              <a:t>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8" name="Textfeld 7"/>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2104499554"/>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4,999,968</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4,999,968</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2107678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Header </a:t>
            </a:r>
            <a:r>
              <a:rPr lang="de-DE" dirty="0" err="1"/>
              <a:t>coding</a:t>
            </a:r>
            <a:r>
              <a:rPr lang="de-DE" dirty="0"/>
              <a:t> </a:t>
            </a:r>
            <a:r>
              <a:rPr lang="de-DE" dirty="0" err="1"/>
              <a:t>schemes</a:t>
            </a:r>
            <a:r>
              <a:rPr lang="de-DE" dirty="0"/>
              <a:t/>
            </a:r>
            <a:br>
              <a:rPr lang="de-DE" dirty="0"/>
            </a:br>
            <a:r>
              <a:rPr lang="de-DE" dirty="0"/>
              <a:t>Channel S3/D3, OCR </a:t>
            </a:r>
            <a:r>
              <a:rPr lang="de-DE" dirty="0" smtClean="0"/>
              <a:t>100 </a:t>
            </a:r>
            <a:r>
              <a:rPr lang="de-DE" dirty="0"/>
              <a:t>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8" name="Textfeld 7"/>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2138309421"/>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4,999,968</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4,999,968</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301031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Header </a:t>
            </a:r>
            <a:r>
              <a:rPr lang="de-DE" dirty="0" err="1"/>
              <a:t>coding</a:t>
            </a:r>
            <a:r>
              <a:rPr lang="de-DE" dirty="0"/>
              <a:t> </a:t>
            </a:r>
            <a:r>
              <a:rPr lang="de-DE" dirty="0" err="1"/>
              <a:t>schemes</a:t>
            </a:r>
            <a:r>
              <a:rPr lang="de-DE" dirty="0"/>
              <a:t/>
            </a:r>
            <a:br>
              <a:rPr lang="de-DE" dirty="0"/>
            </a:br>
            <a:r>
              <a:rPr lang="de-DE" dirty="0"/>
              <a:t>Channel S3/D3, OCR </a:t>
            </a:r>
            <a:r>
              <a:rPr lang="de-DE" dirty="0" smtClean="0"/>
              <a:t>200 </a:t>
            </a:r>
            <a:r>
              <a:rPr lang="de-DE" dirty="0"/>
              <a:t>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8" name="Textfeld 7"/>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3784520285"/>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4,999,968</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4,999,968</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535523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Header </a:t>
            </a:r>
            <a:r>
              <a:rPr lang="de-DE" dirty="0" err="1"/>
              <a:t>coding</a:t>
            </a:r>
            <a:r>
              <a:rPr lang="de-DE" dirty="0"/>
              <a:t> </a:t>
            </a:r>
            <a:r>
              <a:rPr lang="de-DE" dirty="0" err="1"/>
              <a:t>schemes</a:t>
            </a:r>
            <a:r>
              <a:rPr lang="de-DE" dirty="0"/>
              <a:t/>
            </a:r>
            <a:br>
              <a:rPr lang="de-DE" dirty="0"/>
            </a:br>
            <a:r>
              <a:rPr lang="de-DE" dirty="0"/>
              <a:t>Channel </a:t>
            </a:r>
            <a:r>
              <a:rPr lang="de-DE" dirty="0" smtClean="0"/>
              <a:t>S4/D7, </a:t>
            </a:r>
            <a:r>
              <a:rPr lang="de-DE" dirty="0"/>
              <a:t>OCR 6.25 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8" name="Textfeld 7"/>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4107016440"/>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999,936</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algn="r"/>
                      <a:r>
                        <a:rPr lang="de-DE" sz="1000" dirty="0" smtClean="0"/>
                        <a:t>999,936</a:t>
                      </a: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999,936</a:t>
                      </a:r>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algn="r"/>
                      <a:r>
                        <a:rPr lang="de-DE" sz="1000" dirty="0" smtClean="0"/>
                        <a:t>999,936</a:t>
                      </a: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999,936</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738403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Header </a:t>
            </a:r>
            <a:r>
              <a:rPr lang="de-DE" dirty="0" err="1"/>
              <a:t>coding</a:t>
            </a:r>
            <a:r>
              <a:rPr lang="de-DE" dirty="0"/>
              <a:t> </a:t>
            </a:r>
            <a:r>
              <a:rPr lang="de-DE" dirty="0" err="1"/>
              <a:t>schemes</a:t>
            </a:r>
            <a:r>
              <a:rPr lang="de-DE" dirty="0"/>
              <a:t/>
            </a:r>
            <a:br>
              <a:rPr lang="de-DE" dirty="0"/>
            </a:br>
            <a:r>
              <a:rPr lang="de-DE" dirty="0"/>
              <a:t>Channel S4/D7, OCR </a:t>
            </a:r>
            <a:r>
              <a:rPr lang="de-DE" dirty="0" smtClean="0"/>
              <a:t>12.5 </a:t>
            </a:r>
            <a:r>
              <a:rPr lang="de-DE" dirty="0"/>
              <a:t>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10" name="Textfeld 9"/>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11" name="Tabelle 10"/>
          <p:cNvGraphicFramePr>
            <a:graphicFrameLocks noGrp="1"/>
          </p:cNvGraphicFramePr>
          <p:nvPr>
            <p:extLst>
              <p:ext uri="{D42A27DB-BD31-4B8C-83A1-F6EECF244321}">
                <p14:modId xmlns:p14="http://schemas.microsoft.com/office/powerpoint/2010/main" val="2597065767"/>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4,999,968</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75672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Header </a:t>
            </a:r>
            <a:r>
              <a:rPr lang="de-DE" dirty="0" err="1"/>
              <a:t>coding</a:t>
            </a:r>
            <a:r>
              <a:rPr lang="de-DE" dirty="0"/>
              <a:t> </a:t>
            </a:r>
            <a:r>
              <a:rPr lang="de-DE" dirty="0" err="1"/>
              <a:t>schemes</a:t>
            </a:r>
            <a:r>
              <a:rPr lang="de-DE" dirty="0"/>
              <a:t/>
            </a:r>
            <a:br>
              <a:rPr lang="de-DE" dirty="0"/>
            </a:br>
            <a:r>
              <a:rPr lang="de-DE" dirty="0"/>
              <a:t>Channel S4/D7, OCR </a:t>
            </a:r>
            <a:r>
              <a:rPr lang="de-DE" dirty="0" smtClean="0"/>
              <a:t>25 </a:t>
            </a:r>
            <a:r>
              <a:rPr lang="de-DE" dirty="0"/>
              <a:t>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8" name="Textfeld 7"/>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1992239255"/>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4,999,968</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4,999,968</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663206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Header </a:t>
            </a:r>
            <a:r>
              <a:rPr lang="de-DE" dirty="0" err="1"/>
              <a:t>coding</a:t>
            </a:r>
            <a:r>
              <a:rPr lang="de-DE" dirty="0"/>
              <a:t> </a:t>
            </a:r>
            <a:r>
              <a:rPr lang="de-DE" dirty="0" err="1"/>
              <a:t>schemes</a:t>
            </a:r>
            <a:r>
              <a:rPr lang="de-DE" dirty="0"/>
              <a:t/>
            </a:r>
            <a:br>
              <a:rPr lang="de-DE" dirty="0"/>
            </a:br>
            <a:r>
              <a:rPr lang="de-DE" dirty="0"/>
              <a:t>Channel S4/D7, OCR </a:t>
            </a:r>
            <a:r>
              <a:rPr lang="de-DE" dirty="0" smtClean="0"/>
              <a:t>50 </a:t>
            </a:r>
            <a:r>
              <a:rPr lang="de-DE" dirty="0"/>
              <a:t>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8" name="Textfeld 7"/>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1997060919"/>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4,999,968</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4,999,968</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1588945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Header </a:t>
            </a:r>
            <a:r>
              <a:rPr lang="de-DE" dirty="0" err="1"/>
              <a:t>coding</a:t>
            </a:r>
            <a:r>
              <a:rPr lang="de-DE" dirty="0"/>
              <a:t> </a:t>
            </a:r>
            <a:r>
              <a:rPr lang="de-DE" dirty="0" err="1"/>
              <a:t>schemes</a:t>
            </a:r>
            <a:r>
              <a:rPr lang="de-DE" dirty="0"/>
              <a:t/>
            </a:r>
            <a:br>
              <a:rPr lang="de-DE" dirty="0"/>
            </a:br>
            <a:r>
              <a:rPr lang="de-DE" dirty="0"/>
              <a:t>Channel S4/D7, OCR </a:t>
            </a:r>
            <a:r>
              <a:rPr lang="de-DE" dirty="0" smtClean="0"/>
              <a:t>100 </a:t>
            </a:r>
            <a:r>
              <a:rPr lang="de-DE" dirty="0"/>
              <a:t>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8" name="Textfeld 7"/>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3247331780"/>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4,999,968</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4,999,968</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383369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Header </a:t>
            </a:r>
            <a:r>
              <a:rPr lang="de-DE" dirty="0" err="1"/>
              <a:t>coding</a:t>
            </a:r>
            <a:r>
              <a:rPr lang="de-DE" dirty="0"/>
              <a:t> </a:t>
            </a:r>
            <a:r>
              <a:rPr lang="de-DE" dirty="0" err="1"/>
              <a:t>schemes</a:t>
            </a:r>
            <a:r>
              <a:rPr lang="de-DE" dirty="0"/>
              <a:t/>
            </a:r>
            <a:br>
              <a:rPr lang="de-DE" dirty="0"/>
            </a:br>
            <a:r>
              <a:rPr lang="de-DE" dirty="0"/>
              <a:t>Channel S4/D7, OCR </a:t>
            </a:r>
            <a:r>
              <a:rPr lang="de-DE" dirty="0" smtClean="0"/>
              <a:t>200 </a:t>
            </a:r>
            <a:r>
              <a:rPr lang="de-DE" dirty="0"/>
              <a:t>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8" name="Textfeld 7"/>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4034686130"/>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4,999,968</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4,999,968</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565672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2" name="Titel 1"/>
          <p:cNvSpPr>
            <a:spLocks noGrp="1"/>
          </p:cNvSpPr>
          <p:nvPr>
            <p:ph type="title"/>
          </p:nvPr>
        </p:nvSpPr>
        <p:spPr/>
        <p:txBody>
          <a:bodyPr/>
          <a:lstStyle/>
          <a:p>
            <a:r>
              <a:rPr lang="de-DE" dirty="0" smtClean="0"/>
              <a:t>Payload </a:t>
            </a:r>
            <a:r>
              <a:rPr lang="de-DE" dirty="0" err="1"/>
              <a:t>coding</a:t>
            </a:r>
            <a:r>
              <a:rPr lang="de-DE" dirty="0"/>
              <a:t> </a:t>
            </a:r>
            <a:r>
              <a:rPr lang="de-DE" dirty="0" err="1"/>
              <a:t>schemes</a:t>
            </a:r>
            <a:r>
              <a:rPr lang="de-DE" dirty="0"/>
              <a:t/>
            </a:r>
            <a:br>
              <a:rPr lang="de-DE" dirty="0"/>
            </a:br>
            <a:r>
              <a:rPr lang="de-DE" dirty="0"/>
              <a:t>Channel </a:t>
            </a:r>
            <a:r>
              <a:rPr lang="de-DE" dirty="0" smtClean="0"/>
              <a:t>AWGN</a:t>
            </a:r>
            <a:endParaRPr lang="de-DE"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7" name="Textfeld 6"/>
          <p:cNvSpPr txBox="1"/>
          <p:nvPr/>
        </p:nvSpPr>
        <p:spPr>
          <a:xfrm>
            <a:off x="7160344" y="2276872"/>
            <a:ext cx="1319592" cy="307777"/>
          </a:xfrm>
          <a:prstGeom prst="rect">
            <a:avLst/>
          </a:prstGeom>
          <a:noFill/>
        </p:spPr>
        <p:txBody>
          <a:bodyPr wrap="none" rtlCol="0">
            <a:spAutoFit/>
          </a:bodyPr>
          <a:lstStyle/>
          <a:p>
            <a:r>
              <a:rPr lang="de-DE" sz="1400" dirty="0" smtClean="0">
                <a:solidFill>
                  <a:schemeClr val="tx1"/>
                </a:solidFill>
              </a:rPr>
              <a:t>OCR: </a:t>
            </a:r>
            <a:r>
              <a:rPr lang="de-DE" sz="1400" dirty="0" err="1" smtClean="0">
                <a:solidFill>
                  <a:schemeClr val="tx1"/>
                </a:solidFill>
              </a:rPr>
              <a:t>baseband</a:t>
            </a:r>
            <a:endParaRPr lang="de-DE" sz="1400" dirty="0">
              <a:solidFill>
                <a:schemeClr val="tx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138060877"/>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90116">
                  <a:extLst>
                    <a:ext uri="{9D8B030D-6E8A-4147-A177-3AD203B41FA5}">
                      <a16:colId xmlns:a16="http://schemas.microsoft.com/office/drawing/2014/main" val="4231375513"/>
                    </a:ext>
                  </a:extLst>
                </a:gridCol>
                <a:gridCol w="790116">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r>
                        <a:rPr lang="de-DE" sz="1000" dirty="0" smtClean="0"/>
                        <a:t>4,999,970</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256,248</a:t>
                      </a:r>
                      <a:endParaRPr lang="de-DE" sz="1000" dirty="0"/>
                    </a:p>
                  </a:txBody>
                  <a:tcPr/>
                </a:tc>
                <a:tc>
                  <a:txBody>
                    <a:bodyPr/>
                    <a:lstStyle/>
                    <a:p>
                      <a:r>
                        <a:rPr lang="de-DE" sz="1000" dirty="0" smtClean="0"/>
                        <a:t>4,999,680</a:t>
                      </a:r>
                      <a:endParaRPr lang="de-DE" sz="1000" dirty="0"/>
                    </a:p>
                  </a:txBody>
                  <a:tcPr/>
                </a:tc>
                <a:extLst>
                  <a:ext uri="{0D108BD9-81ED-4DB2-BD59-A6C34878D82A}">
                    <a16:rowId xmlns:a16="http://schemas.microsoft.com/office/drawing/2014/main" val="2008412715"/>
                  </a:ext>
                </a:extLst>
              </a:tr>
              <a:tr h="228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smtClean="0"/>
                        <a:t>RS 256,248 + 8B10B</a:t>
                      </a:r>
                      <a:endParaRPr lang="de-DE" sz="1000" dirty="0"/>
                    </a:p>
                  </a:txBody>
                  <a:tcPr/>
                </a:tc>
                <a:tc>
                  <a:txBody>
                    <a:bodyPr/>
                    <a:lstStyle/>
                    <a:p>
                      <a:r>
                        <a:rPr lang="de-DE" sz="1000" dirty="0" smtClean="0"/>
                        <a:t>1,986,480</a:t>
                      </a: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256,248</a:t>
                      </a:r>
                      <a:endParaRPr lang="de-DE"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3291500407"/>
                  </a:ext>
                </a:extLst>
              </a:tr>
              <a:tr h="228025">
                <a:tc>
                  <a:txBody>
                    <a:bodyPr/>
                    <a:lstStyle/>
                    <a:p>
                      <a:r>
                        <a:rPr lang="de-DE" sz="1000" dirty="0" smtClean="0"/>
                        <a:t>8B10B + RS 256,248 + 8B10B </a:t>
                      </a:r>
                      <a:r>
                        <a:rPr lang="de-DE" sz="1000" dirty="0" err="1" smtClean="0"/>
                        <a:t>parity</a:t>
                      </a:r>
                      <a:endParaRPr lang="de-DE" sz="1000" dirty="0"/>
                    </a:p>
                  </a:txBody>
                  <a:tcPr/>
                </a:tc>
                <a:tc>
                  <a:txBody>
                    <a:bodyPr/>
                    <a:lstStyle/>
                    <a:p>
                      <a:r>
                        <a:rPr lang="de-DE" sz="1000" dirty="0" smtClean="0"/>
                        <a:t>1,999,872</a:t>
                      </a: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
        <p:nvSpPr>
          <p:cNvPr id="11" name="Textfeld 10"/>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spTree>
    <p:extLst>
      <p:ext uri="{BB962C8B-B14F-4D97-AF65-F5344CB8AC3E}">
        <p14:creationId xmlns:p14="http://schemas.microsoft.com/office/powerpoint/2010/main" val="1203147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685800" y="1556792"/>
            <a:ext cx="7772400" cy="1470025"/>
          </a:xfrm>
        </p:spPr>
        <p:txBody>
          <a:bodyPr/>
          <a:lstStyle/>
          <a:p>
            <a:r>
              <a:rPr lang="en-US" dirty="0" smtClean="0"/>
              <a:t>IEEE P802.15.13 </a:t>
            </a:r>
            <a:br>
              <a:rPr lang="en-US" dirty="0" smtClean="0"/>
            </a:br>
            <a:r>
              <a:rPr lang="en-US" dirty="0" smtClean="0"/>
              <a:t>Evaluation </a:t>
            </a:r>
            <a:r>
              <a:rPr lang="en-US" dirty="0"/>
              <a:t>of </a:t>
            </a:r>
            <a:r>
              <a:rPr lang="en-US" dirty="0" smtClean="0"/>
              <a:t>PM PHY</a:t>
            </a:r>
            <a:br>
              <a:rPr lang="en-US" dirty="0" smtClean="0"/>
            </a:br>
            <a:r>
              <a:rPr lang="en-US" dirty="0" smtClean="0"/>
              <a:t>Header and Payload coding schemes</a:t>
            </a:r>
            <a:endParaRPr lang="de-DE" dirty="0"/>
          </a:p>
        </p:txBody>
      </p:sp>
      <p:sp>
        <p:nvSpPr>
          <p:cNvPr id="2" name="날짜 개체 틀 1"/>
          <p:cNvSpPr>
            <a:spLocks noGrp="1"/>
          </p:cNvSpPr>
          <p:nvPr>
            <p:ph type="dt" idx="10"/>
          </p:nvPr>
        </p:nvSpPr>
        <p:spPr/>
        <p:txBody>
          <a:bodyPr/>
          <a:lstStyle/>
          <a:p>
            <a:r>
              <a:rPr lang="de-DE" altLang="ko-KR" smtClean="0"/>
              <a:t>May 2018</a:t>
            </a:r>
            <a:endParaRPr lang="en-US" altLang="zh-CN" dirty="0"/>
          </a:p>
        </p:txBody>
      </p:sp>
      <p:sp>
        <p:nvSpPr>
          <p:cNvPr id="4" name="바닥글 개체 틀 3"/>
          <p:cNvSpPr>
            <a:spLocks noGrp="1"/>
          </p:cNvSpPr>
          <p:nvPr>
            <p:ph type="ftr" idx="11"/>
          </p:nvPr>
        </p:nvSpPr>
        <p:spPr/>
        <p:txBody>
          <a:bodyPr/>
          <a:lstStyle/>
          <a:p>
            <a:r>
              <a:rPr lang="en-US" altLang="zh-CN"/>
              <a:t>Malte Hinrichs, HHI</a:t>
            </a:r>
            <a:endParaRPr lang="en-US" altLang="zh-CN" dirty="0"/>
          </a:p>
        </p:txBody>
      </p:sp>
      <p:sp>
        <p:nvSpPr>
          <p:cNvPr id="3" name="슬라이드 번호 개체 틀 2"/>
          <p:cNvSpPr>
            <a:spLocks noGrp="1"/>
          </p:cNvSpPr>
          <p:nvPr>
            <p:ph type="sldNum" idx="12"/>
          </p:nvPr>
        </p:nvSpPr>
        <p:spPr/>
        <p:txBody>
          <a:bodyPr/>
          <a:lstStyle/>
          <a:p>
            <a:r>
              <a:rPr lang="en-US" altLang="zh-CN"/>
              <a:t>Slide </a:t>
            </a:r>
            <a:fld id="{76C0EB13-4677-48A4-A691-EDFD86E62D7A}" type="slidenum">
              <a:rPr lang="en-US" altLang="zh-CN" smtClean="0"/>
              <a:pPr/>
              <a:t>2</a:t>
            </a:fld>
            <a:endParaRPr lang="en-US" altLang="zh-CN" dirty="0"/>
          </a:p>
        </p:txBody>
      </p:sp>
      <p:sp>
        <p:nvSpPr>
          <p:cNvPr id="8" name="Rectangle 6"/>
          <p:cNvSpPr txBox="1">
            <a:spLocks noChangeArrowheads="1"/>
          </p:cNvSpPr>
          <p:nvPr/>
        </p:nvSpPr>
        <p:spPr bwMode="auto">
          <a:xfrm>
            <a:off x="685800" y="3666728"/>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0" indent="0" algn="ctr" defTabSz="449263" rtl="0" eaLnBrk="1" fontAlgn="base" hangingPunct="1">
              <a:spcBef>
                <a:spcPts val="600"/>
              </a:spcBef>
              <a:spcAft>
                <a:spcPct val="0"/>
              </a:spcAft>
              <a:buClr>
                <a:srgbClr val="000000"/>
              </a:buClr>
              <a:buSzPct val="100000"/>
              <a:buFont typeface="Times New Roman" pitchFamily="16" charset="0"/>
              <a:buNone/>
              <a:defRPr sz="2400" b="1">
                <a:solidFill>
                  <a:srgbClr val="000000"/>
                </a:solidFill>
                <a:latin typeface="+mn-lt"/>
                <a:ea typeface="+mn-ea"/>
                <a:cs typeface="+mn-cs"/>
              </a:defRPr>
            </a:lvl1pPr>
            <a:lvl2pPr marL="457200" indent="0" algn="ctr" defTabSz="449263" rtl="0" eaLnBrk="1" fontAlgn="base" hangingPunct="1">
              <a:spcBef>
                <a:spcPts val="500"/>
              </a:spcBef>
              <a:spcAft>
                <a:spcPct val="0"/>
              </a:spcAft>
              <a:buClr>
                <a:srgbClr val="000000"/>
              </a:buClr>
              <a:buSzPct val="100000"/>
              <a:buFont typeface="Times New Roman" pitchFamily="16" charset="0"/>
              <a:buNone/>
              <a:defRPr sz="2000">
                <a:solidFill>
                  <a:srgbClr val="000000"/>
                </a:solidFill>
                <a:latin typeface="+mn-lt"/>
                <a:ea typeface="+mn-ea"/>
              </a:defRPr>
            </a:lvl2pPr>
            <a:lvl3pPr marL="914400" indent="0" algn="ctr" defTabSz="449263" rtl="0" eaLnBrk="1" fontAlgn="base" hangingPunct="1">
              <a:spcBef>
                <a:spcPts val="450"/>
              </a:spcBef>
              <a:spcAft>
                <a:spcPct val="0"/>
              </a:spcAft>
              <a:buClr>
                <a:srgbClr val="000000"/>
              </a:buClr>
              <a:buSzPct val="100000"/>
              <a:buFont typeface="Times New Roman" pitchFamily="16" charset="0"/>
              <a:buNone/>
              <a:defRPr>
                <a:solidFill>
                  <a:srgbClr val="000000"/>
                </a:solidFill>
                <a:latin typeface="+mn-lt"/>
                <a:ea typeface="+mn-ea"/>
              </a:defRPr>
            </a:lvl3pPr>
            <a:lvl4pPr marL="13716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4pPr>
            <a:lvl5pPr marL="18288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5pPr>
            <a:lvl6pPr marL="22860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6pPr>
            <a:lvl7pPr marL="27432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7pPr>
            <a:lvl8pPr marL="32004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8pPr>
            <a:lvl9pPr marL="3657600" indent="0" algn="ctr" defTabSz="449263" rtl="0" eaLnBrk="1" fontAlgn="base" hangingPunct="1">
              <a:spcBef>
                <a:spcPts val="400"/>
              </a:spcBef>
              <a:spcAft>
                <a:spcPct val="0"/>
              </a:spcAft>
              <a:buClr>
                <a:srgbClr val="000000"/>
              </a:buClr>
              <a:buSzPct val="100000"/>
              <a:buFont typeface="Times New Roman" pitchFamily="16" charset="0"/>
              <a:buNone/>
              <a:defRPr sz="1600">
                <a:solidFill>
                  <a:srgbClr val="000000"/>
                </a:solidFill>
                <a:latin typeface="+mn-lt"/>
                <a:ea typeface="+mn-ea"/>
              </a:defRPr>
            </a:lvl9pPr>
          </a:lstStyle>
          <a:p>
            <a:pPr>
              <a:buFontTx/>
              <a:buNone/>
            </a:pPr>
            <a:r>
              <a:rPr lang="en-US" altLang="en-US" sz="2000" kern="0" dirty="0" smtClean="0"/>
              <a:t>Date:</a:t>
            </a:r>
            <a:r>
              <a:rPr lang="en-US" altLang="en-US" sz="2000" b="0" kern="0" dirty="0" smtClean="0"/>
              <a:t> 2018-04-27 </a:t>
            </a:r>
            <a:r>
              <a:rPr lang="en-US" altLang="en-US" sz="2000" kern="0" dirty="0" smtClean="0"/>
              <a:t>Place: </a:t>
            </a:r>
            <a:r>
              <a:rPr lang="en-US" altLang="en-US" sz="2000" b="0" kern="0" dirty="0" smtClean="0"/>
              <a:t>Warsaw, Poland</a:t>
            </a:r>
          </a:p>
        </p:txBody>
      </p:sp>
      <p:graphicFrame>
        <p:nvGraphicFramePr>
          <p:cNvPr id="9" name="Object 11"/>
          <p:cNvGraphicFramePr>
            <a:graphicFrameLocks noChangeAspect="1"/>
          </p:cNvGraphicFramePr>
          <p:nvPr>
            <p:extLst>
              <p:ext uri="{D42A27DB-BD31-4B8C-83A1-F6EECF244321}">
                <p14:modId xmlns:p14="http://schemas.microsoft.com/office/powerpoint/2010/main" val="1024379966"/>
              </p:ext>
            </p:extLst>
          </p:nvPr>
        </p:nvGraphicFramePr>
        <p:xfrm>
          <a:off x="671513" y="4864869"/>
          <a:ext cx="9256712" cy="2668587"/>
        </p:xfrm>
        <a:graphic>
          <a:graphicData uri="http://schemas.openxmlformats.org/presentationml/2006/ole">
            <mc:AlternateContent xmlns:mc="http://schemas.openxmlformats.org/markup-compatibility/2006">
              <mc:Choice xmlns:v="urn:schemas-microsoft-com:vml" Requires="v">
                <p:oleObj spid="_x0000_s1091" name="Document" r:id="rId4" imgW="8585539" imgH="2493107" progId="Word.Document.8">
                  <p:embed/>
                </p:oleObj>
              </mc:Choice>
              <mc:Fallback>
                <p:oleObj name="Document" r:id="rId4" imgW="8585539" imgH="2493107" progId="Word.Document.8">
                  <p:embed/>
                  <p:pic>
                    <p:nvPicPr>
                      <p:cNvPr id="14342" name="Object 11"/>
                      <p:cNvPicPr>
                        <a:picLocks noChangeAspect="1" noChangeArrowheads="1"/>
                      </p:cNvPicPr>
                      <p:nvPr/>
                    </p:nvPicPr>
                    <p:blipFill>
                      <a:blip r:embed="rId5"/>
                      <a:srcRect/>
                      <a:stretch>
                        <a:fillRect/>
                      </a:stretch>
                    </p:blipFill>
                    <p:spPr bwMode="auto">
                      <a:xfrm>
                        <a:off x="671513" y="4864869"/>
                        <a:ext cx="9256712" cy="2668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 name="Rectangle 12"/>
          <p:cNvSpPr>
            <a:spLocks noChangeArrowheads="1"/>
          </p:cNvSpPr>
          <p:nvPr/>
        </p:nvSpPr>
        <p:spPr bwMode="auto">
          <a:xfrm>
            <a:off x="685800" y="4200128"/>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en-US" altLang="en-US" sz="2000"/>
              <a:t> Authors:</a:t>
            </a:r>
            <a:endParaRPr lang="en-US" altLang="en-US" sz="2000" b="0"/>
          </a:p>
        </p:txBody>
      </p:sp>
    </p:spTree>
    <p:extLst>
      <p:ext uri="{BB962C8B-B14F-4D97-AF65-F5344CB8AC3E}">
        <p14:creationId xmlns:p14="http://schemas.microsoft.com/office/powerpoint/2010/main" val="2479168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Payload </a:t>
            </a:r>
            <a:r>
              <a:rPr lang="de-DE" dirty="0" err="1"/>
              <a:t>coding</a:t>
            </a:r>
            <a:r>
              <a:rPr lang="de-DE" dirty="0"/>
              <a:t> </a:t>
            </a:r>
            <a:r>
              <a:rPr lang="de-DE" dirty="0" err="1"/>
              <a:t>schemes</a:t>
            </a:r>
            <a:r>
              <a:rPr lang="de-DE" dirty="0" smtClean="0"/>
              <a:t/>
            </a:r>
            <a:br>
              <a:rPr lang="de-DE" dirty="0" smtClean="0"/>
            </a:br>
            <a:r>
              <a:rPr lang="de-DE" dirty="0" smtClean="0"/>
              <a:t>Channel S3/D3, OCR 6.25 MHz</a:t>
            </a:r>
            <a:endParaRPr lang="de-DE" dirty="0"/>
          </a:p>
        </p:txBody>
      </p:sp>
      <p:pic>
        <p:nvPicPr>
          <p:cNvPr id="8" name="Inhaltsplatzhalt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9" name="Textfeld 8"/>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10" name="Tabelle 9"/>
          <p:cNvGraphicFramePr>
            <a:graphicFrameLocks noGrp="1"/>
          </p:cNvGraphicFramePr>
          <p:nvPr>
            <p:extLst>
              <p:ext uri="{D42A27DB-BD31-4B8C-83A1-F6EECF244321}">
                <p14:modId xmlns:p14="http://schemas.microsoft.com/office/powerpoint/2010/main" val="1808646535"/>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999,936</a:t>
                      </a:r>
                    </a:p>
                    <a:p>
                      <a:pPr algn="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999,936</a:t>
                      </a:r>
                    </a:p>
                    <a:p>
                      <a:pPr marL="0" marR="0" lvl="0" indent="0" algn="r" defTabSz="914400" rtl="0" eaLnBrk="1" fontAlgn="auto" latinLnBrk="0" hangingPunct="1">
                        <a:lnSpc>
                          <a:spcPct val="100000"/>
                        </a:lnSpc>
                        <a:spcBef>
                          <a:spcPts val="0"/>
                        </a:spcBef>
                        <a:spcAft>
                          <a:spcPts val="0"/>
                        </a:spcAft>
                        <a:buClrTx/>
                        <a:buSzTx/>
                        <a:buFontTx/>
                        <a:buNone/>
                        <a:tabLst/>
                        <a:defRPr/>
                      </a:pPr>
                      <a:endParaRPr lang="de-DE" sz="1000" dirty="0" smtClean="0"/>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999,936</a:t>
                      </a:r>
                    </a:p>
                    <a:p>
                      <a:pPr algn="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999,936</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2062890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Payload </a:t>
            </a:r>
            <a:r>
              <a:rPr lang="de-DE" dirty="0" err="1"/>
              <a:t>coding</a:t>
            </a:r>
            <a:r>
              <a:rPr lang="de-DE" dirty="0"/>
              <a:t> </a:t>
            </a:r>
            <a:r>
              <a:rPr lang="de-DE" dirty="0" err="1"/>
              <a:t>schemes</a:t>
            </a:r>
            <a:r>
              <a:rPr lang="de-DE" dirty="0"/>
              <a:t/>
            </a:r>
            <a:br>
              <a:rPr lang="de-DE" dirty="0"/>
            </a:br>
            <a:r>
              <a:rPr lang="de-DE" dirty="0"/>
              <a:t>Channel S3/D3, OCR </a:t>
            </a:r>
            <a:r>
              <a:rPr lang="de-DE" dirty="0" smtClean="0"/>
              <a:t>12.5 </a:t>
            </a:r>
            <a:r>
              <a:rPr lang="de-DE" dirty="0"/>
              <a:t>MHz</a:t>
            </a:r>
          </a:p>
        </p:txBody>
      </p:sp>
      <p:pic>
        <p:nvPicPr>
          <p:cNvPr id="8" name="Inhaltsplatzhalt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11" name="Textfeld 10"/>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12" name="Tabelle 11"/>
          <p:cNvGraphicFramePr>
            <a:graphicFrameLocks noGrp="1"/>
          </p:cNvGraphicFramePr>
          <p:nvPr>
            <p:extLst>
              <p:ext uri="{D42A27DB-BD31-4B8C-83A1-F6EECF244321}">
                <p14:modId xmlns:p14="http://schemas.microsoft.com/office/powerpoint/2010/main" val="3168930165"/>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marL="0" marR="0" lvl="0" indent="0" algn="r" defTabSz="914400" rtl="0" eaLnBrk="1" fontAlgn="auto" latinLnBrk="0" hangingPunct="1">
                        <a:lnSpc>
                          <a:spcPct val="100000"/>
                        </a:lnSpc>
                        <a:spcBef>
                          <a:spcPts val="0"/>
                        </a:spcBef>
                        <a:spcAft>
                          <a:spcPts val="0"/>
                        </a:spcAft>
                        <a:buClrTx/>
                        <a:buSzTx/>
                        <a:buFontTx/>
                        <a:buNone/>
                        <a:tabLst/>
                        <a:defRPr/>
                      </a:pPr>
                      <a:endParaRPr lang="de-DE" sz="1000" dirty="0" smtClean="0"/>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311569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Payload </a:t>
            </a:r>
            <a:r>
              <a:rPr lang="de-DE" dirty="0" err="1"/>
              <a:t>coding</a:t>
            </a:r>
            <a:r>
              <a:rPr lang="de-DE" dirty="0"/>
              <a:t> </a:t>
            </a:r>
            <a:r>
              <a:rPr lang="de-DE" dirty="0" err="1"/>
              <a:t>schemes</a:t>
            </a:r>
            <a:r>
              <a:rPr lang="de-DE" dirty="0"/>
              <a:t/>
            </a:r>
            <a:br>
              <a:rPr lang="de-DE" dirty="0"/>
            </a:br>
            <a:r>
              <a:rPr lang="de-DE" dirty="0"/>
              <a:t>Channel S3/D3, OCR </a:t>
            </a:r>
            <a:r>
              <a:rPr lang="de-DE" dirty="0" smtClean="0"/>
              <a:t>25 </a:t>
            </a:r>
            <a:r>
              <a:rPr lang="de-DE" dirty="0"/>
              <a:t>MHz</a:t>
            </a:r>
          </a:p>
        </p:txBody>
      </p:sp>
      <p:pic>
        <p:nvPicPr>
          <p:cNvPr id="10" name="Inhaltsplatzhalt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13" name="Textfeld 12"/>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14" name="Tabelle 13"/>
          <p:cNvGraphicFramePr>
            <a:graphicFrameLocks noGrp="1"/>
          </p:cNvGraphicFramePr>
          <p:nvPr>
            <p:extLst>
              <p:ext uri="{D42A27DB-BD31-4B8C-83A1-F6EECF244321}">
                <p14:modId xmlns:p14="http://schemas.microsoft.com/office/powerpoint/2010/main" val="2754386972"/>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4,999,680</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4,999,680</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marL="0" marR="0" lvl="0" indent="0" algn="r" defTabSz="914400" rtl="0" eaLnBrk="1" fontAlgn="auto" latinLnBrk="0" hangingPunct="1">
                        <a:lnSpc>
                          <a:spcPct val="100000"/>
                        </a:lnSpc>
                        <a:spcBef>
                          <a:spcPts val="0"/>
                        </a:spcBef>
                        <a:spcAft>
                          <a:spcPts val="0"/>
                        </a:spcAft>
                        <a:buClrTx/>
                        <a:buSzTx/>
                        <a:buFontTx/>
                        <a:buNone/>
                        <a:tabLst/>
                        <a:defRPr/>
                      </a:pPr>
                      <a:endParaRPr lang="de-DE" sz="1000" dirty="0" smtClean="0"/>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138739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Payload </a:t>
            </a:r>
            <a:r>
              <a:rPr lang="de-DE" dirty="0" err="1"/>
              <a:t>coding</a:t>
            </a:r>
            <a:r>
              <a:rPr lang="de-DE" dirty="0"/>
              <a:t> </a:t>
            </a:r>
            <a:r>
              <a:rPr lang="de-DE" dirty="0" err="1"/>
              <a:t>schemes</a:t>
            </a:r>
            <a:r>
              <a:rPr lang="de-DE" dirty="0"/>
              <a:t/>
            </a:r>
            <a:br>
              <a:rPr lang="de-DE" dirty="0"/>
            </a:br>
            <a:r>
              <a:rPr lang="de-DE" dirty="0"/>
              <a:t>Channel S3/D3, OCR </a:t>
            </a:r>
            <a:r>
              <a:rPr lang="de-DE" dirty="0" smtClean="0"/>
              <a:t>50 </a:t>
            </a:r>
            <a:r>
              <a:rPr lang="de-DE" dirty="0"/>
              <a:t>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10" name="Textfeld 9"/>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11" name="Tabelle 10"/>
          <p:cNvGraphicFramePr>
            <a:graphicFrameLocks noGrp="1"/>
          </p:cNvGraphicFramePr>
          <p:nvPr>
            <p:extLst>
              <p:ext uri="{D42A27DB-BD31-4B8C-83A1-F6EECF244321}">
                <p14:modId xmlns:p14="http://schemas.microsoft.com/office/powerpoint/2010/main" val="704276391"/>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4,999,680</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4,999,680</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marL="0" marR="0" lvl="0" indent="0" algn="r" defTabSz="914400" rtl="0" eaLnBrk="1" fontAlgn="auto" latinLnBrk="0" hangingPunct="1">
                        <a:lnSpc>
                          <a:spcPct val="100000"/>
                        </a:lnSpc>
                        <a:spcBef>
                          <a:spcPts val="0"/>
                        </a:spcBef>
                        <a:spcAft>
                          <a:spcPts val="0"/>
                        </a:spcAft>
                        <a:buClrTx/>
                        <a:buSzTx/>
                        <a:buFontTx/>
                        <a:buNone/>
                        <a:tabLst/>
                        <a:defRPr/>
                      </a:pPr>
                      <a:endParaRPr lang="de-DE" sz="1000" dirty="0" smtClean="0"/>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1715822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Payload </a:t>
            </a:r>
            <a:r>
              <a:rPr lang="de-DE" dirty="0" err="1"/>
              <a:t>coding</a:t>
            </a:r>
            <a:r>
              <a:rPr lang="de-DE" dirty="0"/>
              <a:t> </a:t>
            </a:r>
            <a:r>
              <a:rPr lang="de-DE" dirty="0" err="1"/>
              <a:t>schemes</a:t>
            </a:r>
            <a:r>
              <a:rPr lang="de-DE" dirty="0"/>
              <a:t/>
            </a:r>
            <a:br>
              <a:rPr lang="de-DE" dirty="0"/>
            </a:br>
            <a:r>
              <a:rPr lang="de-DE" dirty="0"/>
              <a:t>Channel S3/D3, OCR </a:t>
            </a:r>
            <a:r>
              <a:rPr lang="de-DE" dirty="0" smtClean="0"/>
              <a:t>100 </a:t>
            </a:r>
            <a:r>
              <a:rPr lang="de-DE" dirty="0"/>
              <a:t>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10" name="Textfeld 9"/>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11" name="Tabelle 10"/>
          <p:cNvGraphicFramePr>
            <a:graphicFrameLocks noGrp="1"/>
          </p:cNvGraphicFramePr>
          <p:nvPr>
            <p:extLst>
              <p:ext uri="{D42A27DB-BD31-4B8C-83A1-F6EECF244321}">
                <p14:modId xmlns:p14="http://schemas.microsoft.com/office/powerpoint/2010/main" val="704276391"/>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4,999,680</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4,999,680</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marL="0" marR="0" lvl="0" indent="0" algn="r" defTabSz="914400" rtl="0" eaLnBrk="1" fontAlgn="auto" latinLnBrk="0" hangingPunct="1">
                        <a:lnSpc>
                          <a:spcPct val="100000"/>
                        </a:lnSpc>
                        <a:spcBef>
                          <a:spcPts val="0"/>
                        </a:spcBef>
                        <a:spcAft>
                          <a:spcPts val="0"/>
                        </a:spcAft>
                        <a:buClrTx/>
                        <a:buSzTx/>
                        <a:buFontTx/>
                        <a:buNone/>
                        <a:tabLst/>
                        <a:defRPr/>
                      </a:pPr>
                      <a:endParaRPr lang="de-DE" sz="1000" dirty="0" smtClean="0"/>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3652076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Payload </a:t>
            </a:r>
            <a:r>
              <a:rPr lang="de-DE" dirty="0" err="1"/>
              <a:t>coding</a:t>
            </a:r>
            <a:r>
              <a:rPr lang="de-DE" dirty="0"/>
              <a:t> </a:t>
            </a:r>
            <a:r>
              <a:rPr lang="de-DE" dirty="0" err="1"/>
              <a:t>schemes</a:t>
            </a:r>
            <a:r>
              <a:rPr lang="de-DE" dirty="0"/>
              <a:t/>
            </a:r>
            <a:br>
              <a:rPr lang="de-DE" dirty="0"/>
            </a:br>
            <a:r>
              <a:rPr lang="de-DE" dirty="0"/>
              <a:t>Channel S3/D3, OCR </a:t>
            </a:r>
            <a:r>
              <a:rPr lang="de-DE" dirty="0" smtClean="0"/>
              <a:t>200 </a:t>
            </a:r>
            <a:r>
              <a:rPr lang="de-DE" dirty="0"/>
              <a:t>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25</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8" name="Textfeld 7"/>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704276391"/>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4,999,680</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4,999,680</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marL="0" marR="0" lvl="0" indent="0" algn="r" defTabSz="914400" rtl="0" eaLnBrk="1" fontAlgn="auto" latinLnBrk="0" hangingPunct="1">
                        <a:lnSpc>
                          <a:spcPct val="100000"/>
                        </a:lnSpc>
                        <a:spcBef>
                          <a:spcPts val="0"/>
                        </a:spcBef>
                        <a:spcAft>
                          <a:spcPts val="0"/>
                        </a:spcAft>
                        <a:buClrTx/>
                        <a:buSzTx/>
                        <a:buFontTx/>
                        <a:buNone/>
                        <a:tabLst/>
                        <a:defRPr/>
                      </a:pPr>
                      <a:endParaRPr lang="de-DE" sz="1000" dirty="0" smtClean="0"/>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3296864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Payload </a:t>
            </a:r>
            <a:r>
              <a:rPr lang="de-DE" dirty="0" err="1"/>
              <a:t>coding</a:t>
            </a:r>
            <a:r>
              <a:rPr lang="de-DE" dirty="0"/>
              <a:t> </a:t>
            </a:r>
            <a:r>
              <a:rPr lang="de-DE" dirty="0" err="1"/>
              <a:t>schemes</a:t>
            </a:r>
            <a:r>
              <a:rPr lang="de-DE" dirty="0"/>
              <a:t/>
            </a:r>
            <a:br>
              <a:rPr lang="de-DE" dirty="0"/>
            </a:br>
            <a:r>
              <a:rPr lang="de-DE" dirty="0"/>
              <a:t>Channel </a:t>
            </a:r>
            <a:r>
              <a:rPr lang="de-DE" dirty="0" smtClean="0"/>
              <a:t>S4/D7, </a:t>
            </a:r>
            <a:r>
              <a:rPr lang="de-DE" dirty="0"/>
              <a:t>OCR 6.25 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26</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8" name="Textfeld 7"/>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2673635220"/>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999,936</a:t>
                      </a:r>
                    </a:p>
                    <a:p>
                      <a:pPr algn="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999,936</a:t>
                      </a:r>
                    </a:p>
                    <a:p>
                      <a:pPr marL="0" marR="0" lvl="0" indent="0" algn="r" defTabSz="914400" rtl="0" eaLnBrk="1" fontAlgn="auto" latinLnBrk="0" hangingPunct="1">
                        <a:lnSpc>
                          <a:spcPct val="100000"/>
                        </a:lnSpc>
                        <a:spcBef>
                          <a:spcPts val="0"/>
                        </a:spcBef>
                        <a:spcAft>
                          <a:spcPts val="0"/>
                        </a:spcAft>
                        <a:buClrTx/>
                        <a:buSzTx/>
                        <a:buFontTx/>
                        <a:buNone/>
                        <a:tabLst/>
                        <a:defRPr/>
                      </a:pPr>
                      <a:endParaRPr lang="de-DE" sz="1000" dirty="0" smtClean="0"/>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999,936</a:t>
                      </a:r>
                    </a:p>
                    <a:p>
                      <a:pPr algn="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999,936</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2171415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Payload </a:t>
            </a:r>
            <a:r>
              <a:rPr lang="de-DE" dirty="0" err="1"/>
              <a:t>coding</a:t>
            </a:r>
            <a:r>
              <a:rPr lang="de-DE" dirty="0"/>
              <a:t> </a:t>
            </a:r>
            <a:r>
              <a:rPr lang="de-DE" dirty="0" err="1"/>
              <a:t>schemes</a:t>
            </a:r>
            <a:r>
              <a:rPr lang="de-DE" dirty="0"/>
              <a:t/>
            </a:r>
            <a:br>
              <a:rPr lang="de-DE" dirty="0"/>
            </a:br>
            <a:r>
              <a:rPr lang="de-DE" dirty="0"/>
              <a:t>Channel S4/D7, OCR </a:t>
            </a:r>
            <a:r>
              <a:rPr lang="de-DE" dirty="0" smtClean="0"/>
              <a:t>12.5 </a:t>
            </a:r>
            <a:r>
              <a:rPr lang="de-DE" dirty="0"/>
              <a:t>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27</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8" name="Textfeld 7"/>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1852436341"/>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marL="0" marR="0" lvl="0" indent="0" algn="r" defTabSz="914400" rtl="0" eaLnBrk="1" fontAlgn="auto" latinLnBrk="0" hangingPunct="1">
                        <a:lnSpc>
                          <a:spcPct val="100000"/>
                        </a:lnSpc>
                        <a:spcBef>
                          <a:spcPts val="0"/>
                        </a:spcBef>
                        <a:spcAft>
                          <a:spcPts val="0"/>
                        </a:spcAft>
                        <a:buClrTx/>
                        <a:buSzTx/>
                        <a:buFontTx/>
                        <a:buNone/>
                        <a:tabLst/>
                        <a:defRPr/>
                      </a:pPr>
                      <a:endParaRPr lang="de-DE" sz="1000" dirty="0" smtClean="0"/>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726039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Payload </a:t>
            </a:r>
            <a:r>
              <a:rPr lang="de-DE" dirty="0" err="1"/>
              <a:t>coding</a:t>
            </a:r>
            <a:r>
              <a:rPr lang="de-DE" dirty="0"/>
              <a:t> </a:t>
            </a:r>
            <a:r>
              <a:rPr lang="de-DE" dirty="0" err="1"/>
              <a:t>schemes</a:t>
            </a:r>
            <a:r>
              <a:rPr lang="de-DE" dirty="0"/>
              <a:t/>
            </a:r>
            <a:br>
              <a:rPr lang="de-DE" dirty="0"/>
            </a:br>
            <a:r>
              <a:rPr lang="de-DE" dirty="0"/>
              <a:t>Channel S4/D7, OCR </a:t>
            </a:r>
            <a:r>
              <a:rPr lang="de-DE" dirty="0" smtClean="0"/>
              <a:t>25 </a:t>
            </a:r>
            <a:r>
              <a:rPr lang="de-DE" dirty="0"/>
              <a:t>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28</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8" name="Textfeld 7"/>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704276391"/>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4,999,680</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4,999,680</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marL="0" marR="0" lvl="0" indent="0" algn="r" defTabSz="914400" rtl="0" eaLnBrk="1" fontAlgn="auto" latinLnBrk="0" hangingPunct="1">
                        <a:lnSpc>
                          <a:spcPct val="100000"/>
                        </a:lnSpc>
                        <a:spcBef>
                          <a:spcPts val="0"/>
                        </a:spcBef>
                        <a:spcAft>
                          <a:spcPts val="0"/>
                        </a:spcAft>
                        <a:buClrTx/>
                        <a:buSzTx/>
                        <a:buFontTx/>
                        <a:buNone/>
                        <a:tabLst/>
                        <a:defRPr/>
                      </a:pPr>
                      <a:endParaRPr lang="de-DE" sz="1000" dirty="0" smtClean="0"/>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2807097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Payload </a:t>
            </a:r>
            <a:r>
              <a:rPr lang="de-DE" dirty="0" err="1"/>
              <a:t>coding</a:t>
            </a:r>
            <a:r>
              <a:rPr lang="de-DE" dirty="0"/>
              <a:t> </a:t>
            </a:r>
            <a:r>
              <a:rPr lang="de-DE" dirty="0" err="1"/>
              <a:t>schemes</a:t>
            </a:r>
            <a:r>
              <a:rPr lang="de-DE" dirty="0"/>
              <a:t/>
            </a:r>
            <a:br>
              <a:rPr lang="de-DE" dirty="0"/>
            </a:br>
            <a:r>
              <a:rPr lang="de-DE" dirty="0"/>
              <a:t>Channel S4/D7, OCR </a:t>
            </a:r>
            <a:r>
              <a:rPr lang="de-DE" dirty="0" smtClean="0"/>
              <a:t>50 </a:t>
            </a:r>
            <a:r>
              <a:rPr lang="de-DE" dirty="0"/>
              <a:t>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29</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8" name="Textfeld 7"/>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704276391"/>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4,999,680</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4,999,680</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marL="0" marR="0" lvl="0" indent="0" algn="r" defTabSz="914400" rtl="0" eaLnBrk="1" fontAlgn="auto" latinLnBrk="0" hangingPunct="1">
                        <a:lnSpc>
                          <a:spcPct val="100000"/>
                        </a:lnSpc>
                        <a:spcBef>
                          <a:spcPts val="0"/>
                        </a:spcBef>
                        <a:spcAft>
                          <a:spcPts val="0"/>
                        </a:spcAft>
                        <a:buClrTx/>
                        <a:buSzTx/>
                        <a:buFontTx/>
                        <a:buNone/>
                        <a:tabLst/>
                        <a:defRPr/>
                      </a:pPr>
                      <a:endParaRPr lang="de-DE" sz="1000" dirty="0" smtClean="0"/>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371596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Channel </a:t>
            </a:r>
            <a:r>
              <a:rPr lang="de-DE" dirty="0" err="1"/>
              <a:t>simulation</a:t>
            </a:r>
            <a:endParaRPr lang="de-DE" dirty="0"/>
          </a:p>
        </p:txBody>
      </p:sp>
      <p:sp>
        <p:nvSpPr>
          <p:cNvPr id="8" name="Inhaltsplatzhalter 7"/>
          <p:cNvSpPr>
            <a:spLocks noGrp="1"/>
          </p:cNvSpPr>
          <p:nvPr>
            <p:ph idx="1"/>
          </p:nvPr>
        </p:nvSpPr>
        <p:spPr/>
        <p:txBody>
          <a:bodyPr/>
          <a:lstStyle/>
          <a:p>
            <a:pPr>
              <a:buFont typeface="Arial" panose="020B0604020202020204" pitchFamily="34" charset="0"/>
              <a:buChar char="•"/>
            </a:pPr>
            <a:r>
              <a:rPr lang="en-US" dirty="0" smtClean="0"/>
              <a:t>Random Data</a:t>
            </a:r>
          </a:p>
          <a:p>
            <a:pPr lvl="1">
              <a:buFont typeface="Arial" panose="020B0604020202020204" pitchFamily="34" charset="0"/>
              <a:buChar char="•"/>
            </a:pPr>
            <a:r>
              <a:rPr lang="en-US" dirty="0" smtClean="0"/>
              <a:t>Ca. 5M (without 8B10B)/2M (with 8B10B) bits</a:t>
            </a:r>
          </a:p>
          <a:p>
            <a:pPr lvl="1">
              <a:buFont typeface="Arial" panose="020B0604020202020204" pitchFamily="34" charset="0"/>
              <a:buChar char="•"/>
            </a:pPr>
            <a:r>
              <a:rPr lang="en-US" dirty="0" smtClean="0"/>
              <a:t>2M/1M bits for low OCR</a:t>
            </a:r>
          </a:p>
          <a:p>
            <a:pPr>
              <a:buFont typeface="Arial" panose="020B0604020202020204" pitchFamily="34" charset="0"/>
              <a:buChar char="•"/>
            </a:pPr>
            <a:r>
              <a:rPr lang="en-US" dirty="0" smtClean="0"/>
              <a:t>Encoding</a:t>
            </a:r>
          </a:p>
          <a:p>
            <a:pPr lvl="1">
              <a:buFont typeface="Arial" panose="020B0604020202020204" pitchFamily="34" charset="0"/>
              <a:buChar char="•"/>
            </a:pPr>
            <a:r>
              <a:rPr lang="en-US" dirty="0" smtClean="0"/>
              <a:t>Reed-Solomon 36,24 (Header), 256,248 (Payload)</a:t>
            </a:r>
          </a:p>
          <a:p>
            <a:pPr lvl="1">
              <a:buFont typeface="Arial" panose="020B0604020202020204" pitchFamily="34" charset="0"/>
              <a:buChar char="•"/>
            </a:pPr>
            <a:r>
              <a:rPr lang="en-US" dirty="0" smtClean="0"/>
              <a:t>8B10B line coding</a:t>
            </a:r>
          </a:p>
          <a:p>
            <a:pPr lvl="1">
              <a:buFont typeface="Arial" panose="020B0604020202020204" pitchFamily="34" charset="0"/>
              <a:buChar char="•"/>
            </a:pPr>
            <a:r>
              <a:rPr lang="en-US" dirty="0" smtClean="0"/>
              <a:t>Separate 8B10B line coding for RS parity bits</a:t>
            </a:r>
            <a:endParaRPr lang="en-US" dirty="0"/>
          </a:p>
          <a:p>
            <a:pPr>
              <a:buFont typeface="Arial" panose="020B0604020202020204" pitchFamily="34" charset="0"/>
              <a:buChar char="•"/>
            </a:pPr>
            <a:r>
              <a:rPr lang="en-US" dirty="0" smtClean="0"/>
              <a:t>Modulation: </a:t>
            </a:r>
            <a:r>
              <a:rPr lang="en-US" dirty="0" smtClean="0"/>
              <a:t>PAM-2</a:t>
            </a:r>
          </a:p>
          <a:p>
            <a:pPr>
              <a:buFont typeface="Arial" panose="020B0604020202020204" pitchFamily="34" charset="0"/>
              <a:buChar char="•"/>
            </a:pPr>
            <a:r>
              <a:rPr lang="en-US" dirty="0" smtClean="0"/>
              <a:t>Channel: CIRs S3/D3 and S4/D7 + AWGN</a:t>
            </a:r>
          </a:p>
          <a:p>
            <a:pPr lvl="1">
              <a:buFont typeface="Arial" panose="020B0604020202020204" pitchFamily="34" charset="0"/>
              <a:buChar char="•"/>
            </a:pPr>
            <a:r>
              <a:rPr lang="en-US" dirty="0" smtClean="0"/>
              <a:t>SNR </a:t>
            </a:r>
            <a:r>
              <a:rPr lang="en-US" dirty="0" smtClean="0"/>
              <a:t>0-15 dB</a:t>
            </a:r>
          </a:p>
        </p:txBody>
      </p:sp>
      <p:sp>
        <p:nvSpPr>
          <p:cNvPr id="3" name="슬라이드 번호 개체 틀 2"/>
          <p:cNvSpPr>
            <a:spLocks noGrp="1"/>
          </p:cNvSpPr>
          <p:nvPr>
            <p:ph type="sldNum" idx="12"/>
          </p:nvPr>
        </p:nvSpPr>
        <p:spPr/>
        <p:txBody>
          <a:bodyPr/>
          <a:lstStyle/>
          <a:p>
            <a:r>
              <a:rPr lang="en-US" altLang="zh-CN"/>
              <a:t>Slide </a:t>
            </a:r>
            <a:fld id="{76C0EB13-4677-48A4-A691-EDFD86E62D7A}" type="slidenum">
              <a:rPr lang="en-US" altLang="zh-CN" smtClean="0"/>
              <a:pPr/>
              <a:t>3</a:t>
            </a:fld>
            <a:endParaRPr lang="en-US" altLang="zh-CN" dirty="0"/>
          </a:p>
        </p:txBody>
      </p:sp>
      <p:sp>
        <p:nvSpPr>
          <p:cNvPr id="4" name="바닥글 개체 틀 3"/>
          <p:cNvSpPr>
            <a:spLocks noGrp="1"/>
          </p:cNvSpPr>
          <p:nvPr>
            <p:ph type="ftr" idx="14"/>
          </p:nvPr>
        </p:nvSpPr>
        <p:spPr/>
        <p:txBody>
          <a:bodyPr/>
          <a:lstStyle/>
          <a:p>
            <a:r>
              <a:rPr lang="en-US" altLang="zh-CN"/>
              <a:t>Malte Hinrichs, HHI</a:t>
            </a:r>
            <a:endParaRPr lang="en-US" altLang="zh-CN" dirty="0"/>
          </a:p>
        </p:txBody>
      </p:sp>
      <p:sp>
        <p:nvSpPr>
          <p:cNvPr id="2" name="날짜 개체 틀 1"/>
          <p:cNvSpPr>
            <a:spLocks noGrp="1"/>
          </p:cNvSpPr>
          <p:nvPr>
            <p:ph type="dt" idx="15"/>
          </p:nvPr>
        </p:nvSpPr>
        <p:spPr/>
        <p:txBody>
          <a:bodyPr/>
          <a:lstStyle/>
          <a:p>
            <a:r>
              <a:rPr lang="de-DE" altLang="ko-KR" smtClean="0"/>
              <a:t>May 2018</a:t>
            </a:r>
            <a:endParaRPr lang="en-US" altLang="zh-CN" dirty="0"/>
          </a:p>
        </p:txBody>
      </p:sp>
      <p:sp>
        <p:nvSpPr>
          <p:cNvPr id="9" name="Rectangle 3"/>
          <p:cNvSpPr>
            <a:spLocks noChangeArrowheads="1"/>
          </p:cNvSpPr>
          <p:nvPr/>
        </p:nvSpPr>
        <p:spPr bwMode="auto">
          <a:xfrm>
            <a:off x="383119" y="1705074"/>
            <a:ext cx="8737352" cy="4316214"/>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endParaRPr lang="en-US" altLang="ko-KR" sz="2400" dirty="0">
              <a:solidFill>
                <a:srgbClr val="000000"/>
              </a:solidFill>
            </a:endParaRPr>
          </a:p>
        </p:txBody>
      </p:sp>
    </p:spTree>
    <p:extLst>
      <p:ext uri="{BB962C8B-B14F-4D97-AF65-F5344CB8AC3E}">
        <p14:creationId xmlns:p14="http://schemas.microsoft.com/office/powerpoint/2010/main" val="952309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Payload </a:t>
            </a:r>
            <a:r>
              <a:rPr lang="de-DE" dirty="0" err="1"/>
              <a:t>coding</a:t>
            </a:r>
            <a:r>
              <a:rPr lang="de-DE" dirty="0"/>
              <a:t> </a:t>
            </a:r>
            <a:r>
              <a:rPr lang="de-DE" dirty="0" err="1"/>
              <a:t>schemes</a:t>
            </a:r>
            <a:r>
              <a:rPr lang="de-DE" dirty="0"/>
              <a:t/>
            </a:r>
            <a:br>
              <a:rPr lang="de-DE" dirty="0"/>
            </a:br>
            <a:r>
              <a:rPr lang="de-DE" dirty="0"/>
              <a:t>Channel S4/D7, OCR </a:t>
            </a:r>
            <a:r>
              <a:rPr lang="de-DE" dirty="0" smtClean="0"/>
              <a:t>100 </a:t>
            </a:r>
            <a:r>
              <a:rPr lang="de-DE" dirty="0"/>
              <a:t>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30</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8" name="Textfeld 7"/>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704276391"/>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4,999,680</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4,999,680</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marL="0" marR="0" lvl="0" indent="0" algn="r" defTabSz="914400" rtl="0" eaLnBrk="1" fontAlgn="auto" latinLnBrk="0" hangingPunct="1">
                        <a:lnSpc>
                          <a:spcPct val="100000"/>
                        </a:lnSpc>
                        <a:spcBef>
                          <a:spcPts val="0"/>
                        </a:spcBef>
                        <a:spcAft>
                          <a:spcPts val="0"/>
                        </a:spcAft>
                        <a:buClrTx/>
                        <a:buSzTx/>
                        <a:buFontTx/>
                        <a:buNone/>
                        <a:tabLst/>
                        <a:defRPr/>
                      </a:pPr>
                      <a:endParaRPr lang="de-DE" sz="1000" dirty="0" smtClean="0"/>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2366108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Payload </a:t>
            </a:r>
            <a:r>
              <a:rPr lang="de-DE" dirty="0" err="1"/>
              <a:t>coding</a:t>
            </a:r>
            <a:r>
              <a:rPr lang="de-DE" dirty="0"/>
              <a:t> </a:t>
            </a:r>
            <a:r>
              <a:rPr lang="de-DE" dirty="0" err="1"/>
              <a:t>schemes</a:t>
            </a:r>
            <a:r>
              <a:rPr lang="de-DE" dirty="0"/>
              <a:t/>
            </a:r>
            <a:br>
              <a:rPr lang="de-DE" dirty="0"/>
            </a:br>
            <a:r>
              <a:rPr lang="de-DE" dirty="0"/>
              <a:t>Channel S4/D7, OCR </a:t>
            </a:r>
            <a:r>
              <a:rPr lang="de-DE" dirty="0" smtClean="0"/>
              <a:t>200 </a:t>
            </a:r>
            <a:r>
              <a:rPr lang="de-DE" dirty="0"/>
              <a:t>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31</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8" name="Textfeld 7"/>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704276391"/>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4,999,680</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4,999,680</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marL="0" marR="0" lvl="0" indent="0" algn="r" defTabSz="914400" rtl="0" eaLnBrk="1" fontAlgn="auto" latinLnBrk="0" hangingPunct="1">
                        <a:lnSpc>
                          <a:spcPct val="100000"/>
                        </a:lnSpc>
                        <a:spcBef>
                          <a:spcPts val="0"/>
                        </a:spcBef>
                        <a:spcAft>
                          <a:spcPts val="0"/>
                        </a:spcAft>
                        <a:buClrTx/>
                        <a:buSzTx/>
                        <a:buFontTx/>
                        <a:buNone/>
                        <a:tabLst/>
                        <a:defRPr/>
                      </a:pPr>
                      <a:endParaRPr lang="de-DE" sz="1000" dirty="0" smtClean="0"/>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p>
                      <a:pPr algn="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1566631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SNR / </a:t>
            </a:r>
            <a:r>
              <a:rPr lang="de-DE" dirty="0" err="1" smtClean="0"/>
              <a:t>E</a:t>
            </a:r>
            <a:r>
              <a:rPr lang="de-DE" baseline="-25000" dirty="0" err="1" smtClean="0"/>
              <a:t>b</a:t>
            </a:r>
            <a:r>
              <a:rPr lang="de-DE" dirty="0" smtClean="0"/>
              <a:t>/N</a:t>
            </a:r>
            <a:r>
              <a:rPr lang="de-DE" baseline="-25000" dirty="0" smtClean="0"/>
              <a:t>0</a:t>
            </a:r>
            <a:r>
              <a:rPr lang="de-DE" dirty="0" smtClean="0"/>
              <a:t> </a:t>
            </a:r>
            <a:r>
              <a:rPr lang="de-DE" dirty="0" err="1" smtClean="0"/>
              <a:t>relation</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845735322"/>
              </p:ext>
            </p:extLst>
          </p:nvPr>
        </p:nvGraphicFramePr>
        <p:xfrm>
          <a:off x="4441428" y="2730420"/>
          <a:ext cx="4100910" cy="2913140"/>
        </p:xfrm>
        <a:graphic>
          <a:graphicData uri="http://schemas.openxmlformats.org/drawingml/2006/table">
            <a:tbl>
              <a:tblPr>
                <a:tableStyleId>{616DA210-FB5B-4158-B5E0-FEB733F419BA}</a:tableStyleId>
              </a:tblPr>
              <a:tblGrid>
                <a:gridCol w="3000792">
                  <a:extLst>
                    <a:ext uri="{9D8B030D-6E8A-4147-A177-3AD203B41FA5}">
                      <a16:colId xmlns:a16="http://schemas.microsoft.com/office/drawing/2014/main" val="631689270"/>
                    </a:ext>
                  </a:extLst>
                </a:gridCol>
                <a:gridCol w="1100118">
                  <a:extLst>
                    <a:ext uri="{9D8B030D-6E8A-4147-A177-3AD203B41FA5}">
                      <a16:colId xmlns:a16="http://schemas.microsoft.com/office/drawing/2014/main" val="1743992977"/>
                    </a:ext>
                  </a:extLst>
                </a:gridCol>
              </a:tblGrid>
              <a:tr h="291314">
                <a:tc>
                  <a:txBody>
                    <a:bodyPr/>
                    <a:lstStyle/>
                    <a:p>
                      <a:pPr algn="l" fontAlgn="b"/>
                      <a:r>
                        <a:rPr lang="de-DE" sz="1400" u="none" strike="noStrike" kern="1200" dirty="0" err="1" smtClean="0">
                          <a:solidFill>
                            <a:schemeClr val="tx1"/>
                          </a:solidFill>
                          <a:effectLst/>
                          <a:latin typeface="+mn-lt"/>
                          <a:ea typeface="+mn-ea"/>
                          <a:cs typeface="+mn-cs"/>
                        </a:rPr>
                        <a:t>Uncoded</a:t>
                      </a:r>
                      <a:endParaRPr lang="de-DE" sz="1400" u="none" strike="noStrike" kern="1200" dirty="0">
                        <a:solidFill>
                          <a:schemeClr val="tx1"/>
                        </a:solidFill>
                        <a:effectLst/>
                        <a:latin typeface="+mn-lt"/>
                        <a:ea typeface="+mn-ea"/>
                        <a:cs typeface="+mn-cs"/>
                      </a:endParaRPr>
                    </a:p>
                  </a:txBody>
                  <a:tcPr marL="15069" marR="15069" marT="9525" marB="0" anchor="ctr"/>
                </a:tc>
                <a:tc>
                  <a:txBody>
                    <a:bodyPr/>
                    <a:lstStyle/>
                    <a:p>
                      <a:pPr algn="r" fontAlgn="b"/>
                      <a:r>
                        <a:rPr lang="de-DE" sz="1400" u="none" strike="noStrike" kern="1200" dirty="0" smtClean="0">
                          <a:solidFill>
                            <a:schemeClr val="tx1"/>
                          </a:solidFill>
                          <a:effectLst/>
                          <a:latin typeface="+mn-lt"/>
                          <a:ea typeface="+mn-ea"/>
                          <a:cs typeface="+mn-cs"/>
                        </a:rPr>
                        <a:t>1</a:t>
                      </a:r>
                      <a:endParaRPr lang="de-DE" sz="1400" u="none" strike="noStrike" kern="1200" dirty="0">
                        <a:solidFill>
                          <a:schemeClr val="tx1"/>
                        </a:solidFill>
                        <a:effectLst/>
                        <a:latin typeface="+mn-lt"/>
                        <a:ea typeface="+mn-ea"/>
                        <a:cs typeface="+mn-cs"/>
                      </a:endParaRPr>
                    </a:p>
                  </a:txBody>
                  <a:tcPr marL="15069" marR="15069" marT="9525" marB="0" anchor="ctr"/>
                </a:tc>
                <a:extLst>
                  <a:ext uri="{0D108BD9-81ED-4DB2-BD59-A6C34878D82A}">
                    <a16:rowId xmlns:a16="http://schemas.microsoft.com/office/drawing/2014/main" val="2234693978"/>
                  </a:ext>
                </a:extLst>
              </a:tr>
              <a:tr h="291314">
                <a:tc>
                  <a:txBody>
                    <a:bodyPr/>
                    <a:lstStyle/>
                    <a:p>
                      <a:pPr algn="l" fontAlgn="b"/>
                      <a:r>
                        <a:rPr lang="de-DE" sz="1400" u="none" strike="noStrike" dirty="0">
                          <a:effectLst/>
                        </a:rPr>
                        <a:t>8B10B</a:t>
                      </a:r>
                      <a:endParaRPr lang="de-DE" sz="1400" b="0" i="0" u="none" strike="noStrike" dirty="0">
                        <a:solidFill>
                          <a:srgbClr val="000000"/>
                        </a:solidFill>
                        <a:effectLst/>
                        <a:latin typeface="Calibri" panose="020F0502020204030204" pitchFamily="34" charset="0"/>
                      </a:endParaRPr>
                    </a:p>
                  </a:txBody>
                  <a:tcPr marL="15069" marR="15069" marT="9525" marB="0" anchor="ctr"/>
                </a:tc>
                <a:tc>
                  <a:txBody>
                    <a:bodyPr/>
                    <a:lstStyle/>
                    <a:p>
                      <a:pPr algn="r" fontAlgn="b"/>
                      <a:r>
                        <a:rPr lang="de-DE" sz="1400" u="none" strike="noStrike" dirty="0">
                          <a:effectLst/>
                        </a:rPr>
                        <a:t>1,25</a:t>
                      </a:r>
                      <a:endParaRPr lang="de-DE" sz="1400" b="0" i="0" u="none" strike="noStrike" dirty="0">
                        <a:solidFill>
                          <a:srgbClr val="000000"/>
                        </a:solidFill>
                        <a:effectLst/>
                        <a:latin typeface="Calibri" panose="020F0502020204030204" pitchFamily="34" charset="0"/>
                      </a:endParaRPr>
                    </a:p>
                  </a:txBody>
                  <a:tcPr marL="15069" marR="15069" marT="9525" marB="0" anchor="ctr"/>
                </a:tc>
                <a:extLst>
                  <a:ext uri="{0D108BD9-81ED-4DB2-BD59-A6C34878D82A}">
                    <a16:rowId xmlns:a16="http://schemas.microsoft.com/office/drawing/2014/main" val="2620637958"/>
                  </a:ext>
                </a:extLst>
              </a:tr>
              <a:tr h="291314">
                <a:tc>
                  <a:txBody>
                    <a:bodyPr/>
                    <a:lstStyle/>
                    <a:p>
                      <a:pPr algn="l" fontAlgn="b"/>
                      <a:r>
                        <a:rPr lang="de-DE" sz="1400" u="none" strike="noStrike" dirty="0">
                          <a:effectLst/>
                        </a:rPr>
                        <a:t>RS </a:t>
                      </a:r>
                      <a:r>
                        <a:rPr lang="de-DE" sz="1400" u="none" strike="noStrike" dirty="0" smtClean="0">
                          <a:effectLst/>
                        </a:rPr>
                        <a:t>36,24</a:t>
                      </a:r>
                      <a:endParaRPr lang="de-DE" sz="1400" b="0" i="0" u="none" strike="noStrike" dirty="0">
                        <a:solidFill>
                          <a:srgbClr val="000000"/>
                        </a:solidFill>
                        <a:effectLst/>
                        <a:latin typeface="Calibri" panose="020F0502020204030204" pitchFamily="34" charset="0"/>
                      </a:endParaRPr>
                    </a:p>
                  </a:txBody>
                  <a:tcPr marL="15069" marR="15069" marT="9525" marB="0" anchor="ctr"/>
                </a:tc>
                <a:tc>
                  <a:txBody>
                    <a:bodyPr/>
                    <a:lstStyle/>
                    <a:p>
                      <a:pPr algn="r" fontAlgn="b"/>
                      <a:r>
                        <a:rPr lang="de-DE" sz="1400" u="none" strike="noStrike" dirty="0">
                          <a:effectLst/>
                        </a:rPr>
                        <a:t>1,5</a:t>
                      </a:r>
                      <a:endParaRPr lang="de-DE" sz="1400" b="0" i="0" u="none" strike="noStrike" dirty="0">
                        <a:solidFill>
                          <a:srgbClr val="000000"/>
                        </a:solidFill>
                        <a:effectLst/>
                        <a:latin typeface="Calibri" panose="020F0502020204030204" pitchFamily="34" charset="0"/>
                      </a:endParaRPr>
                    </a:p>
                  </a:txBody>
                  <a:tcPr marL="15069" marR="15069" marT="9525" marB="0" anchor="ctr"/>
                </a:tc>
                <a:extLst>
                  <a:ext uri="{0D108BD9-81ED-4DB2-BD59-A6C34878D82A}">
                    <a16:rowId xmlns:a16="http://schemas.microsoft.com/office/drawing/2014/main" val="2839972402"/>
                  </a:ext>
                </a:extLst>
              </a:tr>
              <a:tr h="291314">
                <a:tc>
                  <a:txBody>
                    <a:bodyPr/>
                    <a:lstStyle/>
                    <a:p>
                      <a:pPr algn="l" fontAlgn="b"/>
                      <a:r>
                        <a:rPr lang="de-DE" sz="1400" u="none" strike="noStrike" dirty="0">
                          <a:effectLst/>
                        </a:rPr>
                        <a:t>RS </a:t>
                      </a:r>
                      <a:r>
                        <a:rPr lang="de-DE" sz="1400" u="none" strike="noStrike" dirty="0" smtClean="0">
                          <a:effectLst/>
                        </a:rPr>
                        <a:t>36,24 </a:t>
                      </a:r>
                      <a:r>
                        <a:rPr lang="de-DE" sz="1400" u="none" strike="noStrike" dirty="0">
                          <a:effectLst/>
                        </a:rPr>
                        <a:t>+ 8B10B</a:t>
                      </a:r>
                      <a:endParaRPr lang="de-DE" sz="1400" b="0" i="0" u="none" strike="noStrike" dirty="0">
                        <a:solidFill>
                          <a:srgbClr val="000000"/>
                        </a:solidFill>
                        <a:effectLst/>
                        <a:latin typeface="Calibri" panose="020F0502020204030204" pitchFamily="34" charset="0"/>
                      </a:endParaRPr>
                    </a:p>
                  </a:txBody>
                  <a:tcPr marL="15069" marR="15069" marT="9525" marB="0" anchor="ctr"/>
                </a:tc>
                <a:tc>
                  <a:txBody>
                    <a:bodyPr/>
                    <a:lstStyle/>
                    <a:p>
                      <a:pPr algn="r" fontAlgn="b"/>
                      <a:r>
                        <a:rPr lang="de-DE" sz="1400" u="none" strike="noStrike">
                          <a:effectLst/>
                        </a:rPr>
                        <a:t>1,875</a:t>
                      </a:r>
                      <a:endParaRPr lang="de-DE" sz="1400" b="0" i="0" u="none" strike="noStrike">
                        <a:solidFill>
                          <a:srgbClr val="000000"/>
                        </a:solidFill>
                        <a:effectLst/>
                        <a:latin typeface="Calibri" panose="020F0502020204030204" pitchFamily="34" charset="0"/>
                      </a:endParaRPr>
                    </a:p>
                  </a:txBody>
                  <a:tcPr marL="15069" marR="15069" marT="9525" marB="0" anchor="ctr"/>
                </a:tc>
                <a:extLst>
                  <a:ext uri="{0D108BD9-81ED-4DB2-BD59-A6C34878D82A}">
                    <a16:rowId xmlns:a16="http://schemas.microsoft.com/office/drawing/2014/main" val="1132749231"/>
                  </a:ext>
                </a:extLst>
              </a:tr>
              <a:tr h="291314">
                <a:tc>
                  <a:txBody>
                    <a:bodyPr/>
                    <a:lstStyle/>
                    <a:p>
                      <a:pPr algn="l" fontAlgn="b"/>
                      <a:r>
                        <a:rPr lang="de-DE" sz="1400" u="none" strike="noStrike" dirty="0">
                          <a:effectLst/>
                        </a:rPr>
                        <a:t>8B10B + RS </a:t>
                      </a:r>
                      <a:r>
                        <a:rPr lang="de-DE" sz="1400" u="none" strike="noStrike" dirty="0" smtClean="0">
                          <a:effectLst/>
                        </a:rPr>
                        <a:t>36,24</a:t>
                      </a:r>
                      <a:endParaRPr lang="de-DE" sz="1400" b="0" i="0" u="none" strike="noStrike" dirty="0">
                        <a:solidFill>
                          <a:srgbClr val="000000"/>
                        </a:solidFill>
                        <a:effectLst/>
                        <a:latin typeface="Calibri" panose="020F0502020204030204" pitchFamily="34" charset="0"/>
                      </a:endParaRPr>
                    </a:p>
                  </a:txBody>
                  <a:tcPr marL="15069" marR="15069" marT="9525" marB="0" anchor="ctr"/>
                </a:tc>
                <a:tc>
                  <a:txBody>
                    <a:bodyPr/>
                    <a:lstStyle/>
                    <a:p>
                      <a:pPr algn="r" fontAlgn="b"/>
                      <a:r>
                        <a:rPr lang="de-DE" sz="1400" u="none" strike="noStrike">
                          <a:effectLst/>
                        </a:rPr>
                        <a:t>1,875</a:t>
                      </a:r>
                      <a:endParaRPr lang="de-DE" sz="1400" b="0" i="0" u="none" strike="noStrike">
                        <a:solidFill>
                          <a:srgbClr val="000000"/>
                        </a:solidFill>
                        <a:effectLst/>
                        <a:latin typeface="Calibri" panose="020F0502020204030204" pitchFamily="34" charset="0"/>
                      </a:endParaRPr>
                    </a:p>
                  </a:txBody>
                  <a:tcPr marL="15069" marR="15069" marT="9525" marB="0" anchor="ctr"/>
                </a:tc>
                <a:extLst>
                  <a:ext uri="{0D108BD9-81ED-4DB2-BD59-A6C34878D82A}">
                    <a16:rowId xmlns:a16="http://schemas.microsoft.com/office/drawing/2014/main" val="958428765"/>
                  </a:ext>
                </a:extLst>
              </a:tr>
              <a:tr h="291314">
                <a:tc>
                  <a:txBody>
                    <a:bodyPr/>
                    <a:lstStyle/>
                    <a:p>
                      <a:pPr algn="l" fontAlgn="b"/>
                      <a:r>
                        <a:rPr lang="en-US" sz="1400" u="none" strike="noStrike" dirty="0">
                          <a:effectLst/>
                        </a:rPr>
                        <a:t>8B10B + RS </a:t>
                      </a:r>
                      <a:r>
                        <a:rPr lang="en-US" sz="1400" u="none" strike="noStrike" dirty="0" smtClean="0">
                          <a:effectLst/>
                        </a:rPr>
                        <a:t>36,24 </a:t>
                      </a:r>
                      <a:r>
                        <a:rPr lang="en-US" sz="1400" u="none" strike="noStrike" dirty="0">
                          <a:effectLst/>
                        </a:rPr>
                        <a:t>+ 8B10B parity</a:t>
                      </a:r>
                      <a:endParaRPr lang="en-US" sz="1400" b="0" i="0" u="none" strike="noStrike" dirty="0">
                        <a:solidFill>
                          <a:srgbClr val="000000"/>
                        </a:solidFill>
                        <a:effectLst/>
                        <a:latin typeface="Calibri" panose="020F0502020204030204" pitchFamily="34" charset="0"/>
                      </a:endParaRPr>
                    </a:p>
                  </a:txBody>
                  <a:tcPr marL="15069" marR="15069" marT="9525" marB="0" anchor="ctr"/>
                </a:tc>
                <a:tc>
                  <a:txBody>
                    <a:bodyPr/>
                    <a:lstStyle/>
                    <a:p>
                      <a:pPr algn="r" fontAlgn="b"/>
                      <a:r>
                        <a:rPr lang="de-DE" sz="1400" u="none" strike="noStrike" dirty="0">
                          <a:effectLst/>
                        </a:rPr>
                        <a:t>2,03125</a:t>
                      </a:r>
                      <a:endParaRPr lang="de-DE" sz="1400" b="0" i="0" u="none" strike="noStrike" dirty="0">
                        <a:solidFill>
                          <a:srgbClr val="000000"/>
                        </a:solidFill>
                        <a:effectLst/>
                        <a:latin typeface="Calibri" panose="020F0502020204030204" pitchFamily="34" charset="0"/>
                      </a:endParaRPr>
                    </a:p>
                  </a:txBody>
                  <a:tcPr marL="15069" marR="15069" marT="9525" marB="0" anchor="ctr"/>
                </a:tc>
                <a:extLst>
                  <a:ext uri="{0D108BD9-81ED-4DB2-BD59-A6C34878D82A}">
                    <a16:rowId xmlns:a16="http://schemas.microsoft.com/office/drawing/2014/main" val="39122490"/>
                  </a:ext>
                </a:extLst>
              </a:tr>
              <a:tr h="291314">
                <a:tc>
                  <a:txBody>
                    <a:bodyPr/>
                    <a:lstStyle/>
                    <a:p>
                      <a:pPr algn="l" fontAlgn="b"/>
                      <a:r>
                        <a:rPr lang="de-DE" sz="1400" u="none" strike="noStrike" dirty="0">
                          <a:effectLst/>
                        </a:rPr>
                        <a:t>RS </a:t>
                      </a:r>
                      <a:r>
                        <a:rPr lang="de-DE" sz="1400" u="none" strike="noStrike" dirty="0" smtClean="0">
                          <a:effectLst/>
                        </a:rPr>
                        <a:t>256,248</a:t>
                      </a:r>
                      <a:endParaRPr lang="de-DE" sz="1400" b="0" i="0" u="none" strike="noStrike" dirty="0">
                        <a:solidFill>
                          <a:srgbClr val="000000"/>
                        </a:solidFill>
                        <a:effectLst/>
                        <a:latin typeface="Calibri" panose="020F0502020204030204" pitchFamily="34" charset="0"/>
                      </a:endParaRPr>
                    </a:p>
                  </a:txBody>
                  <a:tcPr marL="15069" marR="15069" marT="9525" marB="0" anchor="ctr"/>
                </a:tc>
                <a:tc>
                  <a:txBody>
                    <a:bodyPr/>
                    <a:lstStyle/>
                    <a:p>
                      <a:pPr algn="r" fontAlgn="b"/>
                      <a:r>
                        <a:rPr lang="de-DE" sz="1400" u="none" strike="noStrike" dirty="0">
                          <a:effectLst/>
                        </a:rPr>
                        <a:t>1,03225806</a:t>
                      </a:r>
                      <a:endParaRPr lang="de-DE" sz="1400" b="0" i="0" u="none" strike="noStrike" dirty="0">
                        <a:solidFill>
                          <a:srgbClr val="000000"/>
                        </a:solidFill>
                        <a:effectLst/>
                        <a:latin typeface="Calibri" panose="020F0502020204030204" pitchFamily="34" charset="0"/>
                      </a:endParaRPr>
                    </a:p>
                  </a:txBody>
                  <a:tcPr marL="15069" marR="15069" marT="9525" marB="0" anchor="ctr"/>
                </a:tc>
                <a:extLst>
                  <a:ext uri="{0D108BD9-81ED-4DB2-BD59-A6C34878D82A}">
                    <a16:rowId xmlns:a16="http://schemas.microsoft.com/office/drawing/2014/main" val="1744956979"/>
                  </a:ext>
                </a:extLst>
              </a:tr>
              <a:tr h="291314">
                <a:tc>
                  <a:txBody>
                    <a:bodyPr/>
                    <a:lstStyle/>
                    <a:p>
                      <a:pPr algn="l" fontAlgn="b"/>
                      <a:r>
                        <a:rPr lang="de-DE" sz="1400" u="none" strike="noStrike" dirty="0">
                          <a:effectLst/>
                        </a:rPr>
                        <a:t>RS </a:t>
                      </a:r>
                      <a:r>
                        <a:rPr lang="de-DE" sz="1400" u="none" strike="noStrike" dirty="0" smtClean="0">
                          <a:effectLst/>
                        </a:rPr>
                        <a:t>256,248 </a:t>
                      </a:r>
                      <a:r>
                        <a:rPr lang="de-DE" sz="1400" u="none" strike="noStrike" dirty="0">
                          <a:effectLst/>
                        </a:rPr>
                        <a:t>+ 8B10B</a:t>
                      </a:r>
                      <a:endParaRPr lang="de-DE" sz="1400" b="0" i="0" u="none" strike="noStrike" dirty="0">
                        <a:solidFill>
                          <a:srgbClr val="000000"/>
                        </a:solidFill>
                        <a:effectLst/>
                        <a:latin typeface="Calibri" panose="020F0502020204030204" pitchFamily="34" charset="0"/>
                      </a:endParaRPr>
                    </a:p>
                  </a:txBody>
                  <a:tcPr marL="15069" marR="15069" marT="9525" marB="0" anchor="ctr"/>
                </a:tc>
                <a:tc>
                  <a:txBody>
                    <a:bodyPr/>
                    <a:lstStyle/>
                    <a:p>
                      <a:pPr algn="r" fontAlgn="b"/>
                      <a:r>
                        <a:rPr lang="de-DE" sz="1400" u="none" strike="noStrike" dirty="0">
                          <a:effectLst/>
                        </a:rPr>
                        <a:t>1,29032258</a:t>
                      </a:r>
                      <a:endParaRPr lang="de-DE" sz="1400" b="0" i="0" u="none" strike="noStrike" dirty="0">
                        <a:solidFill>
                          <a:srgbClr val="000000"/>
                        </a:solidFill>
                        <a:effectLst/>
                        <a:latin typeface="Calibri" panose="020F0502020204030204" pitchFamily="34" charset="0"/>
                      </a:endParaRPr>
                    </a:p>
                  </a:txBody>
                  <a:tcPr marL="15069" marR="15069" marT="9525" marB="0" anchor="ctr"/>
                </a:tc>
                <a:extLst>
                  <a:ext uri="{0D108BD9-81ED-4DB2-BD59-A6C34878D82A}">
                    <a16:rowId xmlns:a16="http://schemas.microsoft.com/office/drawing/2014/main" val="3953822400"/>
                  </a:ext>
                </a:extLst>
              </a:tr>
              <a:tr h="291314">
                <a:tc>
                  <a:txBody>
                    <a:bodyPr/>
                    <a:lstStyle/>
                    <a:p>
                      <a:pPr algn="l" fontAlgn="b"/>
                      <a:r>
                        <a:rPr lang="de-DE" sz="1400" u="none" strike="noStrike" dirty="0">
                          <a:effectLst/>
                        </a:rPr>
                        <a:t>8B10B + RS </a:t>
                      </a:r>
                      <a:r>
                        <a:rPr lang="de-DE" sz="1400" u="none" strike="noStrike" dirty="0" smtClean="0">
                          <a:effectLst/>
                        </a:rPr>
                        <a:t>256,248</a:t>
                      </a:r>
                      <a:endParaRPr lang="de-DE" sz="1400" b="0" i="0" u="none" strike="noStrike" dirty="0">
                        <a:solidFill>
                          <a:srgbClr val="000000"/>
                        </a:solidFill>
                        <a:effectLst/>
                        <a:latin typeface="Calibri" panose="020F0502020204030204" pitchFamily="34" charset="0"/>
                      </a:endParaRPr>
                    </a:p>
                  </a:txBody>
                  <a:tcPr marL="15069" marR="15069" marT="9525" marB="0" anchor="ctr"/>
                </a:tc>
                <a:tc>
                  <a:txBody>
                    <a:bodyPr/>
                    <a:lstStyle/>
                    <a:p>
                      <a:pPr algn="r" fontAlgn="b"/>
                      <a:r>
                        <a:rPr lang="de-DE" sz="1400" u="none" strike="noStrike" dirty="0">
                          <a:effectLst/>
                        </a:rPr>
                        <a:t>1,29032258</a:t>
                      </a:r>
                      <a:endParaRPr lang="de-DE" sz="1400" b="0" i="0" u="none" strike="noStrike" dirty="0">
                        <a:solidFill>
                          <a:srgbClr val="000000"/>
                        </a:solidFill>
                        <a:effectLst/>
                        <a:latin typeface="Calibri" panose="020F0502020204030204" pitchFamily="34" charset="0"/>
                      </a:endParaRPr>
                    </a:p>
                  </a:txBody>
                  <a:tcPr marL="15069" marR="15069" marT="9525" marB="0" anchor="ctr"/>
                </a:tc>
                <a:extLst>
                  <a:ext uri="{0D108BD9-81ED-4DB2-BD59-A6C34878D82A}">
                    <a16:rowId xmlns:a16="http://schemas.microsoft.com/office/drawing/2014/main" val="1227653264"/>
                  </a:ext>
                </a:extLst>
              </a:tr>
              <a:tr h="291314">
                <a:tc>
                  <a:txBody>
                    <a:bodyPr/>
                    <a:lstStyle/>
                    <a:p>
                      <a:pPr algn="l" fontAlgn="b"/>
                      <a:r>
                        <a:rPr lang="en-US" sz="1400" u="none" strike="noStrike" dirty="0">
                          <a:effectLst/>
                        </a:rPr>
                        <a:t>8B10B + RS </a:t>
                      </a:r>
                      <a:r>
                        <a:rPr lang="en-US" sz="1400" u="none" strike="noStrike" dirty="0" smtClean="0">
                          <a:effectLst/>
                        </a:rPr>
                        <a:t>256,248 </a:t>
                      </a:r>
                      <a:r>
                        <a:rPr lang="en-US" sz="1400" u="none" strike="noStrike" dirty="0">
                          <a:effectLst/>
                        </a:rPr>
                        <a:t>+ 8B10B parity</a:t>
                      </a:r>
                      <a:endParaRPr lang="en-US" sz="1400" b="0" i="0" u="none" strike="noStrike" dirty="0">
                        <a:solidFill>
                          <a:srgbClr val="000000"/>
                        </a:solidFill>
                        <a:effectLst/>
                        <a:latin typeface="Calibri" panose="020F0502020204030204" pitchFamily="34" charset="0"/>
                      </a:endParaRPr>
                    </a:p>
                  </a:txBody>
                  <a:tcPr marL="15069" marR="15069" marT="9525" marB="0" anchor="ctr"/>
                </a:tc>
                <a:tc>
                  <a:txBody>
                    <a:bodyPr/>
                    <a:lstStyle/>
                    <a:p>
                      <a:pPr algn="r" fontAlgn="b"/>
                      <a:r>
                        <a:rPr lang="de-DE" sz="1400" u="none" strike="noStrike" dirty="0">
                          <a:effectLst/>
                        </a:rPr>
                        <a:t>1,30040323</a:t>
                      </a:r>
                      <a:endParaRPr lang="de-DE" sz="1400" b="0" i="0" u="none" strike="noStrike" dirty="0">
                        <a:solidFill>
                          <a:srgbClr val="000000"/>
                        </a:solidFill>
                        <a:effectLst/>
                        <a:latin typeface="Calibri" panose="020F0502020204030204" pitchFamily="34" charset="0"/>
                      </a:endParaRPr>
                    </a:p>
                  </a:txBody>
                  <a:tcPr marL="15069" marR="15069" marT="9525" marB="0" anchor="ctr"/>
                </a:tc>
                <a:extLst>
                  <a:ext uri="{0D108BD9-81ED-4DB2-BD59-A6C34878D82A}">
                    <a16:rowId xmlns:a16="http://schemas.microsoft.com/office/drawing/2014/main" val="842770087"/>
                  </a:ext>
                </a:extLst>
              </a:tr>
            </a:tbl>
          </a:graphicData>
        </a:graphic>
      </p:graphicFrame>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32</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11" name="Textfeld 10"/>
          <p:cNvSpPr txBox="1"/>
          <p:nvPr/>
        </p:nvSpPr>
        <p:spPr>
          <a:xfrm>
            <a:off x="5544812" y="2283458"/>
            <a:ext cx="1900970" cy="338554"/>
          </a:xfrm>
          <a:prstGeom prst="rect">
            <a:avLst/>
          </a:prstGeom>
          <a:noFill/>
        </p:spPr>
        <p:txBody>
          <a:bodyPr wrap="none" rtlCol="0">
            <a:spAutoFit/>
          </a:bodyPr>
          <a:lstStyle/>
          <a:p>
            <a:pPr algn="ctr"/>
            <a:r>
              <a:rPr lang="de-DE" sz="1600" b="1" dirty="0" smtClean="0">
                <a:solidFill>
                  <a:schemeClr val="tx1"/>
                </a:solidFill>
              </a:rPr>
              <a:t>Code </a:t>
            </a:r>
            <a:r>
              <a:rPr lang="de-DE" sz="1600" b="1" dirty="0" err="1" smtClean="0">
                <a:solidFill>
                  <a:schemeClr val="tx1"/>
                </a:solidFill>
              </a:rPr>
              <a:t>redundancy</a:t>
            </a:r>
            <a:r>
              <a:rPr lang="de-DE" sz="1600" b="1" dirty="0" smtClean="0">
                <a:solidFill>
                  <a:schemeClr val="tx1"/>
                </a:solidFill>
              </a:rPr>
              <a:t> n</a:t>
            </a:r>
            <a:endParaRPr lang="de-DE" sz="1600" b="1" dirty="0">
              <a:solidFill>
                <a:schemeClr val="tx1"/>
              </a:solidFill>
            </a:endParaRPr>
          </a:p>
        </p:txBody>
      </p:sp>
      <mc:AlternateContent xmlns:mc="http://schemas.openxmlformats.org/markup-compatibility/2006" xmlns:a14="http://schemas.microsoft.com/office/drawing/2010/main">
        <mc:Choice Requires="a14">
          <p:sp>
            <p:nvSpPr>
              <p:cNvPr id="16" name="Rechteck 15"/>
              <p:cNvSpPr/>
              <p:nvPr/>
            </p:nvSpPr>
            <p:spPr>
              <a:xfrm>
                <a:off x="897134" y="2263885"/>
                <a:ext cx="2817181" cy="362695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f>
                        <m:fPr>
                          <m:ctrlPr>
                            <a:rPr lang="de-DE" sz="2000" i="1" smtClean="0">
                              <a:solidFill>
                                <a:schemeClr val="tx1"/>
                              </a:solidFill>
                              <a:latin typeface="Cambria Math" panose="02040503050406030204" pitchFamily="18" charset="0"/>
                            </a:rPr>
                          </m:ctrlPr>
                        </m:fPr>
                        <m:num>
                          <m:sSub>
                            <m:sSubPr>
                              <m:ctrlPr>
                                <a:rPr lang="de-DE" sz="2000" i="1">
                                  <a:solidFill>
                                    <a:schemeClr val="tx1"/>
                                  </a:solidFill>
                                  <a:latin typeface="Cambria Math" panose="02040503050406030204" pitchFamily="18" charset="0"/>
                                </a:rPr>
                              </m:ctrlPr>
                            </m:sSubPr>
                            <m:e>
                              <m:r>
                                <a:rPr lang="de-DE" sz="2000" i="1">
                                  <a:solidFill>
                                    <a:schemeClr val="tx1"/>
                                  </a:solidFill>
                                  <a:latin typeface="Cambria Math" panose="02040503050406030204" pitchFamily="18" charset="0"/>
                                </a:rPr>
                                <m:t>𝐸</m:t>
                              </m:r>
                            </m:e>
                            <m:sub>
                              <m:r>
                                <a:rPr lang="de-DE" sz="2000" i="1">
                                  <a:solidFill>
                                    <a:schemeClr val="tx1"/>
                                  </a:solidFill>
                                  <a:latin typeface="Cambria Math" panose="02040503050406030204" pitchFamily="18" charset="0"/>
                                </a:rPr>
                                <m:t>𝑏</m:t>
                              </m:r>
                            </m:sub>
                          </m:sSub>
                        </m:num>
                        <m:den>
                          <m:sSub>
                            <m:sSubPr>
                              <m:ctrlPr>
                                <a:rPr lang="de-DE" sz="2000" i="1">
                                  <a:solidFill>
                                    <a:schemeClr val="tx1"/>
                                  </a:solidFill>
                                  <a:latin typeface="Cambria Math" panose="02040503050406030204" pitchFamily="18" charset="0"/>
                                </a:rPr>
                              </m:ctrlPr>
                            </m:sSubPr>
                            <m:e>
                              <m:r>
                                <a:rPr lang="de-DE" sz="2000" i="1">
                                  <a:solidFill>
                                    <a:schemeClr val="tx1"/>
                                  </a:solidFill>
                                  <a:latin typeface="Cambria Math" panose="02040503050406030204" pitchFamily="18" charset="0"/>
                                </a:rPr>
                                <m:t>𝑁</m:t>
                              </m:r>
                            </m:e>
                            <m:sub>
                              <m:r>
                                <a:rPr lang="de-DE" sz="2000" i="1">
                                  <a:solidFill>
                                    <a:schemeClr val="tx1"/>
                                  </a:solidFill>
                                  <a:latin typeface="Cambria Math" panose="02040503050406030204" pitchFamily="18" charset="0"/>
                                </a:rPr>
                                <m:t>0</m:t>
                              </m:r>
                            </m:sub>
                          </m:sSub>
                        </m:den>
                      </m:f>
                      <m:r>
                        <a:rPr lang="de-DE" sz="2000" i="1">
                          <a:solidFill>
                            <a:schemeClr val="tx1"/>
                          </a:solidFill>
                          <a:latin typeface="Cambria Math" panose="02040503050406030204" pitchFamily="18" charset="0"/>
                        </a:rPr>
                        <m:t>=</m:t>
                      </m:r>
                      <m:r>
                        <a:rPr lang="de-DE" sz="2000" i="1">
                          <a:solidFill>
                            <a:schemeClr val="tx1"/>
                          </a:solidFill>
                          <a:latin typeface="Cambria Math" panose="02040503050406030204" pitchFamily="18" charset="0"/>
                        </a:rPr>
                        <m:t>𝑆𝑁𝑅</m:t>
                      </m:r>
                      <m:r>
                        <a:rPr lang="de-DE" sz="2000" b="0" i="1" smtClean="0">
                          <a:solidFill>
                            <a:schemeClr val="tx1"/>
                          </a:solidFill>
                          <a:latin typeface="Cambria Math" panose="02040503050406030204" pitchFamily="18" charset="0"/>
                        </a:rPr>
                        <m:t>∗</m:t>
                      </m:r>
                      <m:f>
                        <m:fPr>
                          <m:ctrlPr>
                            <a:rPr lang="de-DE" sz="2000" i="1">
                              <a:solidFill>
                                <a:schemeClr val="tx1"/>
                              </a:solidFill>
                              <a:latin typeface="Cambria Math" panose="02040503050406030204" pitchFamily="18" charset="0"/>
                            </a:rPr>
                          </m:ctrlPr>
                        </m:fPr>
                        <m:num>
                          <m:r>
                            <a:rPr lang="de-DE" sz="2000" i="1">
                              <a:solidFill>
                                <a:schemeClr val="tx1"/>
                              </a:solidFill>
                              <a:latin typeface="Cambria Math" panose="02040503050406030204" pitchFamily="18" charset="0"/>
                            </a:rPr>
                            <m:t>𝐵</m:t>
                          </m:r>
                        </m:num>
                        <m:den>
                          <m:sSub>
                            <m:sSubPr>
                              <m:ctrlPr>
                                <a:rPr lang="de-DE" sz="2000" i="1">
                                  <a:solidFill>
                                    <a:schemeClr val="tx1"/>
                                  </a:solidFill>
                                  <a:latin typeface="Cambria Math" panose="02040503050406030204" pitchFamily="18" charset="0"/>
                                </a:rPr>
                              </m:ctrlPr>
                            </m:sSubPr>
                            <m:e>
                              <m:r>
                                <a:rPr lang="de-DE" sz="2000" i="1">
                                  <a:solidFill>
                                    <a:schemeClr val="tx1"/>
                                  </a:solidFill>
                                  <a:latin typeface="Cambria Math" panose="02040503050406030204" pitchFamily="18" charset="0"/>
                                </a:rPr>
                                <m:t>𝑓</m:t>
                              </m:r>
                            </m:e>
                            <m:sub>
                              <m:r>
                                <a:rPr lang="de-DE" sz="2000" i="1">
                                  <a:solidFill>
                                    <a:schemeClr val="tx1"/>
                                  </a:solidFill>
                                  <a:latin typeface="Cambria Math" panose="02040503050406030204" pitchFamily="18" charset="0"/>
                                </a:rPr>
                                <m:t>𝑏</m:t>
                              </m:r>
                            </m:sub>
                          </m:sSub>
                        </m:den>
                      </m:f>
                    </m:oMath>
                  </m:oMathPara>
                </a14:m>
                <a:endParaRPr lang="de-DE" sz="2000" dirty="0" smtClean="0">
                  <a:solidFill>
                    <a:schemeClr val="tx1"/>
                  </a:solidFill>
                </a:endParaRPr>
              </a:p>
              <a:p>
                <a:pPr algn="ctr"/>
                <a:endParaRPr lang="de-DE" sz="1600" dirty="0" smtClean="0">
                  <a:solidFill>
                    <a:schemeClr val="tx1"/>
                  </a:solidFill>
                </a:endParaRPr>
              </a:p>
              <a:p>
                <a:pPr algn="ctr"/>
                <a:r>
                  <a:rPr lang="de-DE" sz="1600" dirty="0" err="1">
                    <a:solidFill>
                      <a:schemeClr val="tx1"/>
                    </a:solidFill>
                  </a:rPr>
                  <a:t>For</a:t>
                </a:r>
                <a:r>
                  <a:rPr lang="de-DE" sz="1600" dirty="0">
                    <a:solidFill>
                      <a:schemeClr val="tx1"/>
                    </a:solidFill>
                  </a:rPr>
                  <a:t> PAM-2 (1 sample/</a:t>
                </a:r>
                <a:r>
                  <a:rPr lang="de-DE" sz="1600" dirty="0" err="1">
                    <a:solidFill>
                      <a:schemeClr val="tx1"/>
                    </a:solidFill>
                  </a:rPr>
                  <a:t>symbol</a:t>
                </a:r>
                <a:r>
                  <a:rPr lang="de-DE" sz="1600" dirty="0">
                    <a:solidFill>
                      <a:schemeClr val="tx1"/>
                    </a:solidFill>
                  </a:rPr>
                  <a:t>): </a:t>
                </a:r>
                <a:endParaRPr lang="de-DE" sz="1600" i="1" dirty="0">
                  <a:solidFill>
                    <a:schemeClr val="tx1"/>
                  </a:solidFill>
                  <a:latin typeface="Cambria Math" panose="02040503050406030204" pitchFamily="18" charset="0"/>
                </a:endParaRPr>
              </a:p>
              <a:p>
                <a:pPr algn="ctr"/>
                <a:endParaRPr lang="de-DE" sz="1600" dirty="0" smtClean="0">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de-DE" sz="1600" i="1">
                              <a:solidFill>
                                <a:schemeClr val="tx1"/>
                              </a:solidFill>
                              <a:latin typeface="Cambria Math" panose="02040503050406030204" pitchFamily="18" charset="0"/>
                            </a:rPr>
                          </m:ctrlPr>
                        </m:sSubPr>
                        <m:e>
                          <m:r>
                            <a:rPr lang="de-DE" sz="1600" i="1">
                              <a:solidFill>
                                <a:schemeClr val="tx1"/>
                              </a:solidFill>
                              <a:latin typeface="Cambria Math" panose="02040503050406030204" pitchFamily="18" charset="0"/>
                            </a:rPr>
                            <m:t>𝑓</m:t>
                          </m:r>
                        </m:e>
                        <m:sub>
                          <m:r>
                            <a:rPr lang="de-DE" sz="1600" i="1">
                              <a:solidFill>
                                <a:schemeClr val="tx1"/>
                              </a:solidFill>
                              <a:latin typeface="Cambria Math" panose="02040503050406030204" pitchFamily="18" charset="0"/>
                            </a:rPr>
                            <m:t>𝑏</m:t>
                          </m:r>
                        </m:sub>
                      </m:sSub>
                      <m:r>
                        <a:rPr lang="de-DE" sz="1600" i="1">
                          <a:solidFill>
                            <a:schemeClr val="tx1"/>
                          </a:solidFill>
                          <a:latin typeface="Cambria Math" panose="02040503050406030204" pitchFamily="18" charset="0"/>
                        </a:rPr>
                        <m:t>=</m:t>
                      </m:r>
                      <m:f>
                        <m:fPr>
                          <m:ctrlPr>
                            <a:rPr lang="de-DE" sz="1600" i="1">
                              <a:solidFill>
                                <a:schemeClr val="tx1"/>
                              </a:solidFill>
                              <a:latin typeface="Cambria Math" panose="02040503050406030204" pitchFamily="18" charset="0"/>
                            </a:rPr>
                          </m:ctrlPr>
                        </m:fPr>
                        <m:num>
                          <m:sSub>
                            <m:sSubPr>
                              <m:ctrlPr>
                                <a:rPr lang="de-DE" sz="1600" i="1">
                                  <a:solidFill>
                                    <a:schemeClr val="tx1"/>
                                  </a:solidFill>
                                  <a:latin typeface="Cambria Math" panose="02040503050406030204" pitchFamily="18" charset="0"/>
                                </a:rPr>
                              </m:ctrlPr>
                            </m:sSubPr>
                            <m:e>
                              <m:r>
                                <a:rPr lang="de-DE" sz="1600" i="1">
                                  <a:solidFill>
                                    <a:schemeClr val="tx1"/>
                                  </a:solidFill>
                                  <a:latin typeface="Cambria Math" panose="02040503050406030204" pitchFamily="18" charset="0"/>
                                </a:rPr>
                                <m:t>𝑓</m:t>
                              </m:r>
                            </m:e>
                            <m:sub>
                              <m:r>
                                <a:rPr lang="de-DE" sz="1600" i="1">
                                  <a:solidFill>
                                    <a:schemeClr val="tx1"/>
                                  </a:solidFill>
                                  <a:latin typeface="Cambria Math" panose="02040503050406030204" pitchFamily="18" charset="0"/>
                                </a:rPr>
                                <m:t>𝑠</m:t>
                              </m:r>
                            </m:sub>
                          </m:sSub>
                        </m:num>
                        <m:den>
                          <m:r>
                            <a:rPr lang="de-DE" sz="1600" i="1">
                              <a:solidFill>
                                <a:schemeClr val="tx1"/>
                              </a:solidFill>
                              <a:latin typeface="Cambria Math" panose="02040503050406030204" pitchFamily="18" charset="0"/>
                            </a:rPr>
                            <m:t>𝑛</m:t>
                          </m:r>
                        </m:den>
                      </m:f>
                    </m:oMath>
                  </m:oMathPara>
                </a14:m>
                <a:endParaRPr lang="de-DE" sz="1600" i="1" dirty="0" smtClean="0">
                  <a:solidFill>
                    <a:schemeClr val="tx1"/>
                  </a:solidFill>
                  <a:latin typeface="Cambria Math" panose="02040503050406030204" pitchFamily="18" charset="0"/>
                </a:endParaRPr>
              </a:p>
              <a:p>
                <a:pPr algn="ctr"/>
                <a:endParaRPr lang="de-DE" sz="1600" i="1" dirty="0" smtClean="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de-DE" sz="1600" i="1">
                          <a:solidFill>
                            <a:schemeClr val="tx1"/>
                          </a:solidFill>
                          <a:latin typeface="Cambria Math" panose="02040503050406030204" pitchFamily="18" charset="0"/>
                        </a:rPr>
                        <m:t>𝐵</m:t>
                      </m:r>
                      <m:r>
                        <a:rPr lang="de-DE" sz="1600" i="1">
                          <a:solidFill>
                            <a:schemeClr val="tx1"/>
                          </a:solidFill>
                          <a:latin typeface="Cambria Math" panose="02040503050406030204" pitchFamily="18" charset="0"/>
                        </a:rPr>
                        <m:t>=</m:t>
                      </m:r>
                      <m:f>
                        <m:fPr>
                          <m:ctrlPr>
                            <a:rPr lang="de-DE" sz="1600" i="1">
                              <a:solidFill>
                                <a:schemeClr val="tx1"/>
                              </a:solidFill>
                              <a:latin typeface="Cambria Math" panose="02040503050406030204" pitchFamily="18" charset="0"/>
                            </a:rPr>
                          </m:ctrlPr>
                        </m:fPr>
                        <m:num>
                          <m:sSub>
                            <m:sSubPr>
                              <m:ctrlPr>
                                <a:rPr lang="de-DE" sz="1600" i="1">
                                  <a:solidFill>
                                    <a:schemeClr val="tx1"/>
                                  </a:solidFill>
                                  <a:latin typeface="Cambria Math" panose="02040503050406030204" pitchFamily="18" charset="0"/>
                                </a:rPr>
                              </m:ctrlPr>
                            </m:sSubPr>
                            <m:e>
                              <m:r>
                                <a:rPr lang="de-DE" sz="1600" i="1">
                                  <a:solidFill>
                                    <a:schemeClr val="tx1"/>
                                  </a:solidFill>
                                  <a:latin typeface="Cambria Math" panose="02040503050406030204" pitchFamily="18" charset="0"/>
                                </a:rPr>
                                <m:t>𝑓</m:t>
                              </m:r>
                            </m:e>
                            <m:sub>
                              <m:r>
                                <a:rPr lang="de-DE" sz="1600" i="1">
                                  <a:solidFill>
                                    <a:schemeClr val="tx1"/>
                                  </a:solidFill>
                                  <a:latin typeface="Cambria Math" panose="02040503050406030204" pitchFamily="18" charset="0"/>
                                </a:rPr>
                                <m:t>𝑠</m:t>
                              </m:r>
                            </m:sub>
                          </m:sSub>
                        </m:num>
                        <m:den>
                          <m:r>
                            <a:rPr lang="de-DE" sz="1600" i="1">
                              <a:solidFill>
                                <a:schemeClr val="tx1"/>
                              </a:solidFill>
                              <a:latin typeface="Cambria Math" panose="02040503050406030204" pitchFamily="18" charset="0"/>
                            </a:rPr>
                            <m:t>2</m:t>
                          </m:r>
                        </m:den>
                      </m:f>
                    </m:oMath>
                  </m:oMathPara>
                </a14:m>
                <a:endParaRPr lang="de-DE" sz="1600" dirty="0" smtClean="0">
                  <a:solidFill>
                    <a:schemeClr val="tx1"/>
                  </a:solidFill>
                </a:endParaRPr>
              </a:p>
              <a:p>
                <a:pPr algn="ctr"/>
                <a:endParaRPr lang="de-DE" sz="1600" dirty="0" smtClean="0">
                  <a:solidFill>
                    <a:schemeClr val="tx1"/>
                  </a:solidFill>
                </a:endParaRPr>
              </a:p>
              <a:p>
                <a:pPr algn="ctr"/>
                <a:r>
                  <a:rPr lang="de-DE" sz="1600" dirty="0" err="1" smtClean="0">
                    <a:solidFill>
                      <a:schemeClr val="tx1"/>
                    </a:solidFill>
                  </a:rPr>
                  <a:t>f</a:t>
                </a:r>
                <a:r>
                  <a:rPr lang="de-DE" sz="1600" baseline="-25000" dirty="0" err="1" smtClean="0">
                    <a:solidFill>
                      <a:schemeClr val="tx1"/>
                    </a:solidFill>
                  </a:rPr>
                  <a:t>b</a:t>
                </a:r>
                <a:r>
                  <a:rPr lang="de-DE" sz="1600" dirty="0" smtClean="0">
                    <a:solidFill>
                      <a:schemeClr val="tx1"/>
                    </a:solidFill>
                  </a:rPr>
                  <a:t> </a:t>
                </a:r>
                <a:r>
                  <a:rPr lang="de-DE" sz="1600" dirty="0">
                    <a:solidFill>
                      <a:schemeClr val="tx1"/>
                    </a:solidFill>
                  </a:rPr>
                  <a:t>= </a:t>
                </a:r>
                <a:r>
                  <a:rPr lang="de-DE" sz="1600" dirty="0" err="1">
                    <a:solidFill>
                      <a:schemeClr val="tx1"/>
                    </a:solidFill>
                  </a:rPr>
                  <a:t>bit</a:t>
                </a:r>
                <a:r>
                  <a:rPr lang="de-DE" sz="1600" dirty="0">
                    <a:solidFill>
                      <a:schemeClr val="tx1"/>
                    </a:solidFill>
                  </a:rPr>
                  <a:t> rate, B = </a:t>
                </a:r>
                <a:r>
                  <a:rPr lang="de-DE" sz="1600" dirty="0" err="1">
                    <a:solidFill>
                      <a:schemeClr val="tx1"/>
                    </a:solidFill>
                  </a:rPr>
                  <a:t>bandwidth</a:t>
                </a:r>
                <a:r>
                  <a:rPr lang="de-DE" sz="1600" dirty="0">
                    <a:solidFill>
                      <a:schemeClr val="tx1"/>
                    </a:solidFill>
                  </a:rPr>
                  <a:t>,</a:t>
                </a:r>
              </a:p>
              <a:p>
                <a:pPr algn="ctr"/>
                <a:r>
                  <a:rPr lang="de-DE" sz="1600" dirty="0" err="1">
                    <a:solidFill>
                      <a:schemeClr val="tx1"/>
                    </a:solidFill>
                  </a:rPr>
                  <a:t>f</a:t>
                </a:r>
                <a:r>
                  <a:rPr lang="de-DE" sz="1600" baseline="-25000" dirty="0" err="1">
                    <a:solidFill>
                      <a:schemeClr val="tx1"/>
                    </a:solidFill>
                  </a:rPr>
                  <a:t>s</a:t>
                </a:r>
                <a:r>
                  <a:rPr lang="de-DE" sz="1600" dirty="0">
                    <a:solidFill>
                      <a:schemeClr val="tx1"/>
                    </a:solidFill>
                  </a:rPr>
                  <a:t> = </a:t>
                </a:r>
                <a:r>
                  <a:rPr lang="de-DE" sz="1600" dirty="0" err="1">
                    <a:solidFill>
                      <a:schemeClr val="tx1"/>
                    </a:solidFill>
                  </a:rPr>
                  <a:t>sampling</a:t>
                </a:r>
                <a:r>
                  <a:rPr lang="de-DE" sz="1600" dirty="0">
                    <a:solidFill>
                      <a:schemeClr val="tx1"/>
                    </a:solidFill>
                  </a:rPr>
                  <a:t> rate,</a:t>
                </a:r>
              </a:p>
              <a:p>
                <a:pPr algn="ctr"/>
                <a:r>
                  <a:rPr lang="de-DE" sz="1600" dirty="0">
                    <a:solidFill>
                      <a:schemeClr val="tx1"/>
                    </a:solidFill>
                  </a:rPr>
                  <a:t>n = </a:t>
                </a:r>
                <a:r>
                  <a:rPr lang="de-DE" sz="1600" dirty="0" err="1">
                    <a:solidFill>
                      <a:schemeClr val="tx1"/>
                    </a:solidFill>
                  </a:rPr>
                  <a:t>code</a:t>
                </a:r>
                <a:r>
                  <a:rPr lang="de-DE" sz="1600" dirty="0">
                    <a:solidFill>
                      <a:schemeClr val="tx1"/>
                    </a:solidFill>
                  </a:rPr>
                  <a:t> </a:t>
                </a:r>
                <a:r>
                  <a:rPr lang="de-DE" sz="1600" dirty="0" err="1" smtClean="0">
                    <a:solidFill>
                      <a:schemeClr val="tx1"/>
                    </a:solidFill>
                  </a:rPr>
                  <a:t>redundancy</a:t>
                </a:r>
                <a:endParaRPr lang="de-DE" sz="1600" dirty="0">
                  <a:solidFill>
                    <a:schemeClr val="tx1"/>
                  </a:solidFill>
                </a:endParaRPr>
              </a:p>
            </p:txBody>
          </p:sp>
        </mc:Choice>
        <mc:Fallback xmlns="">
          <p:sp>
            <p:nvSpPr>
              <p:cNvPr id="16" name="Rechteck 15"/>
              <p:cNvSpPr>
                <a:spLocks noRot="1" noChangeAspect="1" noMove="1" noResize="1" noEditPoints="1" noAdjustHandles="1" noChangeArrowheads="1" noChangeShapeType="1" noTextEdit="1"/>
              </p:cNvSpPr>
              <p:nvPr/>
            </p:nvSpPr>
            <p:spPr>
              <a:xfrm>
                <a:off x="897134" y="2263885"/>
                <a:ext cx="2817181" cy="3626955"/>
              </a:xfrm>
              <a:prstGeom prst="rect">
                <a:avLst/>
              </a:prstGeom>
              <a:blipFill>
                <a:blip r:embed="rId2"/>
                <a:stretch>
                  <a:fillRect l="-649" r="-866" b="-1176"/>
                </a:stretch>
              </a:blipFill>
            </p:spPr>
            <p:txBody>
              <a:bodyPr/>
              <a:lstStyle/>
              <a:p>
                <a:r>
                  <a:rPr lang="de-DE">
                    <a:noFill/>
                  </a:rPr>
                  <a:t> </a:t>
                </a:r>
              </a:p>
            </p:txBody>
          </p:sp>
        </mc:Fallback>
      </mc:AlternateContent>
    </p:spTree>
    <p:extLst>
      <p:ext uri="{BB962C8B-B14F-4D97-AF65-F5344CB8AC3E}">
        <p14:creationId xmlns:p14="http://schemas.microsoft.com/office/powerpoint/2010/main" val="312016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Channel </a:t>
            </a:r>
            <a:r>
              <a:rPr lang="de-DE" dirty="0" err="1"/>
              <a:t>simulation</a:t>
            </a:r>
            <a:endParaRPr lang="de-DE" dirty="0"/>
          </a:p>
        </p:txBody>
      </p:sp>
      <p:sp>
        <p:nvSpPr>
          <p:cNvPr id="3" name="슬라이드 번호 개체 틀 2"/>
          <p:cNvSpPr>
            <a:spLocks noGrp="1"/>
          </p:cNvSpPr>
          <p:nvPr>
            <p:ph type="sldNum" idx="12"/>
          </p:nvPr>
        </p:nvSpPr>
        <p:spPr/>
        <p:txBody>
          <a:bodyPr/>
          <a:lstStyle/>
          <a:p>
            <a:r>
              <a:rPr lang="en-US" altLang="zh-CN"/>
              <a:t>Slide </a:t>
            </a:r>
            <a:fld id="{76C0EB13-4677-48A4-A691-EDFD86E62D7A}" type="slidenum">
              <a:rPr lang="en-US" altLang="zh-CN" smtClean="0"/>
              <a:pPr/>
              <a:t>4</a:t>
            </a:fld>
            <a:endParaRPr lang="en-US" altLang="zh-CN" dirty="0"/>
          </a:p>
        </p:txBody>
      </p:sp>
      <p:sp>
        <p:nvSpPr>
          <p:cNvPr id="4" name="바닥글 개체 틀 3"/>
          <p:cNvSpPr>
            <a:spLocks noGrp="1"/>
          </p:cNvSpPr>
          <p:nvPr>
            <p:ph type="ftr" idx="14"/>
          </p:nvPr>
        </p:nvSpPr>
        <p:spPr/>
        <p:txBody>
          <a:bodyPr/>
          <a:lstStyle/>
          <a:p>
            <a:r>
              <a:rPr lang="en-US" altLang="zh-CN"/>
              <a:t>Malte Hinrichs, HHI</a:t>
            </a:r>
            <a:endParaRPr lang="en-US" altLang="zh-CN" dirty="0"/>
          </a:p>
        </p:txBody>
      </p:sp>
      <p:sp>
        <p:nvSpPr>
          <p:cNvPr id="2" name="날짜 개체 틀 1"/>
          <p:cNvSpPr>
            <a:spLocks noGrp="1"/>
          </p:cNvSpPr>
          <p:nvPr>
            <p:ph type="dt" idx="15"/>
          </p:nvPr>
        </p:nvSpPr>
        <p:spPr/>
        <p:txBody>
          <a:bodyPr/>
          <a:lstStyle/>
          <a:p>
            <a:r>
              <a:rPr lang="de-DE" altLang="ko-KR" smtClean="0"/>
              <a:t>May 2018</a:t>
            </a:r>
            <a:endParaRPr lang="en-US" altLang="zh-CN" dirty="0"/>
          </a:p>
        </p:txBody>
      </p:sp>
      <p:sp>
        <p:nvSpPr>
          <p:cNvPr id="41" name="Rechteck 40"/>
          <p:cNvSpPr/>
          <p:nvPr/>
        </p:nvSpPr>
        <p:spPr bwMode="auto">
          <a:xfrm>
            <a:off x="383431" y="5090290"/>
            <a:ext cx="1008112"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pitchFamily="18" charset="0"/>
                <a:ea typeface="+mn-ea"/>
              </a:rPr>
              <a:t>Random </a:t>
            </a:r>
            <a:r>
              <a:rPr kumimoji="0" lang="de-DE" sz="1200" b="0" i="0" u="none" strike="noStrike" kern="0" cap="none" spc="0" normalizeH="0" baseline="0" noProof="0" dirty="0" err="1">
                <a:ln>
                  <a:noFill/>
                </a:ln>
                <a:solidFill>
                  <a:srgbClr val="000000"/>
                </a:solidFill>
                <a:effectLst/>
                <a:uLnTx/>
                <a:uFillTx/>
                <a:latin typeface="Times New Roman" pitchFamily="18" charset="0"/>
                <a:ea typeface="+mn-ea"/>
              </a:rPr>
              <a:t>bits</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42" name="직사각형 49"/>
          <p:cNvSpPr/>
          <p:nvPr/>
        </p:nvSpPr>
        <p:spPr bwMode="auto">
          <a:xfrm>
            <a:off x="4189343" y="5772971"/>
            <a:ext cx="765314" cy="384053"/>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rgbClr val="000000"/>
                </a:solidFill>
                <a:effectLst/>
                <a:uLnTx/>
                <a:uFillTx/>
                <a:latin typeface="Times New Roman" pitchFamily="18" charset="0"/>
                <a:ea typeface="+mn-ea"/>
              </a:rPr>
              <a:t>AWGN</a:t>
            </a:r>
            <a:endParaRPr kumimoji="0" lang="ko-KR" altLang="en-US" sz="14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51" name="Ellipse 50"/>
          <p:cNvSpPr/>
          <p:nvPr/>
        </p:nvSpPr>
        <p:spPr bwMode="auto">
          <a:xfrm>
            <a:off x="4434213" y="5093481"/>
            <a:ext cx="275575" cy="288032"/>
          </a:xfrm>
          <a:prstGeom prst="ellipse">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pitchFamily="18" charset="0"/>
                <a:ea typeface="+mn-ea"/>
              </a:rPr>
              <a:t>+</a:t>
            </a:r>
          </a:p>
        </p:txBody>
      </p:sp>
      <p:cxnSp>
        <p:nvCxnSpPr>
          <p:cNvPr id="52" name="Gerade Verbindung mit Pfeil 51"/>
          <p:cNvCxnSpPr>
            <a:stCxn id="41" idx="3"/>
            <a:endCxn id="33" idx="1"/>
          </p:cNvCxnSpPr>
          <p:nvPr/>
        </p:nvCxnSpPr>
        <p:spPr bwMode="auto">
          <a:xfrm flipV="1">
            <a:off x="1391543" y="5232763"/>
            <a:ext cx="287266" cy="1543"/>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55" name="Gerade Verbindung mit Pfeil 54"/>
          <p:cNvCxnSpPr>
            <a:stCxn id="34" idx="3"/>
            <a:endCxn id="91" idx="1"/>
          </p:cNvCxnSpPr>
          <p:nvPr/>
        </p:nvCxnSpPr>
        <p:spPr bwMode="auto">
          <a:xfrm>
            <a:off x="3267530" y="5232763"/>
            <a:ext cx="280663"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57" name="Gerade Verbindung mit Pfeil 56"/>
          <p:cNvCxnSpPr>
            <a:stCxn id="42" idx="0"/>
            <a:endCxn id="51" idx="4"/>
          </p:cNvCxnSpPr>
          <p:nvPr/>
        </p:nvCxnSpPr>
        <p:spPr bwMode="auto">
          <a:xfrm flipV="1">
            <a:off x="4572000" y="5381513"/>
            <a:ext cx="1" cy="391458"/>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59" name="Gerade Verbindung mit Pfeil 58"/>
          <p:cNvCxnSpPr>
            <a:stCxn id="51" idx="6"/>
            <a:endCxn id="61" idx="1"/>
          </p:cNvCxnSpPr>
          <p:nvPr/>
        </p:nvCxnSpPr>
        <p:spPr bwMode="auto">
          <a:xfrm flipV="1">
            <a:off x="4709788" y="5237496"/>
            <a:ext cx="437254" cy="1"/>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33" name="Rechteck 32"/>
          <p:cNvSpPr/>
          <p:nvPr/>
        </p:nvSpPr>
        <p:spPr bwMode="auto">
          <a:xfrm>
            <a:off x="1678809" y="5088747"/>
            <a:ext cx="561006"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Times New Roman" pitchFamily="18" charset="0"/>
                <a:ea typeface="+mn-ea"/>
              </a:rPr>
              <a:t>RS</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34" name="Rechteck 33"/>
          <p:cNvSpPr/>
          <p:nvPr/>
        </p:nvSpPr>
        <p:spPr bwMode="auto">
          <a:xfrm>
            <a:off x="2540081" y="5088747"/>
            <a:ext cx="727449"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Times New Roman" pitchFamily="18" charset="0"/>
                <a:ea typeface="+mn-ea"/>
              </a:rPr>
              <a:t>8B10B</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cxnSp>
        <p:nvCxnSpPr>
          <p:cNvPr id="36" name="Gerade Verbindung mit Pfeil 35"/>
          <p:cNvCxnSpPr>
            <a:stCxn id="33" idx="3"/>
            <a:endCxn id="34" idx="1"/>
          </p:cNvCxnSpPr>
          <p:nvPr/>
        </p:nvCxnSpPr>
        <p:spPr bwMode="auto">
          <a:xfrm>
            <a:off x="2239815" y="5232763"/>
            <a:ext cx="300266"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60" name="Rechteck 59"/>
          <p:cNvSpPr/>
          <p:nvPr/>
        </p:nvSpPr>
        <p:spPr bwMode="auto">
          <a:xfrm>
            <a:off x="6226819" y="5093480"/>
            <a:ext cx="561006"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Times New Roman" pitchFamily="18" charset="0"/>
                <a:ea typeface="+mn-ea"/>
              </a:rPr>
              <a:t>RS</a:t>
            </a:r>
            <a:r>
              <a:rPr lang="de-DE" sz="1200" kern="0" baseline="30000" dirty="0">
                <a:solidFill>
                  <a:srgbClr val="000000"/>
                </a:solidFill>
                <a:latin typeface="Times New Roman" pitchFamily="18" charset="0"/>
              </a:rPr>
              <a:t>-1</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61" name="Rechteck 60"/>
          <p:cNvSpPr/>
          <p:nvPr/>
        </p:nvSpPr>
        <p:spPr bwMode="auto">
          <a:xfrm>
            <a:off x="5147042" y="5093480"/>
            <a:ext cx="727449"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Times New Roman" pitchFamily="18" charset="0"/>
                <a:ea typeface="+mn-ea"/>
              </a:rPr>
              <a:t>8B10B</a:t>
            </a:r>
            <a:r>
              <a:rPr lang="de-DE" sz="1200" kern="0" baseline="30000" dirty="0">
                <a:solidFill>
                  <a:srgbClr val="000000"/>
                </a:solidFill>
                <a:latin typeface="Times New Roman" pitchFamily="18" charset="0"/>
              </a:rPr>
              <a:t>-1</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cxnSp>
        <p:nvCxnSpPr>
          <p:cNvPr id="62" name="Gerade Verbindung mit Pfeil 61"/>
          <p:cNvCxnSpPr>
            <a:stCxn id="60" idx="3"/>
            <a:endCxn id="69" idx="1"/>
          </p:cNvCxnSpPr>
          <p:nvPr/>
        </p:nvCxnSpPr>
        <p:spPr bwMode="auto">
          <a:xfrm>
            <a:off x="6787825" y="5237496"/>
            <a:ext cx="280663"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65" name="Gerade Verbindung mit Pfeil 64"/>
          <p:cNvCxnSpPr>
            <a:stCxn id="61" idx="3"/>
            <a:endCxn id="60" idx="1"/>
          </p:cNvCxnSpPr>
          <p:nvPr/>
        </p:nvCxnSpPr>
        <p:spPr bwMode="auto">
          <a:xfrm>
            <a:off x="5874491" y="5237496"/>
            <a:ext cx="352328"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24" name="Rechteck 23"/>
          <p:cNvSpPr/>
          <p:nvPr/>
        </p:nvSpPr>
        <p:spPr bwMode="auto">
          <a:xfrm>
            <a:off x="2006605" y="1842589"/>
            <a:ext cx="1008112"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pitchFamily="18" charset="0"/>
                <a:ea typeface="+mn-ea"/>
              </a:rPr>
              <a:t>Random </a:t>
            </a:r>
            <a:r>
              <a:rPr kumimoji="0" lang="de-DE" sz="1200" b="0" i="0" u="none" strike="noStrike" kern="0" cap="none" spc="0" normalizeH="0" baseline="0" noProof="0" dirty="0" err="1">
                <a:ln>
                  <a:noFill/>
                </a:ln>
                <a:solidFill>
                  <a:srgbClr val="000000"/>
                </a:solidFill>
                <a:effectLst/>
                <a:uLnTx/>
                <a:uFillTx/>
                <a:latin typeface="Times New Roman" pitchFamily="18" charset="0"/>
                <a:ea typeface="+mn-ea"/>
              </a:rPr>
              <a:t>bits</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25" name="직사각형 49"/>
          <p:cNvSpPr/>
          <p:nvPr/>
        </p:nvSpPr>
        <p:spPr bwMode="auto">
          <a:xfrm>
            <a:off x="4189343" y="2524617"/>
            <a:ext cx="765314" cy="384053"/>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rgbClr val="000000"/>
                </a:solidFill>
                <a:effectLst/>
                <a:uLnTx/>
                <a:uFillTx/>
                <a:latin typeface="Times New Roman" pitchFamily="18" charset="0"/>
                <a:ea typeface="+mn-ea"/>
              </a:rPr>
              <a:t>AWGN</a:t>
            </a:r>
            <a:endParaRPr kumimoji="0" lang="ko-KR" altLang="en-US" sz="14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26" name="Ellipse 25"/>
          <p:cNvSpPr/>
          <p:nvPr/>
        </p:nvSpPr>
        <p:spPr bwMode="auto">
          <a:xfrm>
            <a:off x="4434212" y="1842589"/>
            <a:ext cx="275575" cy="288032"/>
          </a:xfrm>
          <a:prstGeom prst="ellipse">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pitchFamily="18" charset="0"/>
                <a:ea typeface="+mn-ea"/>
              </a:rPr>
              <a:t>+</a:t>
            </a:r>
          </a:p>
        </p:txBody>
      </p:sp>
      <p:cxnSp>
        <p:nvCxnSpPr>
          <p:cNvPr id="27" name="Gerade Verbindung mit Pfeil 26"/>
          <p:cNvCxnSpPr>
            <a:stCxn id="24" idx="3"/>
            <a:endCxn id="43" idx="1"/>
          </p:cNvCxnSpPr>
          <p:nvPr/>
        </p:nvCxnSpPr>
        <p:spPr bwMode="auto">
          <a:xfrm>
            <a:off x="3014717" y="1986605"/>
            <a:ext cx="444565"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29" name="Gerade Verbindung mit Pfeil 28"/>
          <p:cNvCxnSpPr>
            <a:stCxn id="25" idx="0"/>
            <a:endCxn id="26" idx="4"/>
          </p:cNvCxnSpPr>
          <p:nvPr/>
        </p:nvCxnSpPr>
        <p:spPr bwMode="auto">
          <a:xfrm flipV="1">
            <a:off x="4572000" y="2130621"/>
            <a:ext cx="0" cy="393996"/>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30" name="직사각형 49"/>
          <p:cNvSpPr/>
          <p:nvPr/>
        </p:nvSpPr>
        <p:spPr bwMode="auto">
          <a:xfrm>
            <a:off x="5140333" y="1748816"/>
            <a:ext cx="1270288" cy="47769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smtClean="0">
                <a:ln>
                  <a:noFill/>
                </a:ln>
                <a:solidFill>
                  <a:srgbClr val="000000"/>
                </a:solidFill>
                <a:effectLst/>
                <a:uLnTx/>
                <a:uFillTx/>
                <a:latin typeface="Times New Roman" pitchFamily="18" charset="0"/>
                <a:ea typeface="+mn-ea"/>
              </a:rPr>
              <a:t>Error counting</a:t>
            </a:r>
            <a:endParaRPr kumimoji="0" lang="ko-KR" altLang="en-US" sz="1400" b="0" i="0" u="none" strike="noStrike" kern="0" cap="none" spc="0" normalizeH="0" baseline="0" noProof="0" dirty="0">
              <a:ln>
                <a:noFill/>
              </a:ln>
              <a:solidFill>
                <a:srgbClr val="000000"/>
              </a:solidFill>
              <a:effectLst/>
              <a:uLnTx/>
              <a:uFillTx/>
              <a:latin typeface="Times New Roman" pitchFamily="18" charset="0"/>
              <a:ea typeface="+mn-ea"/>
            </a:endParaRPr>
          </a:p>
        </p:txBody>
      </p:sp>
      <p:cxnSp>
        <p:nvCxnSpPr>
          <p:cNvPr id="31" name="Gerade Verbindung mit Pfeil 30"/>
          <p:cNvCxnSpPr>
            <a:stCxn id="26" idx="6"/>
            <a:endCxn id="30" idx="1"/>
          </p:cNvCxnSpPr>
          <p:nvPr/>
        </p:nvCxnSpPr>
        <p:spPr bwMode="auto">
          <a:xfrm>
            <a:off x="4709787" y="1986605"/>
            <a:ext cx="430546" cy="1057"/>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69" name="직사각형 49"/>
          <p:cNvSpPr/>
          <p:nvPr/>
        </p:nvSpPr>
        <p:spPr bwMode="auto">
          <a:xfrm>
            <a:off x="7068488" y="4998650"/>
            <a:ext cx="1270288" cy="47769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smtClean="0">
                <a:ln>
                  <a:noFill/>
                </a:ln>
                <a:solidFill>
                  <a:srgbClr val="000000"/>
                </a:solidFill>
                <a:effectLst/>
                <a:uLnTx/>
                <a:uFillTx/>
                <a:latin typeface="Times New Roman" pitchFamily="18" charset="0"/>
                <a:ea typeface="+mn-ea"/>
              </a:rPr>
              <a:t>Error counting</a:t>
            </a:r>
            <a:endParaRPr kumimoji="0" lang="ko-KR" altLang="en-US" sz="14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70" name="Rechteck 69"/>
          <p:cNvSpPr/>
          <p:nvPr/>
        </p:nvSpPr>
        <p:spPr bwMode="auto">
          <a:xfrm>
            <a:off x="1361163" y="3523352"/>
            <a:ext cx="1008112"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pitchFamily="18" charset="0"/>
                <a:ea typeface="+mn-ea"/>
              </a:rPr>
              <a:t>Random </a:t>
            </a:r>
            <a:r>
              <a:rPr kumimoji="0" lang="de-DE" sz="1200" b="0" i="0" u="none" strike="noStrike" kern="0" cap="none" spc="0" normalizeH="0" baseline="0" noProof="0" dirty="0" err="1">
                <a:ln>
                  <a:noFill/>
                </a:ln>
                <a:solidFill>
                  <a:srgbClr val="000000"/>
                </a:solidFill>
                <a:effectLst/>
                <a:uLnTx/>
                <a:uFillTx/>
                <a:latin typeface="Times New Roman" pitchFamily="18" charset="0"/>
                <a:ea typeface="+mn-ea"/>
              </a:rPr>
              <a:t>bits</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71" name="직사각형 49"/>
          <p:cNvSpPr/>
          <p:nvPr/>
        </p:nvSpPr>
        <p:spPr bwMode="auto">
          <a:xfrm>
            <a:off x="4189343" y="4202843"/>
            <a:ext cx="765314" cy="384053"/>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rgbClr val="000000"/>
                </a:solidFill>
                <a:effectLst/>
                <a:uLnTx/>
                <a:uFillTx/>
                <a:latin typeface="Times New Roman" pitchFamily="18" charset="0"/>
                <a:ea typeface="+mn-ea"/>
              </a:rPr>
              <a:t>AWGN</a:t>
            </a:r>
            <a:endParaRPr kumimoji="0" lang="ko-KR" altLang="en-US" sz="14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72" name="Ellipse 71"/>
          <p:cNvSpPr/>
          <p:nvPr/>
        </p:nvSpPr>
        <p:spPr bwMode="auto">
          <a:xfrm>
            <a:off x="4434213" y="3523353"/>
            <a:ext cx="275575" cy="288032"/>
          </a:xfrm>
          <a:prstGeom prst="ellipse">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pitchFamily="18" charset="0"/>
                <a:ea typeface="+mn-ea"/>
              </a:rPr>
              <a:t>+</a:t>
            </a:r>
          </a:p>
        </p:txBody>
      </p:sp>
      <p:cxnSp>
        <p:nvCxnSpPr>
          <p:cNvPr id="73" name="Gerade Verbindung mit Pfeil 72"/>
          <p:cNvCxnSpPr>
            <a:stCxn id="70" idx="3"/>
            <a:endCxn id="77" idx="1"/>
          </p:cNvCxnSpPr>
          <p:nvPr/>
        </p:nvCxnSpPr>
        <p:spPr bwMode="auto">
          <a:xfrm>
            <a:off x="2369275" y="3667368"/>
            <a:ext cx="233644"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75" name="Gerade Verbindung mit Pfeil 74"/>
          <p:cNvCxnSpPr>
            <a:stCxn id="71" idx="0"/>
            <a:endCxn id="72" idx="4"/>
          </p:cNvCxnSpPr>
          <p:nvPr/>
        </p:nvCxnSpPr>
        <p:spPr bwMode="auto">
          <a:xfrm flipV="1">
            <a:off x="4572000" y="3811385"/>
            <a:ext cx="1" cy="391458"/>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76" name="Gerade Verbindung mit Pfeil 75"/>
          <p:cNvCxnSpPr>
            <a:stCxn id="72" idx="6"/>
            <a:endCxn id="80" idx="1"/>
          </p:cNvCxnSpPr>
          <p:nvPr/>
        </p:nvCxnSpPr>
        <p:spPr bwMode="auto">
          <a:xfrm flipV="1">
            <a:off x="4709788" y="3667368"/>
            <a:ext cx="306227" cy="1"/>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77" name="Rechteck 76"/>
          <p:cNvSpPr/>
          <p:nvPr/>
        </p:nvSpPr>
        <p:spPr bwMode="auto">
          <a:xfrm>
            <a:off x="2602919" y="3523352"/>
            <a:ext cx="561006"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Times New Roman" pitchFamily="18" charset="0"/>
                <a:ea typeface="+mn-ea"/>
              </a:rPr>
              <a:t>RS</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cxnSp>
        <p:nvCxnSpPr>
          <p:cNvPr id="79" name="Gerade Verbindung mit Pfeil 78"/>
          <p:cNvCxnSpPr>
            <a:stCxn id="77" idx="3"/>
            <a:endCxn id="78" idx="1"/>
          </p:cNvCxnSpPr>
          <p:nvPr/>
        </p:nvCxnSpPr>
        <p:spPr bwMode="auto">
          <a:xfrm flipV="1">
            <a:off x="3163925" y="3667367"/>
            <a:ext cx="318289" cy="1"/>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80" name="Rechteck 79"/>
          <p:cNvSpPr/>
          <p:nvPr/>
        </p:nvSpPr>
        <p:spPr bwMode="auto">
          <a:xfrm>
            <a:off x="5016015" y="3523352"/>
            <a:ext cx="561006"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Times New Roman" pitchFamily="18" charset="0"/>
                <a:ea typeface="+mn-ea"/>
              </a:rPr>
              <a:t>RS</a:t>
            </a:r>
            <a:r>
              <a:rPr lang="de-DE" sz="1200" kern="0" baseline="30000" dirty="0">
                <a:solidFill>
                  <a:srgbClr val="000000"/>
                </a:solidFill>
                <a:latin typeface="Times New Roman" pitchFamily="18" charset="0"/>
              </a:rPr>
              <a:t>-1</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cxnSp>
        <p:nvCxnSpPr>
          <p:cNvPr id="82" name="Gerade Verbindung mit Pfeil 81"/>
          <p:cNvCxnSpPr>
            <a:stCxn id="80" idx="3"/>
            <a:endCxn id="84" idx="1"/>
          </p:cNvCxnSpPr>
          <p:nvPr/>
        </p:nvCxnSpPr>
        <p:spPr bwMode="auto">
          <a:xfrm>
            <a:off x="5577021" y="3667368"/>
            <a:ext cx="280663"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84" name="직사각형 49"/>
          <p:cNvSpPr/>
          <p:nvPr/>
        </p:nvSpPr>
        <p:spPr bwMode="auto">
          <a:xfrm>
            <a:off x="5857684" y="3428522"/>
            <a:ext cx="1270288" cy="47769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smtClean="0">
                <a:ln>
                  <a:noFill/>
                </a:ln>
                <a:solidFill>
                  <a:srgbClr val="000000"/>
                </a:solidFill>
                <a:effectLst/>
                <a:uLnTx/>
                <a:uFillTx/>
                <a:latin typeface="Times New Roman" pitchFamily="18" charset="0"/>
                <a:ea typeface="+mn-ea"/>
              </a:rPr>
              <a:t>Error counting</a:t>
            </a:r>
            <a:endParaRPr kumimoji="0" lang="ko-KR" altLang="en-US" sz="14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88" name="Textfeld 87"/>
          <p:cNvSpPr txBox="1"/>
          <p:nvPr/>
        </p:nvSpPr>
        <p:spPr>
          <a:xfrm>
            <a:off x="218137" y="1822844"/>
            <a:ext cx="833883" cy="307777"/>
          </a:xfrm>
          <a:prstGeom prst="rect">
            <a:avLst/>
          </a:prstGeom>
          <a:noFill/>
        </p:spPr>
        <p:txBody>
          <a:bodyPr wrap="none" rtlCol="0">
            <a:spAutoFit/>
          </a:bodyPr>
          <a:lstStyle/>
          <a:p>
            <a:r>
              <a:rPr lang="de-DE" sz="1400" dirty="0" err="1" smtClean="0">
                <a:solidFill>
                  <a:schemeClr val="tx1"/>
                </a:solidFill>
              </a:rPr>
              <a:t>Uncoded</a:t>
            </a:r>
            <a:endParaRPr lang="de-DE" sz="1400" dirty="0" smtClean="0">
              <a:solidFill>
                <a:schemeClr val="tx1"/>
              </a:solidFill>
            </a:endParaRPr>
          </a:p>
        </p:txBody>
      </p:sp>
      <p:sp>
        <p:nvSpPr>
          <p:cNvPr id="89" name="Textfeld 88"/>
          <p:cNvSpPr txBox="1"/>
          <p:nvPr/>
        </p:nvSpPr>
        <p:spPr>
          <a:xfrm>
            <a:off x="220793" y="3513478"/>
            <a:ext cx="404278" cy="307777"/>
          </a:xfrm>
          <a:prstGeom prst="rect">
            <a:avLst/>
          </a:prstGeom>
          <a:noFill/>
        </p:spPr>
        <p:txBody>
          <a:bodyPr wrap="none" rtlCol="0">
            <a:spAutoFit/>
          </a:bodyPr>
          <a:lstStyle/>
          <a:p>
            <a:r>
              <a:rPr lang="de-DE" sz="1400" dirty="0" smtClean="0">
                <a:solidFill>
                  <a:schemeClr val="tx1"/>
                </a:solidFill>
              </a:rPr>
              <a:t>RS</a:t>
            </a:r>
            <a:endParaRPr lang="de-DE" sz="1400" dirty="0">
              <a:solidFill>
                <a:schemeClr val="tx1"/>
              </a:solidFill>
            </a:endParaRPr>
          </a:p>
        </p:txBody>
      </p:sp>
      <p:sp>
        <p:nvSpPr>
          <p:cNvPr id="90" name="Textfeld 89"/>
          <p:cNvSpPr txBox="1"/>
          <p:nvPr/>
        </p:nvSpPr>
        <p:spPr>
          <a:xfrm>
            <a:off x="218137" y="4701887"/>
            <a:ext cx="1104790" cy="307777"/>
          </a:xfrm>
          <a:prstGeom prst="rect">
            <a:avLst/>
          </a:prstGeom>
          <a:noFill/>
        </p:spPr>
        <p:txBody>
          <a:bodyPr wrap="none" rtlCol="0">
            <a:spAutoFit/>
          </a:bodyPr>
          <a:lstStyle/>
          <a:p>
            <a:r>
              <a:rPr lang="de-DE" sz="1400" dirty="0" smtClean="0">
                <a:solidFill>
                  <a:schemeClr val="tx1"/>
                </a:solidFill>
              </a:rPr>
              <a:t>RS + 8B10B</a:t>
            </a:r>
            <a:endParaRPr lang="de-DE" sz="1400" dirty="0">
              <a:solidFill>
                <a:schemeClr val="tx1"/>
              </a:solidFill>
            </a:endParaRPr>
          </a:p>
        </p:txBody>
      </p:sp>
      <p:sp>
        <p:nvSpPr>
          <p:cNvPr id="43" name="직사각형 49"/>
          <p:cNvSpPr/>
          <p:nvPr/>
        </p:nvSpPr>
        <p:spPr bwMode="auto">
          <a:xfrm>
            <a:off x="3459282" y="1842589"/>
            <a:ext cx="605764"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smtClean="0">
                <a:ln>
                  <a:noFill/>
                </a:ln>
                <a:solidFill>
                  <a:srgbClr val="000000"/>
                </a:solidFill>
                <a:effectLst/>
                <a:uLnTx/>
                <a:uFillTx/>
                <a:latin typeface="Times New Roman" pitchFamily="18" charset="0"/>
                <a:ea typeface="+mn-ea"/>
              </a:rPr>
              <a:t>CIR</a:t>
            </a:r>
            <a:endParaRPr kumimoji="0" lang="ko-KR" altLang="en-US" sz="1400" b="0" i="0" u="none" strike="noStrike" kern="0" cap="none" spc="0" normalizeH="0" baseline="0" noProof="0" dirty="0">
              <a:ln>
                <a:noFill/>
              </a:ln>
              <a:solidFill>
                <a:srgbClr val="000000"/>
              </a:solidFill>
              <a:effectLst/>
              <a:uLnTx/>
              <a:uFillTx/>
              <a:latin typeface="Times New Roman" pitchFamily="18" charset="0"/>
              <a:ea typeface="+mn-ea"/>
            </a:endParaRPr>
          </a:p>
        </p:txBody>
      </p:sp>
      <p:cxnSp>
        <p:nvCxnSpPr>
          <p:cNvPr id="46" name="Gerade Verbindung mit Pfeil 45"/>
          <p:cNvCxnSpPr>
            <a:stCxn id="43" idx="3"/>
            <a:endCxn id="26" idx="2"/>
          </p:cNvCxnSpPr>
          <p:nvPr/>
        </p:nvCxnSpPr>
        <p:spPr bwMode="auto">
          <a:xfrm>
            <a:off x="4065046" y="1986605"/>
            <a:ext cx="369166"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78" name="직사각형 49"/>
          <p:cNvSpPr/>
          <p:nvPr/>
        </p:nvSpPr>
        <p:spPr bwMode="auto">
          <a:xfrm>
            <a:off x="3482214" y="3523351"/>
            <a:ext cx="605764"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smtClean="0">
                <a:ln>
                  <a:noFill/>
                </a:ln>
                <a:solidFill>
                  <a:srgbClr val="000000"/>
                </a:solidFill>
                <a:effectLst/>
                <a:uLnTx/>
                <a:uFillTx/>
                <a:latin typeface="Times New Roman" pitchFamily="18" charset="0"/>
                <a:ea typeface="+mn-ea"/>
              </a:rPr>
              <a:t>CIR</a:t>
            </a:r>
            <a:endParaRPr kumimoji="0" lang="ko-KR" altLang="en-US" sz="1400" b="0" i="0" u="none" strike="noStrike" kern="0" cap="none" spc="0" normalizeH="0" baseline="0" noProof="0" dirty="0">
              <a:ln>
                <a:noFill/>
              </a:ln>
              <a:solidFill>
                <a:srgbClr val="000000"/>
              </a:solidFill>
              <a:effectLst/>
              <a:uLnTx/>
              <a:uFillTx/>
              <a:latin typeface="Times New Roman" pitchFamily="18" charset="0"/>
              <a:ea typeface="+mn-ea"/>
            </a:endParaRPr>
          </a:p>
        </p:txBody>
      </p:sp>
      <p:cxnSp>
        <p:nvCxnSpPr>
          <p:cNvPr id="81" name="Gerade Verbindung mit Pfeil 80"/>
          <p:cNvCxnSpPr>
            <a:stCxn id="78" idx="3"/>
            <a:endCxn id="72" idx="2"/>
          </p:cNvCxnSpPr>
          <p:nvPr/>
        </p:nvCxnSpPr>
        <p:spPr bwMode="auto">
          <a:xfrm>
            <a:off x="4087978" y="3667367"/>
            <a:ext cx="346235" cy="2"/>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91" name="직사각형 49"/>
          <p:cNvSpPr/>
          <p:nvPr/>
        </p:nvSpPr>
        <p:spPr bwMode="auto">
          <a:xfrm>
            <a:off x="3548193" y="5088747"/>
            <a:ext cx="605764"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smtClean="0">
                <a:ln>
                  <a:noFill/>
                </a:ln>
                <a:solidFill>
                  <a:srgbClr val="000000"/>
                </a:solidFill>
                <a:effectLst/>
                <a:uLnTx/>
                <a:uFillTx/>
                <a:latin typeface="Times New Roman" pitchFamily="18" charset="0"/>
                <a:ea typeface="+mn-ea"/>
              </a:rPr>
              <a:t>CIR</a:t>
            </a:r>
            <a:endParaRPr kumimoji="0" lang="ko-KR" altLang="en-US" sz="1400" b="0" i="0" u="none" strike="noStrike" kern="0" cap="none" spc="0" normalizeH="0" baseline="0" noProof="0" dirty="0">
              <a:ln>
                <a:noFill/>
              </a:ln>
              <a:solidFill>
                <a:srgbClr val="000000"/>
              </a:solidFill>
              <a:effectLst/>
              <a:uLnTx/>
              <a:uFillTx/>
              <a:latin typeface="Times New Roman" pitchFamily="18" charset="0"/>
              <a:ea typeface="+mn-ea"/>
            </a:endParaRPr>
          </a:p>
        </p:txBody>
      </p:sp>
      <p:cxnSp>
        <p:nvCxnSpPr>
          <p:cNvPr id="92" name="Gerade Verbindung mit Pfeil 91"/>
          <p:cNvCxnSpPr>
            <a:stCxn id="91" idx="3"/>
            <a:endCxn id="51" idx="2"/>
          </p:cNvCxnSpPr>
          <p:nvPr/>
        </p:nvCxnSpPr>
        <p:spPr bwMode="auto">
          <a:xfrm>
            <a:off x="4153957" y="5232763"/>
            <a:ext cx="280256" cy="4734"/>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Tree>
    <p:extLst>
      <p:ext uri="{BB962C8B-B14F-4D97-AF65-F5344CB8AC3E}">
        <p14:creationId xmlns:p14="http://schemas.microsoft.com/office/powerpoint/2010/main" val="84784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Channel </a:t>
            </a:r>
            <a:r>
              <a:rPr lang="de-DE" dirty="0" err="1"/>
              <a:t>simulation</a:t>
            </a:r>
            <a:endParaRPr lang="de-DE" dirty="0"/>
          </a:p>
        </p:txBody>
      </p:sp>
      <p:sp>
        <p:nvSpPr>
          <p:cNvPr id="3" name="슬라이드 번호 개체 틀 2"/>
          <p:cNvSpPr>
            <a:spLocks noGrp="1"/>
          </p:cNvSpPr>
          <p:nvPr>
            <p:ph type="sldNum" idx="12"/>
          </p:nvPr>
        </p:nvSpPr>
        <p:spPr/>
        <p:txBody>
          <a:bodyPr/>
          <a:lstStyle/>
          <a:p>
            <a:r>
              <a:rPr lang="en-US" altLang="zh-CN"/>
              <a:t>Slide </a:t>
            </a:r>
            <a:fld id="{76C0EB13-4677-48A4-A691-EDFD86E62D7A}" type="slidenum">
              <a:rPr lang="en-US" altLang="zh-CN" smtClean="0"/>
              <a:pPr/>
              <a:t>5</a:t>
            </a:fld>
            <a:endParaRPr lang="en-US" altLang="zh-CN" dirty="0"/>
          </a:p>
        </p:txBody>
      </p:sp>
      <p:sp>
        <p:nvSpPr>
          <p:cNvPr id="4" name="바닥글 개체 틀 3"/>
          <p:cNvSpPr>
            <a:spLocks noGrp="1"/>
          </p:cNvSpPr>
          <p:nvPr>
            <p:ph type="ftr" idx="14"/>
          </p:nvPr>
        </p:nvSpPr>
        <p:spPr/>
        <p:txBody>
          <a:bodyPr/>
          <a:lstStyle/>
          <a:p>
            <a:r>
              <a:rPr lang="en-US" altLang="zh-CN"/>
              <a:t>Malte Hinrichs, HHI</a:t>
            </a:r>
            <a:endParaRPr lang="en-US" altLang="zh-CN" dirty="0"/>
          </a:p>
        </p:txBody>
      </p:sp>
      <p:sp>
        <p:nvSpPr>
          <p:cNvPr id="2" name="날짜 개체 틀 1"/>
          <p:cNvSpPr>
            <a:spLocks noGrp="1"/>
          </p:cNvSpPr>
          <p:nvPr>
            <p:ph type="dt" idx="15"/>
          </p:nvPr>
        </p:nvSpPr>
        <p:spPr/>
        <p:txBody>
          <a:bodyPr/>
          <a:lstStyle/>
          <a:p>
            <a:r>
              <a:rPr lang="de-DE" altLang="ko-KR" smtClean="0"/>
              <a:t>May 2018</a:t>
            </a:r>
            <a:endParaRPr lang="en-US" altLang="zh-CN" dirty="0"/>
          </a:p>
        </p:txBody>
      </p:sp>
      <p:sp>
        <p:nvSpPr>
          <p:cNvPr id="39" name="Rechteck 38"/>
          <p:cNvSpPr/>
          <p:nvPr/>
        </p:nvSpPr>
        <p:spPr bwMode="auto">
          <a:xfrm>
            <a:off x="67101" y="5087468"/>
            <a:ext cx="1008112"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pitchFamily="18" charset="0"/>
                <a:ea typeface="+mn-ea"/>
              </a:rPr>
              <a:t>Random </a:t>
            </a:r>
            <a:r>
              <a:rPr kumimoji="0" lang="de-DE" sz="1200" b="0" i="0" u="none" strike="noStrike" kern="0" cap="none" spc="0" normalizeH="0" baseline="0" noProof="0" dirty="0" err="1">
                <a:ln>
                  <a:noFill/>
                </a:ln>
                <a:solidFill>
                  <a:srgbClr val="000000"/>
                </a:solidFill>
                <a:effectLst/>
                <a:uLnTx/>
                <a:uFillTx/>
                <a:latin typeface="Times New Roman" pitchFamily="18" charset="0"/>
                <a:ea typeface="+mn-ea"/>
              </a:rPr>
              <a:t>bits</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40" name="직사각형 49"/>
          <p:cNvSpPr/>
          <p:nvPr/>
        </p:nvSpPr>
        <p:spPr bwMode="auto">
          <a:xfrm>
            <a:off x="4183405" y="5766958"/>
            <a:ext cx="765314" cy="384053"/>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rgbClr val="000000"/>
                </a:solidFill>
                <a:effectLst/>
                <a:uLnTx/>
                <a:uFillTx/>
                <a:latin typeface="Times New Roman" pitchFamily="18" charset="0"/>
                <a:ea typeface="+mn-ea"/>
              </a:rPr>
              <a:t>AWGN</a:t>
            </a:r>
            <a:endParaRPr kumimoji="0" lang="ko-KR" altLang="en-US" sz="14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43" name="Ellipse 42"/>
          <p:cNvSpPr/>
          <p:nvPr/>
        </p:nvSpPr>
        <p:spPr bwMode="auto">
          <a:xfrm>
            <a:off x="4428275" y="5087468"/>
            <a:ext cx="275575" cy="288032"/>
          </a:xfrm>
          <a:prstGeom prst="ellipse">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pitchFamily="18" charset="0"/>
                <a:ea typeface="+mn-ea"/>
              </a:rPr>
              <a:t>+</a:t>
            </a:r>
          </a:p>
        </p:txBody>
      </p:sp>
      <p:cxnSp>
        <p:nvCxnSpPr>
          <p:cNvPr id="44" name="Gerade Verbindung mit Pfeil 43"/>
          <p:cNvCxnSpPr>
            <a:stCxn id="39" idx="3"/>
            <a:endCxn id="48" idx="1"/>
          </p:cNvCxnSpPr>
          <p:nvPr/>
        </p:nvCxnSpPr>
        <p:spPr bwMode="auto">
          <a:xfrm>
            <a:off x="1075213" y="5231484"/>
            <a:ext cx="201853"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45" name="Gerade Verbindung mit Pfeil 44"/>
          <p:cNvCxnSpPr>
            <a:stCxn id="49" idx="3"/>
            <a:endCxn id="70" idx="1"/>
          </p:cNvCxnSpPr>
          <p:nvPr/>
        </p:nvCxnSpPr>
        <p:spPr bwMode="auto">
          <a:xfrm flipV="1">
            <a:off x="3293290" y="5231483"/>
            <a:ext cx="328047" cy="1"/>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46" name="Gerade Verbindung mit Pfeil 45"/>
          <p:cNvCxnSpPr>
            <a:stCxn id="40" idx="0"/>
            <a:endCxn id="43" idx="4"/>
          </p:cNvCxnSpPr>
          <p:nvPr/>
        </p:nvCxnSpPr>
        <p:spPr bwMode="auto">
          <a:xfrm flipV="1">
            <a:off x="4566062" y="5375500"/>
            <a:ext cx="1" cy="391458"/>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47" name="Gerade Verbindung mit Pfeil 46"/>
          <p:cNvCxnSpPr>
            <a:stCxn id="43" idx="6"/>
            <a:endCxn id="54" idx="1"/>
          </p:cNvCxnSpPr>
          <p:nvPr/>
        </p:nvCxnSpPr>
        <p:spPr bwMode="auto">
          <a:xfrm>
            <a:off x="4703850" y="5231484"/>
            <a:ext cx="379249"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48" name="Rechteck 47"/>
          <p:cNvSpPr/>
          <p:nvPr/>
        </p:nvSpPr>
        <p:spPr bwMode="auto">
          <a:xfrm>
            <a:off x="1277066" y="5087468"/>
            <a:ext cx="719158"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Times New Roman" pitchFamily="18" charset="0"/>
                <a:ea typeface="+mn-ea"/>
              </a:rPr>
              <a:t>8B10B</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49" name="Rechteck 48"/>
          <p:cNvSpPr/>
          <p:nvPr/>
        </p:nvSpPr>
        <p:spPr bwMode="auto">
          <a:xfrm>
            <a:off x="2285178" y="5087468"/>
            <a:ext cx="1008112"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200" kern="0" dirty="0">
                <a:solidFill>
                  <a:srgbClr val="000000"/>
                </a:solidFill>
                <a:latin typeface="Times New Roman" pitchFamily="18" charset="0"/>
              </a:rPr>
              <a:t>RS</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cxnSp>
        <p:nvCxnSpPr>
          <p:cNvPr id="50" name="Gerade Verbindung mit Pfeil 49"/>
          <p:cNvCxnSpPr>
            <a:stCxn id="48" idx="3"/>
            <a:endCxn id="49" idx="1"/>
          </p:cNvCxnSpPr>
          <p:nvPr/>
        </p:nvCxnSpPr>
        <p:spPr bwMode="auto">
          <a:xfrm>
            <a:off x="1996224" y="5231484"/>
            <a:ext cx="288954"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53" name="Rechteck 52"/>
          <p:cNvSpPr/>
          <p:nvPr/>
        </p:nvSpPr>
        <p:spPr bwMode="auto">
          <a:xfrm>
            <a:off x="6335470" y="5087468"/>
            <a:ext cx="719158"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200" kern="0" dirty="0" smtClean="0">
                <a:solidFill>
                  <a:srgbClr val="000000"/>
                </a:solidFill>
                <a:latin typeface="Times New Roman" pitchFamily="18" charset="0"/>
              </a:rPr>
              <a:t>8B10B</a:t>
            </a:r>
            <a:r>
              <a:rPr lang="de-DE" sz="1200" kern="0" baseline="30000" dirty="0">
                <a:solidFill>
                  <a:srgbClr val="000000"/>
                </a:solidFill>
                <a:latin typeface="Times New Roman" pitchFamily="18" charset="0"/>
              </a:rPr>
              <a:t>-1</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54" name="Rechteck 53"/>
          <p:cNvSpPr/>
          <p:nvPr/>
        </p:nvSpPr>
        <p:spPr bwMode="auto">
          <a:xfrm>
            <a:off x="5083099" y="5087468"/>
            <a:ext cx="1008112"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200" kern="0" dirty="0" smtClean="0">
                <a:solidFill>
                  <a:srgbClr val="000000"/>
                </a:solidFill>
                <a:latin typeface="Times New Roman" pitchFamily="18" charset="0"/>
              </a:rPr>
              <a:t>RS</a:t>
            </a:r>
            <a:r>
              <a:rPr lang="de-DE" sz="1200" kern="0" baseline="30000" dirty="0">
                <a:solidFill>
                  <a:srgbClr val="000000"/>
                </a:solidFill>
                <a:latin typeface="Times New Roman" pitchFamily="18" charset="0"/>
              </a:rPr>
              <a:t>-1</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cxnSp>
        <p:nvCxnSpPr>
          <p:cNvPr id="56" name="Gerade Verbindung mit Pfeil 55"/>
          <p:cNvCxnSpPr>
            <a:stCxn id="53" idx="3"/>
            <a:endCxn id="63" idx="1"/>
          </p:cNvCxnSpPr>
          <p:nvPr/>
        </p:nvCxnSpPr>
        <p:spPr bwMode="auto">
          <a:xfrm>
            <a:off x="7054628" y="5231484"/>
            <a:ext cx="288954"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58" name="Gerade Verbindung mit Pfeil 57"/>
          <p:cNvCxnSpPr>
            <a:stCxn id="54" idx="3"/>
            <a:endCxn id="53" idx="1"/>
          </p:cNvCxnSpPr>
          <p:nvPr/>
        </p:nvCxnSpPr>
        <p:spPr bwMode="auto">
          <a:xfrm>
            <a:off x="6091211" y="5231484"/>
            <a:ext cx="244259"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63" name="직사각형 49"/>
          <p:cNvSpPr/>
          <p:nvPr/>
        </p:nvSpPr>
        <p:spPr bwMode="auto">
          <a:xfrm>
            <a:off x="7343582" y="4992638"/>
            <a:ext cx="1270288" cy="47769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smtClean="0">
                <a:ln>
                  <a:noFill/>
                </a:ln>
                <a:solidFill>
                  <a:srgbClr val="000000"/>
                </a:solidFill>
                <a:effectLst/>
                <a:uLnTx/>
                <a:uFillTx/>
                <a:latin typeface="Times New Roman" pitchFamily="18" charset="0"/>
                <a:ea typeface="+mn-ea"/>
              </a:rPr>
              <a:t>Error counting</a:t>
            </a:r>
            <a:endParaRPr kumimoji="0" lang="ko-KR" altLang="en-US" sz="14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64" name="Rechteck 63"/>
          <p:cNvSpPr/>
          <p:nvPr/>
        </p:nvSpPr>
        <p:spPr bwMode="auto">
          <a:xfrm>
            <a:off x="2604942" y="4403324"/>
            <a:ext cx="677326"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Times New Roman" pitchFamily="18" charset="0"/>
                <a:ea typeface="+mn-ea"/>
              </a:rPr>
              <a:t>8B10B</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cxnSp>
        <p:nvCxnSpPr>
          <p:cNvPr id="14" name="Gewinkelter Verbinder 13"/>
          <p:cNvCxnSpPr>
            <a:endCxn id="64" idx="1"/>
          </p:cNvCxnSpPr>
          <p:nvPr/>
        </p:nvCxnSpPr>
        <p:spPr bwMode="auto">
          <a:xfrm rot="5400000" flipH="1" flipV="1">
            <a:off x="2241264" y="4715233"/>
            <a:ext cx="531571" cy="195786"/>
          </a:xfrm>
          <a:prstGeom prst="bentConnector2">
            <a:avLst/>
          </a:prstGeom>
          <a:solidFill>
            <a:srgbClr val="00B8FF"/>
          </a:solidFill>
          <a:ln w="9525" cap="flat" cmpd="sng" algn="ctr">
            <a:solidFill>
              <a:schemeClr val="tx1"/>
            </a:solidFill>
            <a:prstDash val="solid"/>
            <a:round/>
            <a:headEnd type="none" w="med" len="med"/>
            <a:tailEnd type="triangle"/>
          </a:ln>
          <a:effectLst/>
        </p:spPr>
      </p:cxnSp>
      <p:cxnSp>
        <p:nvCxnSpPr>
          <p:cNvPr id="16" name="Gewinkelter Verbinder 15"/>
          <p:cNvCxnSpPr>
            <a:stCxn id="64" idx="3"/>
          </p:cNvCxnSpPr>
          <p:nvPr/>
        </p:nvCxnSpPr>
        <p:spPr bwMode="auto">
          <a:xfrm>
            <a:off x="3282268" y="4547340"/>
            <a:ext cx="130813" cy="685855"/>
          </a:xfrm>
          <a:prstGeom prst="bentConnector2">
            <a:avLst/>
          </a:prstGeom>
          <a:solidFill>
            <a:srgbClr val="00B8FF"/>
          </a:solidFill>
          <a:ln w="9525" cap="flat" cmpd="sng" algn="ctr">
            <a:solidFill>
              <a:schemeClr val="tx1"/>
            </a:solidFill>
            <a:prstDash val="solid"/>
            <a:round/>
            <a:headEnd type="none" w="med" len="med"/>
            <a:tailEnd type="triangle"/>
          </a:ln>
          <a:effectLst/>
        </p:spPr>
      </p:cxnSp>
      <p:sp>
        <p:nvSpPr>
          <p:cNvPr id="78" name="Rechteck 77"/>
          <p:cNvSpPr/>
          <p:nvPr/>
        </p:nvSpPr>
        <p:spPr bwMode="auto">
          <a:xfrm>
            <a:off x="1942093" y="4397711"/>
            <a:ext cx="598593" cy="288032"/>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imes New Roman" pitchFamily="18" charset="0"/>
                <a:ea typeface="+mn-ea"/>
              </a:rPr>
              <a:t>Parity</a:t>
            </a:r>
            <a:endParaRPr lang="en-US" sz="1000" kern="0" dirty="0" smtClean="0">
              <a:solidFill>
                <a:srgbClr val="000000"/>
              </a:solidFill>
              <a:latin typeface="Times New Roman" pitchFamily="18" charset="0"/>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imes New Roman" pitchFamily="18" charset="0"/>
                <a:ea typeface="+mn-ea"/>
              </a:rPr>
              <a:t>bits</a:t>
            </a:r>
            <a:endParaRPr kumimoji="0" lang="en-US" sz="10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88" name="Rechteck 87"/>
          <p:cNvSpPr/>
          <p:nvPr/>
        </p:nvSpPr>
        <p:spPr bwMode="auto">
          <a:xfrm>
            <a:off x="5075321" y="4398040"/>
            <a:ext cx="726936"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defTabSz="914400" eaLnBrk="1" fontAlgn="auto" hangingPunct="1">
              <a:spcBef>
                <a:spcPts val="0"/>
              </a:spcBef>
              <a:spcAft>
                <a:spcPts val="0"/>
              </a:spcAft>
              <a:buClrTx/>
              <a:buSzTx/>
              <a:defRPr/>
            </a:pPr>
            <a:r>
              <a:rPr lang="de-DE" sz="1200" kern="0" dirty="0" smtClean="0">
                <a:solidFill>
                  <a:srgbClr val="000000"/>
                </a:solidFill>
                <a:latin typeface="Times New Roman" pitchFamily="18" charset="0"/>
              </a:rPr>
              <a:t>8B10B</a:t>
            </a:r>
            <a:r>
              <a:rPr lang="de-DE" sz="1200" kern="0" baseline="30000" dirty="0" smtClean="0">
                <a:solidFill>
                  <a:srgbClr val="000000"/>
                </a:solidFill>
                <a:latin typeface="Times New Roman" pitchFamily="18" charset="0"/>
              </a:rPr>
              <a:t>-1</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cxnSp>
        <p:nvCxnSpPr>
          <p:cNvPr id="89" name="Gewinkelter Verbinder 88"/>
          <p:cNvCxnSpPr/>
          <p:nvPr/>
        </p:nvCxnSpPr>
        <p:spPr bwMode="auto">
          <a:xfrm rot="5400000" flipH="1" flipV="1">
            <a:off x="4605027" y="4747350"/>
            <a:ext cx="675588" cy="265000"/>
          </a:xfrm>
          <a:prstGeom prst="bentConnector2">
            <a:avLst/>
          </a:prstGeom>
          <a:solidFill>
            <a:srgbClr val="00B8FF"/>
          </a:solidFill>
          <a:ln w="9525" cap="flat" cmpd="sng" algn="ctr">
            <a:solidFill>
              <a:schemeClr val="tx1"/>
            </a:solidFill>
            <a:prstDash val="solid"/>
            <a:round/>
            <a:headEnd type="none" w="med" len="med"/>
            <a:tailEnd type="triangle"/>
          </a:ln>
          <a:effectLst/>
        </p:spPr>
      </p:cxnSp>
      <p:cxnSp>
        <p:nvCxnSpPr>
          <p:cNvPr id="90" name="Gewinkelter Verbinder 89"/>
          <p:cNvCxnSpPr>
            <a:stCxn id="88" idx="3"/>
          </p:cNvCxnSpPr>
          <p:nvPr/>
        </p:nvCxnSpPr>
        <p:spPr bwMode="auto">
          <a:xfrm>
            <a:off x="5802257" y="4542056"/>
            <a:ext cx="129528" cy="545412"/>
          </a:xfrm>
          <a:prstGeom prst="bentConnector2">
            <a:avLst/>
          </a:prstGeom>
          <a:solidFill>
            <a:srgbClr val="00B8FF"/>
          </a:solidFill>
          <a:ln w="9525" cap="flat" cmpd="sng" algn="ctr">
            <a:solidFill>
              <a:schemeClr val="tx1"/>
            </a:solidFill>
            <a:prstDash val="solid"/>
            <a:round/>
            <a:headEnd type="none" w="med" len="med"/>
            <a:tailEnd type="triangle"/>
          </a:ln>
          <a:effectLst/>
        </p:spPr>
      </p:cxnSp>
      <p:sp>
        <p:nvSpPr>
          <p:cNvPr id="91" name="Rechteck 90"/>
          <p:cNvSpPr/>
          <p:nvPr/>
        </p:nvSpPr>
        <p:spPr bwMode="auto">
          <a:xfrm>
            <a:off x="5802257" y="4397711"/>
            <a:ext cx="598593" cy="288032"/>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imes New Roman" pitchFamily="18" charset="0"/>
                <a:ea typeface="+mn-ea"/>
              </a:rPr>
              <a:t>Parity</a:t>
            </a:r>
            <a:endParaRPr lang="en-US" sz="1000" kern="0" dirty="0" smtClean="0">
              <a:solidFill>
                <a:srgbClr val="000000"/>
              </a:solidFill>
              <a:latin typeface="Times New Roman" pitchFamily="18" charset="0"/>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imes New Roman" pitchFamily="18" charset="0"/>
                <a:ea typeface="+mn-ea"/>
              </a:rPr>
              <a:t>bits</a:t>
            </a:r>
            <a:endParaRPr kumimoji="0" lang="en-US" sz="10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110" name="Textfeld 109"/>
          <p:cNvSpPr txBox="1"/>
          <p:nvPr/>
        </p:nvSpPr>
        <p:spPr>
          <a:xfrm>
            <a:off x="77017" y="1785587"/>
            <a:ext cx="1104790" cy="307777"/>
          </a:xfrm>
          <a:prstGeom prst="rect">
            <a:avLst/>
          </a:prstGeom>
          <a:noFill/>
        </p:spPr>
        <p:txBody>
          <a:bodyPr wrap="none" rtlCol="0">
            <a:spAutoFit/>
          </a:bodyPr>
          <a:lstStyle/>
          <a:p>
            <a:r>
              <a:rPr lang="de-DE" sz="1400" dirty="0" smtClean="0">
                <a:solidFill>
                  <a:schemeClr val="tx1"/>
                </a:solidFill>
              </a:rPr>
              <a:t>8B10B + RS</a:t>
            </a:r>
            <a:endParaRPr lang="de-DE" sz="1400" dirty="0">
              <a:solidFill>
                <a:schemeClr val="tx1"/>
              </a:solidFill>
            </a:endParaRPr>
          </a:p>
        </p:txBody>
      </p:sp>
      <p:sp>
        <p:nvSpPr>
          <p:cNvPr id="111" name="Textfeld 110"/>
          <p:cNvSpPr txBox="1"/>
          <p:nvPr/>
        </p:nvSpPr>
        <p:spPr>
          <a:xfrm>
            <a:off x="72890" y="4406197"/>
            <a:ext cx="1303562" cy="523220"/>
          </a:xfrm>
          <a:prstGeom prst="rect">
            <a:avLst/>
          </a:prstGeom>
          <a:noFill/>
        </p:spPr>
        <p:txBody>
          <a:bodyPr wrap="none" rtlCol="0">
            <a:spAutoFit/>
          </a:bodyPr>
          <a:lstStyle/>
          <a:p>
            <a:r>
              <a:rPr lang="de-DE" sz="1400" dirty="0" smtClean="0">
                <a:solidFill>
                  <a:schemeClr val="tx1"/>
                </a:solidFill>
              </a:rPr>
              <a:t>8B10B + RS</a:t>
            </a:r>
            <a:br>
              <a:rPr lang="de-DE" sz="1400" dirty="0" smtClean="0">
                <a:solidFill>
                  <a:schemeClr val="tx1"/>
                </a:solidFill>
              </a:rPr>
            </a:br>
            <a:r>
              <a:rPr lang="de-DE" sz="1400" dirty="0" smtClean="0">
                <a:solidFill>
                  <a:schemeClr val="tx1"/>
                </a:solidFill>
              </a:rPr>
              <a:t>+ 8B10B </a:t>
            </a:r>
            <a:r>
              <a:rPr lang="de-DE" sz="1400" dirty="0" err="1" smtClean="0">
                <a:solidFill>
                  <a:schemeClr val="tx1"/>
                </a:solidFill>
              </a:rPr>
              <a:t>parity</a:t>
            </a:r>
            <a:endParaRPr lang="de-DE" sz="1400" dirty="0">
              <a:solidFill>
                <a:schemeClr val="tx1"/>
              </a:solidFill>
            </a:endParaRPr>
          </a:p>
        </p:txBody>
      </p:sp>
      <p:sp>
        <p:nvSpPr>
          <p:cNvPr id="127" name="Rechteck 126"/>
          <p:cNvSpPr/>
          <p:nvPr/>
        </p:nvSpPr>
        <p:spPr bwMode="auto">
          <a:xfrm>
            <a:off x="346229" y="2225962"/>
            <a:ext cx="1008112"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pitchFamily="18" charset="0"/>
                <a:ea typeface="+mn-ea"/>
              </a:rPr>
              <a:t>Random </a:t>
            </a:r>
            <a:r>
              <a:rPr kumimoji="0" lang="de-DE" sz="1200" b="0" i="0" u="none" strike="noStrike" kern="0" cap="none" spc="0" normalizeH="0" baseline="0" noProof="0" dirty="0" err="1">
                <a:ln>
                  <a:noFill/>
                </a:ln>
                <a:solidFill>
                  <a:srgbClr val="000000"/>
                </a:solidFill>
                <a:effectLst/>
                <a:uLnTx/>
                <a:uFillTx/>
                <a:latin typeface="Times New Roman" pitchFamily="18" charset="0"/>
                <a:ea typeface="+mn-ea"/>
              </a:rPr>
              <a:t>bits</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128" name="직사각형 49"/>
          <p:cNvSpPr/>
          <p:nvPr/>
        </p:nvSpPr>
        <p:spPr bwMode="auto">
          <a:xfrm>
            <a:off x="4189343" y="2903301"/>
            <a:ext cx="765314" cy="384053"/>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rgbClr val="000000"/>
                </a:solidFill>
                <a:effectLst/>
                <a:uLnTx/>
                <a:uFillTx/>
                <a:latin typeface="Times New Roman" pitchFamily="18" charset="0"/>
                <a:ea typeface="+mn-ea"/>
              </a:rPr>
              <a:t>AWGN</a:t>
            </a:r>
            <a:endParaRPr kumimoji="0" lang="ko-KR" altLang="en-US" sz="14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129" name="Ellipse 128"/>
          <p:cNvSpPr/>
          <p:nvPr/>
        </p:nvSpPr>
        <p:spPr bwMode="auto">
          <a:xfrm>
            <a:off x="4428970" y="2219987"/>
            <a:ext cx="275575" cy="288032"/>
          </a:xfrm>
          <a:prstGeom prst="ellipse">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Times New Roman" pitchFamily="18" charset="0"/>
                <a:ea typeface="+mn-ea"/>
              </a:rPr>
              <a:t>+</a:t>
            </a:r>
          </a:p>
        </p:txBody>
      </p:sp>
      <p:cxnSp>
        <p:nvCxnSpPr>
          <p:cNvPr id="130" name="Gerade Verbindung mit Pfeil 129"/>
          <p:cNvCxnSpPr>
            <a:stCxn id="127" idx="3"/>
            <a:endCxn id="135" idx="1"/>
          </p:cNvCxnSpPr>
          <p:nvPr/>
        </p:nvCxnSpPr>
        <p:spPr bwMode="auto">
          <a:xfrm flipV="1">
            <a:off x="1354341" y="2368013"/>
            <a:ext cx="332195" cy="1965"/>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131" name="Gerade Verbindung mit Pfeil 130"/>
          <p:cNvCxnSpPr>
            <a:stCxn id="134" idx="3"/>
            <a:endCxn id="51" idx="1"/>
          </p:cNvCxnSpPr>
          <p:nvPr/>
        </p:nvCxnSpPr>
        <p:spPr bwMode="auto">
          <a:xfrm>
            <a:off x="3292132" y="2366370"/>
            <a:ext cx="259393"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132" name="Gerade Verbindung mit Pfeil 131"/>
          <p:cNvCxnSpPr>
            <a:stCxn id="128" idx="0"/>
            <a:endCxn id="129" idx="4"/>
          </p:cNvCxnSpPr>
          <p:nvPr/>
        </p:nvCxnSpPr>
        <p:spPr bwMode="auto">
          <a:xfrm flipH="1" flipV="1">
            <a:off x="4566758" y="2508019"/>
            <a:ext cx="5242" cy="395282"/>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133" name="Gerade Verbindung mit Pfeil 132"/>
          <p:cNvCxnSpPr>
            <a:stCxn id="129" idx="6"/>
            <a:endCxn id="137" idx="1"/>
          </p:cNvCxnSpPr>
          <p:nvPr/>
        </p:nvCxnSpPr>
        <p:spPr bwMode="auto">
          <a:xfrm>
            <a:off x="4704545" y="2364003"/>
            <a:ext cx="299322" cy="2781"/>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134" name="Rechteck 133"/>
          <p:cNvSpPr/>
          <p:nvPr/>
        </p:nvSpPr>
        <p:spPr bwMode="auto">
          <a:xfrm>
            <a:off x="2731126" y="2222354"/>
            <a:ext cx="561006"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Times New Roman" pitchFamily="18" charset="0"/>
                <a:ea typeface="+mn-ea"/>
              </a:rPr>
              <a:t>RS</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135" name="Rechteck 134"/>
          <p:cNvSpPr/>
          <p:nvPr/>
        </p:nvSpPr>
        <p:spPr bwMode="auto">
          <a:xfrm>
            <a:off x="1686536" y="2223997"/>
            <a:ext cx="727449"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Times New Roman" pitchFamily="18" charset="0"/>
                <a:ea typeface="+mn-ea"/>
              </a:rPr>
              <a:t>8B10B</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cxnSp>
        <p:nvCxnSpPr>
          <p:cNvPr id="136" name="Gerade Verbindung mit Pfeil 135"/>
          <p:cNvCxnSpPr>
            <a:stCxn id="135" idx="3"/>
            <a:endCxn id="134" idx="1"/>
          </p:cNvCxnSpPr>
          <p:nvPr/>
        </p:nvCxnSpPr>
        <p:spPr bwMode="auto">
          <a:xfrm flipV="1">
            <a:off x="2413985" y="2366370"/>
            <a:ext cx="317141" cy="1643"/>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137" name="Rechteck 136"/>
          <p:cNvSpPr/>
          <p:nvPr/>
        </p:nvSpPr>
        <p:spPr bwMode="auto">
          <a:xfrm>
            <a:off x="5003867" y="2222768"/>
            <a:ext cx="561006"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Times New Roman" pitchFamily="18" charset="0"/>
                <a:ea typeface="+mn-ea"/>
              </a:rPr>
              <a:t>RS</a:t>
            </a:r>
            <a:r>
              <a:rPr lang="de-DE" sz="1200" kern="0" baseline="30000" dirty="0">
                <a:solidFill>
                  <a:srgbClr val="000000"/>
                </a:solidFill>
                <a:latin typeface="Times New Roman" pitchFamily="18" charset="0"/>
              </a:rPr>
              <a:t>-1</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138" name="Rechteck 137"/>
          <p:cNvSpPr/>
          <p:nvPr/>
        </p:nvSpPr>
        <p:spPr bwMode="auto">
          <a:xfrm>
            <a:off x="5894288" y="2222768"/>
            <a:ext cx="727449"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Times New Roman" pitchFamily="18" charset="0"/>
                <a:ea typeface="+mn-ea"/>
              </a:rPr>
              <a:t>8B10B</a:t>
            </a:r>
            <a:r>
              <a:rPr lang="de-DE" sz="1200" kern="0" baseline="30000" dirty="0">
                <a:solidFill>
                  <a:srgbClr val="000000"/>
                </a:solidFill>
                <a:latin typeface="Times New Roman" pitchFamily="18" charset="0"/>
              </a:rPr>
              <a:t>-1</a:t>
            </a:r>
            <a:endParaRPr kumimoji="0" lang="de-DE" sz="1200" b="0" i="0" u="none" strike="noStrike" kern="0" cap="none" spc="0" normalizeH="0" baseline="0" noProof="0" dirty="0">
              <a:ln>
                <a:noFill/>
              </a:ln>
              <a:solidFill>
                <a:srgbClr val="000000"/>
              </a:solidFill>
              <a:effectLst/>
              <a:uLnTx/>
              <a:uFillTx/>
              <a:latin typeface="Times New Roman" pitchFamily="18" charset="0"/>
              <a:ea typeface="+mn-ea"/>
            </a:endParaRPr>
          </a:p>
        </p:txBody>
      </p:sp>
      <p:cxnSp>
        <p:nvCxnSpPr>
          <p:cNvPr id="139" name="Gerade Verbindung mit Pfeil 138"/>
          <p:cNvCxnSpPr>
            <a:stCxn id="138" idx="3"/>
            <a:endCxn id="141" idx="1"/>
          </p:cNvCxnSpPr>
          <p:nvPr/>
        </p:nvCxnSpPr>
        <p:spPr bwMode="auto">
          <a:xfrm>
            <a:off x="6621737" y="2366784"/>
            <a:ext cx="286343"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140" name="Gerade Verbindung mit Pfeil 139"/>
          <p:cNvCxnSpPr>
            <a:stCxn id="137" idx="3"/>
            <a:endCxn id="138" idx="1"/>
          </p:cNvCxnSpPr>
          <p:nvPr/>
        </p:nvCxnSpPr>
        <p:spPr bwMode="auto">
          <a:xfrm>
            <a:off x="5564873" y="2366784"/>
            <a:ext cx="329415"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141" name="직사각형 49"/>
          <p:cNvSpPr/>
          <p:nvPr/>
        </p:nvSpPr>
        <p:spPr bwMode="auto">
          <a:xfrm>
            <a:off x="6908080" y="2127938"/>
            <a:ext cx="1270288" cy="47769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smtClean="0">
                <a:ln>
                  <a:noFill/>
                </a:ln>
                <a:solidFill>
                  <a:srgbClr val="000000"/>
                </a:solidFill>
                <a:effectLst/>
                <a:uLnTx/>
                <a:uFillTx/>
                <a:latin typeface="Times New Roman" pitchFamily="18" charset="0"/>
                <a:ea typeface="+mn-ea"/>
              </a:rPr>
              <a:t>Error counting</a:t>
            </a:r>
            <a:endParaRPr kumimoji="0" lang="ko-KR" altLang="en-US" sz="1400" b="0" i="0" u="none" strike="noStrike" kern="0" cap="none" spc="0" normalizeH="0" baseline="0" noProof="0" dirty="0">
              <a:ln>
                <a:noFill/>
              </a:ln>
              <a:solidFill>
                <a:srgbClr val="000000"/>
              </a:solidFill>
              <a:effectLst/>
              <a:uLnTx/>
              <a:uFillTx/>
              <a:latin typeface="Times New Roman" pitchFamily="18" charset="0"/>
              <a:ea typeface="+mn-ea"/>
            </a:endParaRPr>
          </a:p>
        </p:txBody>
      </p:sp>
      <p:sp>
        <p:nvSpPr>
          <p:cNvPr id="51" name="직사각형 49"/>
          <p:cNvSpPr/>
          <p:nvPr/>
        </p:nvSpPr>
        <p:spPr bwMode="auto">
          <a:xfrm>
            <a:off x="3551525" y="2222354"/>
            <a:ext cx="605764"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smtClean="0">
                <a:ln>
                  <a:noFill/>
                </a:ln>
                <a:solidFill>
                  <a:srgbClr val="000000"/>
                </a:solidFill>
                <a:effectLst/>
                <a:uLnTx/>
                <a:uFillTx/>
                <a:latin typeface="Times New Roman" pitchFamily="18" charset="0"/>
                <a:ea typeface="+mn-ea"/>
              </a:rPr>
              <a:t>CIR</a:t>
            </a:r>
            <a:endParaRPr kumimoji="0" lang="ko-KR" altLang="en-US" sz="1400" b="0" i="0" u="none" strike="noStrike" kern="0" cap="none" spc="0" normalizeH="0" baseline="0" noProof="0" dirty="0">
              <a:ln>
                <a:noFill/>
              </a:ln>
              <a:solidFill>
                <a:srgbClr val="000000"/>
              </a:solidFill>
              <a:effectLst/>
              <a:uLnTx/>
              <a:uFillTx/>
              <a:latin typeface="Times New Roman" pitchFamily="18" charset="0"/>
              <a:ea typeface="+mn-ea"/>
            </a:endParaRPr>
          </a:p>
        </p:txBody>
      </p:sp>
      <p:cxnSp>
        <p:nvCxnSpPr>
          <p:cNvPr id="52" name="Gerade Verbindung mit Pfeil 51"/>
          <p:cNvCxnSpPr>
            <a:stCxn id="51" idx="3"/>
            <a:endCxn id="129" idx="2"/>
          </p:cNvCxnSpPr>
          <p:nvPr/>
        </p:nvCxnSpPr>
        <p:spPr bwMode="auto">
          <a:xfrm flipV="1">
            <a:off x="4157289" y="2364003"/>
            <a:ext cx="271681" cy="2367"/>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70" name="직사각형 49"/>
          <p:cNvSpPr/>
          <p:nvPr/>
        </p:nvSpPr>
        <p:spPr bwMode="auto">
          <a:xfrm>
            <a:off x="3621337" y="5087467"/>
            <a:ext cx="605764" cy="288032"/>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smtClean="0">
                <a:ln>
                  <a:noFill/>
                </a:ln>
                <a:solidFill>
                  <a:srgbClr val="000000"/>
                </a:solidFill>
                <a:effectLst/>
                <a:uLnTx/>
                <a:uFillTx/>
                <a:latin typeface="Times New Roman" pitchFamily="18" charset="0"/>
                <a:ea typeface="+mn-ea"/>
              </a:rPr>
              <a:t>CIR</a:t>
            </a:r>
            <a:endParaRPr kumimoji="0" lang="ko-KR" altLang="en-US" sz="1400" b="0" i="0" u="none" strike="noStrike" kern="0" cap="none" spc="0" normalizeH="0" baseline="0" noProof="0" dirty="0">
              <a:ln>
                <a:noFill/>
              </a:ln>
              <a:solidFill>
                <a:srgbClr val="000000"/>
              </a:solidFill>
              <a:effectLst/>
              <a:uLnTx/>
              <a:uFillTx/>
              <a:latin typeface="Times New Roman" pitchFamily="18" charset="0"/>
              <a:ea typeface="+mn-ea"/>
            </a:endParaRPr>
          </a:p>
        </p:txBody>
      </p:sp>
      <p:cxnSp>
        <p:nvCxnSpPr>
          <p:cNvPr id="71" name="Gerade Verbindung mit Pfeil 70"/>
          <p:cNvCxnSpPr>
            <a:stCxn id="70" idx="3"/>
            <a:endCxn id="43" idx="2"/>
          </p:cNvCxnSpPr>
          <p:nvPr/>
        </p:nvCxnSpPr>
        <p:spPr bwMode="auto">
          <a:xfrm>
            <a:off x="4227101" y="5231483"/>
            <a:ext cx="201174" cy="1"/>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Tree>
    <p:extLst>
      <p:ext uri="{BB962C8B-B14F-4D97-AF65-F5344CB8AC3E}">
        <p14:creationId xmlns:p14="http://schemas.microsoft.com/office/powerpoint/2010/main" val="1159115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456" y="2093806"/>
            <a:ext cx="5827501" cy="3888000"/>
          </a:xfrm>
        </p:spPr>
      </p:pic>
      <p:sp>
        <p:nvSpPr>
          <p:cNvPr id="2" name="Titel 1"/>
          <p:cNvSpPr>
            <a:spLocks noGrp="1"/>
          </p:cNvSpPr>
          <p:nvPr>
            <p:ph type="title"/>
          </p:nvPr>
        </p:nvSpPr>
        <p:spPr/>
        <p:txBody>
          <a:bodyPr/>
          <a:lstStyle/>
          <a:p>
            <a:r>
              <a:rPr lang="de-DE" dirty="0"/>
              <a:t>Header </a:t>
            </a:r>
            <a:r>
              <a:rPr lang="de-DE" dirty="0" err="1"/>
              <a:t>coding</a:t>
            </a:r>
            <a:r>
              <a:rPr lang="de-DE" dirty="0"/>
              <a:t> </a:t>
            </a:r>
            <a:r>
              <a:rPr lang="de-DE" dirty="0" err="1"/>
              <a:t>schemes</a:t>
            </a:r>
            <a:r>
              <a:rPr lang="de-DE" dirty="0"/>
              <a:t/>
            </a:r>
            <a:br>
              <a:rPr lang="de-DE" dirty="0"/>
            </a:br>
            <a:r>
              <a:rPr lang="de-DE" dirty="0"/>
              <a:t>Channel </a:t>
            </a:r>
            <a:r>
              <a:rPr lang="de-DE" dirty="0" smtClean="0"/>
              <a:t>AWGN</a:t>
            </a:r>
            <a:endParaRPr lang="de-DE"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8" name="Textfeld 7"/>
          <p:cNvSpPr txBox="1"/>
          <p:nvPr/>
        </p:nvSpPr>
        <p:spPr>
          <a:xfrm>
            <a:off x="7160344" y="2276872"/>
            <a:ext cx="1319592" cy="307777"/>
          </a:xfrm>
          <a:prstGeom prst="rect">
            <a:avLst/>
          </a:prstGeom>
          <a:noFill/>
        </p:spPr>
        <p:txBody>
          <a:bodyPr wrap="none" rtlCol="0">
            <a:spAutoFit/>
          </a:bodyPr>
          <a:lstStyle/>
          <a:p>
            <a:r>
              <a:rPr lang="de-DE" sz="1400" dirty="0" smtClean="0">
                <a:solidFill>
                  <a:schemeClr val="tx1"/>
                </a:solidFill>
              </a:rPr>
              <a:t>OCR: </a:t>
            </a:r>
            <a:r>
              <a:rPr lang="de-DE" sz="1400" dirty="0" err="1" smtClean="0">
                <a:solidFill>
                  <a:schemeClr val="tx1"/>
                </a:solidFill>
              </a:rPr>
              <a:t>baseband</a:t>
            </a:r>
            <a:endParaRPr lang="de-DE" sz="1400" dirty="0">
              <a:solidFill>
                <a:schemeClr val="tx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3382758301"/>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r>
                        <a:rPr lang="de-DE" sz="1000" dirty="0" smtClean="0"/>
                        <a:t>4,999,970</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r>
                        <a:rPr lang="de-DE" sz="1000" dirty="0" smtClean="0"/>
                        <a:t>4,999,968</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r>
                        <a:rPr lang="de-DE" sz="1000" dirty="0" smtClean="0"/>
                        <a:t>1,999,872</a:t>
                      </a: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r>
                        <a:rPr lang="de-DE" sz="1000" dirty="0" smtClean="0"/>
                        <a:t>1,998,720</a:t>
                      </a: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
        <p:nvSpPr>
          <p:cNvPr id="11" name="Textfeld 10"/>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spTree>
    <p:extLst>
      <p:ext uri="{BB962C8B-B14F-4D97-AF65-F5344CB8AC3E}">
        <p14:creationId xmlns:p14="http://schemas.microsoft.com/office/powerpoint/2010/main" val="1251226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Header </a:t>
            </a:r>
            <a:r>
              <a:rPr lang="de-DE" dirty="0" err="1"/>
              <a:t>coding</a:t>
            </a:r>
            <a:r>
              <a:rPr lang="de-DE" dirty="0"/>
              <a:t> </a:t>
            </a:r>
            <a:r>
              <a:rPr lang="de-DE" dirty="0" err="1"/>
              <a:t>schemes</a:t>
            </a:r>
            <a:r>
              <a:rPr lang="de-DE" dirty="0" smtClean="0"/>
              <a:t/>
            </a:r>
            <a:br>
              <a:rPr lang="de-DE" dirty="0" smtClean="0"/>
            </a:br>
            <a:r>
              <a:rPr lang="de-DE" dirty="0" smtClean="0"/>
              <a:t>Channel S3/D3, OCR 6.25 MHz</a:t>
            </a:r>
            <a:endParaRPr lang="de-DE"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10" name="Textfeld 9"/>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11" name="Tabelle 10"/>
          <p:cNvGraphicFramePr>
            <a:graphicFrameLocks noGrp="1"/>
          </p:cNvGraphicFramePr>
          <p:nvPr>
            <p:extLst>
              <p:ext uri="{D42A27DB-BD31-4B8C-83A1-F6EECF244321}">
                <p14:modId xmlns:p14="http://schemas.microsoft.com/office/powerpoint/2010/main" val="1406696355"/>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999,936</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algn="r"/>
                      <a:r>
                        <a:rPr lang="de-DE" sz="1000" dirty="0" smtClean="0"/>
                        <a:t>999,936</a:t>
                      </a: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999,936</a:t>
                      </a:r>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algn="r"/>
                      <a:r>
                        <a:rPr lang="de-DE" sz="1000" dirty="0" smtClean="0"/>
                        <a:t>999,936</a:t>
                      </a: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999,936</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152693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Header </a:t>
            </a:r>
            <a:r>
              <a:rPr lang="de-DE" dirty="0" err="1"/>
              <a:t>coding</a:t>
            </a:r>
            <a:r>
              <a:rPr lang="de-DE" dirty="0"/>
              <a:t> </a:t>
            </a:r>
            <a:r>
              <a:rPr lang="de-DE" dirty="0" err="1"/>
              <a:t>schemes</a:t>
            </a:r>
            <a:r>
              <a:rPr lang="de-DE" dirty="0"/>
              <a:t/>
            </a:r>
            <a:br>
              <a:rPr lang="de-DE" dirty="0"/>
            </a:br>
            <a:r>
              <a:rPr lang="de-DE" dirty="0"/>
              <a:t>Channel S3/D3, OCR </a:t>
            </a:r>
            <a:r>
              <a:rPr lang="de-DE" dirty="0" smtClean="0"/>
              <a:t>12.5 </a:t>
            </a:r>
            <a:r>
              <a:rPr lang="de-DE" dirty="0"/>
              <a:t>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10" name="Textfeld 9"/>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11" name="Tabelle 10"/>
          <p:cNvGraphicFramePr>
            <a:graphicFrameLocks noGrp="1"/>
          </p:cNvGraphicFramePr>
          <p:nvPr>
            <p:extLst>
              <p:ext uri="{D42A27DB-BD31-4B8C-83A1-F6EECF244321}">
                <p14:modId xmlns:p14="http://schemas.microsoft.com/office/powerpoint/2010/main" val="1672222809"/>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4,999,968</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410448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Header </a:t>
            </a:r>
            <a:r>
              <a:rPr lang="de-DE" dirty="0" err="1"/>
              <a:t>coding</a:t>
            </a:r>
            <a:r>
              <a:rPr lang="de-DE" dirty="0"/>
              <a:t> </a:t>
            </a:r>
            <a:r>
              <a:rPr lang="de-DE" dirty="0" err="1"/>
              <a:t>schemes</a:t>
            </a:r>
            <a:r>
              <a:rPr lang="de-DE" dirty="0"/>
              <a:t/>
            </a:r>
            <a:br>
              <a:rPr lang="de-DE" dirty="0"/>
            </a:br>
            <a:r>
              <a:rPr lang="de-DE" dirty="0"/>
              <a:t>Channel S3/D3, OCR </a:t>
            </a:r>
            <a:r>
              <a:rPr lang="de-DE" dirty="0" smtClean="0"/>
              <a:t>25 </a:t>
            </a:r>
            <a:r>
              <a:rPr lang="de-DE" dirty="0"/>
              <a:t>MHz</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456" y="2093806"/>
            <a:ext cx="5827501" cy="3888000"/>
          </a:xfrm>
        </p:spPr>
      </p:pic>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ußzeilenplatzhalter 4"/>
          <p:cNvSpPr>
            <a:spLocks noGrp="1"/>
          </p:cNvSpPr>
          <p:nvPr>
            <p:ph type="ftr" idx="14"/>
          </p:nvPr>
        </p:nvSpPr>
        <p:spPr/>
        <p:txBody>
          <a:bodyPr/>
          <a:lstStyle/>
          <a:p>
            <a:r>
              <a:rPr lang="en-GB" smtClean="0"/>
              <a:t>Malte Hinrichs, HHI</a:t>
            </a:r>
            <a:endParaRPr lang="en-GB" dirty="0"/>
          </a:p>
        </p:txBody>
      </p:sp>
      <p:sp>
        <p:nvSpPr>
          <p:cNvPr id="6" name="Datumsplatzhalter 5"/>
          <p:cNvSpPr>
            <a:spLocks noGrp="1"/>
          </p:cNvSpPr>
          <p:nvPr>
            <p:ph type="dt" idx="15"/>
          </p:nvPr>
        </p:nvSpPr>
        <p:spPr/>
        <p:txBody>
          <a:bodyPr/>
          <a:lstStyle/>
          <a:p>
            <a:r>
              <a:rPr lang="de-DE" smtClean="0"/>
              <a:t>May 2018</a:t>
            </a:r>
            <a:endParaRPr lang="en-GB" dirty="0"/>
          </a:p>
        </p:txBody>
      </p:sp>
      <p:sp>
        <p:nvSpPr>
          <p:cNvPr id="8" name="Textfeld 7"/>
          <p:cNvSpPr txBox="1"/>
          <p:nvPr/>
        </p:nvSpPr>
        <p:spPr>
          <a:xfrm>
            <a:off x="7146865" y="2738318"/>
            <a:ext cx="1321196" cy="307777"/>
          </a:xfrm>
          <a:prstGeom prst="rect">
            <a:avLst/>
          </a:prstGeom>
          <a:noFill/>
        </p:spPr>
        <p:txBody>
          <a:bodyPr wrap="none" rtlCol="0">
            <a:spAutoFit/>
          </a:bodyPr>
          <a:lstStyle/>
          <a:p>
            <a:r>
              <a:rPr lang="de-DE" sz="1400" dirty="0" err="1" smtClean="0">
                <a:solidFill>
                  <a:schemeClr val="tx1"/>
                </a:solidFill>
              </a:rPr>
              <a:t>Number</a:t>
            </a:r>
            <a:r>
              <a:rPr lang="de-DE" sz="1400" dirty="0" smtClean="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bits</a:t>
            </a:r>
            <a:r>
              <a:rPr lang="de-DE" sz="1400" dirty="0" smtClean="0">
                <a:solidFill>
                  <a:schemeClr val="tx1"/>
                </a:solidFill>
              </a:rPr>
              <a:t>:</a:t>
            </a:r>
            <a:endParaRPr lang="de-DE" sz="1400" dirty="0">
              <a:solidFill>
                <a:schemeClr val="tx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335498103"/>
              </p:ext>
            </p:extLst>
          </p:nvPr>
        </p:nvGraphicFramePr>
        <p:xfrm>
          <a:off x="7236296" y="3081613"/>
          <a:ext cx="1580232" cy="2225040"/>
        </p:xfrm>
        <a:graphic>
          <a:graphicData uri="http://schemas.openxmlformats.org/drawingml/2006/table">
            <a:tbl>
              <a:tblPr firstRow="1" bandRow="1">
                <a:tableStyleId>{5940675A-B579-460E-94D1-54222C63F5DA}</a:tableStyleId>
              </a:tblPr>
              <a:tblGrid>
                <a:gridCol w="788144">
                  <a:extLst>
                    <a:ext uri="{9D8B030D-6E8A-4147-A177-3AD203B41FA5}">
                      <a16:colId xmlns:a16="http://schemas.microsoft.com/office/drawing/2014/main" val="4231375513"/>
                    </a:ext>
                  </a:extLst>
                </a:gridCol>
                <a:gridCol w="792088">
                  <a:extLst>
                    <a:ext uri="{9D8B030D-6E8A-4147-A177-3AD203B41FA5}">
                      <a16:colId xmlns:a16="http://schemas.microsoft.com/office/drawing/2014/main" val="3144257712"/>
                    </a:ext>
                  </a:extLst>
                </a:gridCol>
              </a:tblGrid>
              <a:tr h="228025">
                <a:tc>
                  <a:txBody>
                    <a:bodyPr/>
                    <a:lstStyle/>
                    <a:p>
                      <a:r>
                        <a:rPr lang="de-DE" sz="1000" dirty="0" err="1" smtClean="0"/>
                        <a:t>Uncoded</a:t>
                      </a:r>
                      <a:endParaRPr lang="de-DE" sz="1000" dirty="0" smtClean="0"/>
                    </a:p>
                  </a:txBody>
                  <a:tcPr/>
                </a:tc>
                <a:tc>
                  <a:txBody>
                    <a:bodyPr/>
                    <a:lstStyle/>
                    <a:p>
                      <a:pPr algn="r"/>
                      <a:r>
                        <a:rPr lang="de-DE" sz="1000" dirty="0" smtClean="0"/>
                        <a:t>4,999,968</a:t>
                      </a:r>
                      <a:endParaRPr lang="de-DE" sz="1000" dirty="0"/>
                    </a:p>
                  </a:txBody>
                  <a:tcPr/>
                </a:tc>
                <a:extLst>
                  <a:ext uri="{0D108BD9-81ED-4DB2-BD59-A6C34878D82A}">
                    <a16:rowId xmlns:a16="http://schemas.microsoft.com/office/drawing/2014/main" val="3648438071"/>
                  </a:ext>
                </a:extLst>
              </a:tr>
              <a:tr h="228025">
                <a:tc>
                  <a:txBody>
                    <a:bodyPr/>
                    <a:lstStyle/>
                    <a:p>
                      <a:r>
                        <a:rPr lang="de-DE" sz="1000" dirty="0" smtClean="0"/>
                        <a:t>RS 36,24</a:t>
                      </a:r>
                      <a:endParaRPr lang="de-DE" sz="1000" dirty="0"/>
                    </a:p>
                  </a:txBody>
                  <a:tcPr/>
                </a:tc>
                <a:tc>
                  <a:txBody>
                    <a:bodyPr/>
                    <a:lstStyle/>
                    <a:p>
                      <a:pPr algn="r"/>
                      <a:r>
                        <a:rPr lang="de-DE" sz="1000" dirty="0" smtClean="0"/>
                        <a:t>4,999,968</a:t>
                      </a:r>
                      <a:endParaRPr lang="de-DE" sz="1000" dirty="0"/>
                    </a:p>
                  </a:txBody>
                  <a:tcPr/>
                </a:tc>
                <a:extLst>
                  <a:ext uri="{0D108BD9-81ED-4DB2-BD59-A6C34878D82A}">
                    <a16:rowId xmlns:a16="http://schemas.microsoft.com/office/drawing/2014/main" val="2008412715"/>
                  </a:ext>
                </a:extLst>
              </a:tr>
              <a:tr h="228025">
                <a:tc>
                  <a:txBody>
                    <a:bodyPr/>
                    <a:lstStyle/>
                    <a:p>
                      <a:r>
                        <a:rPr lang="de-DE" sz="1000" dirty="0" smtClean="0"/>
                        <a:t>RS 36,24</a:t>
                      </a:r>
                    </a:p>
                    <a:p>
                      <a:r>
                        <a:rPr lang="de-DE" sz="1000" dirty="0" smtClean="0"/>
                        <a:t>+ 8B10B</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89283862"/>
                  </a:ext>
                </a:extLst>
              </a:tr>
              <a:tr h="228025">
                <a:tc>
                  <a:txBody>
                    <a:bodyPr/>
                    <a:lstStyle/>
                    <a:p>
                      <a:r>
                        <a:rPr lang="de-DE" sz="1000" dirty="0" smtClean="0"/>
                        <a:t>8B10B + RS 36,24</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3291500407"/>
                  </a:ext>
                </a:extLst>
              </a:tr>
              <a:tr h="228025">
                <a:tc>
                  <a:txBody>
                    <a:bodyPr/>
                    <a:lstStyle/>
                    <a:p>
                      <a:r>
                        <a:rPr lang="de-DE" sz="1000" dirty="0" smtClean="0"/>
                        <a:t>8B10B + RS 36,24</a:t>
                      </a:r>
                    </a:p>
                    <a:p>
                      <a:r>
                        <a:rPr lang="de-DE" sz="1000" dirty="0" smtClean="0"/>
                        <a:t>+ 8B10B </a:t>
                      </a:r>
                      <a:r>
                        <a:rPr lang="de-DE" sz="1000" dirty="0" err="1" smtClean="0"/>
                        <a:t>parity</a:t>
                      </a:r>
                      <a:endParaRPr lang="de-DE" sz="1000" dirty="0"/>
                    </a:p>
                  </a:txBody>
                  <a:tcPr/>
                </a:tc>
                <a:tc>
                  <a:txBody>
                    <a:bodyPr/>
                    <a:lstStyle/>
                    <a:p>
                      <a:pPr algn="r"/>
                      <a:r>
                        <a:rPr lang="de-DE" sz="1000" dirty="0" smtClean="0"/>
                        <a:t>1,999,872</a:t>
                      </a:r>
                      <a:endParaRPr lang="de-DE" sz="1000" dirty="0"/>
                    </a:p>
                  </a:txBody>
                  <a:tcPr/>
                </a:tc>
                <a:extLst>
                  <a:ext uri="{0D108BD9-81ED-4DB2-BD59-A6C34878D82A}">
                    <a16:rowId xmlns:a16="http://schemas.microsoft.com/office/drawing/2014/main" val="3629267384"/>
                  </a:ext>
                </a:extLst>
              </a:tr>
              <a:tr h="228025">
                <a:tc>
                  <a:txBody>
                    <a:bodyPr/>
                    <a:lstStyle/>
                    <a:p>
                      <a:r>
                        <a:rPr lang="de-DE" sz="1000" dirty="0" smtClean="0"/>
                        <a:t>8B10B</a:t>
                      </a:r>
                      <a:endParaRPr lang="de-DE" sz="1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000" dirty="0" smtClean="0"/>
                        <a:t>1,999,872</a:t>
                      </a:r>
                    </a:p>
                  </a:txBody>
                  <a:tcPr/>
                </a:tc>
                <a:extLst>
                  <a:ext uri="{0D108BD9-81ED-4DB2-BD59-A6C34878D82A}">
                    <a16:rowId xmlns:a16="http://schemas.microsoft.com/office/drawing/2014/main" val="2241316003"/>
                  </a:ext>
                </a:extLst>
              </a:tr>
            </a:tbl>
          </a:graphicData>
        </a:graphic>
      </p:graphicFrame>
    </p:spTree>
    <p:extLst>
      <p:ext uri="{BB962C8B-B14F-4D97-AF65-F5344CB8AC3E}">
        <p14:creationId xmlns:p14="http://schemas.microsoft.com/office/powerpoint/2010/main" val="3464878055"/>
      </p:ext>
    </p:extLst>
  </p:cSld>
  <p:clrMapOvr>
    <a:masterClrMapping/>
  </p:clrMapOvr>
</p:sld>
</file>

<file path=ppt/theme/theme1.xml><?xml version="1.0" encoding="utf-8"?>
<a:theme xmlns:a="http://schemas.openxmlformats.org/drawingml/2006/main" name="Offic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1354</Words>
  <Application>Microsoft Office PowerPoint</Application>
  <PresentationFormat>Bildschirmpräsentation (4:3)</PresentationFormat>
  <Paragraphs>633</Paragraphs>
  <Slides>32</Slides>
  <Notes>3</Notes>
  <HiddenSlides>0</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1</vt:i4>
      </vt:variant>
      <vt:variant>
        <vt:lpstr>Folientitel</vt:lpstr>
      </vt:variant>
      <vt:variant>
        <vt:i4>32</vt:i4>
      </vt:variant>
    </vt:vector>
  </HeadingPairs>
  <TitlesOfParts>
    <vt:vector size="45" baseType="lpstr">
      <vt:lpstr>맑은 고딕</vt:lpstr>
      <vt:lpstr>MS Gothic</vt:lpstr>
      <vt:lpstr>ＭＳ Ｐゴシック</vt:lpstr>
      <vt:lpstr>宋体</vt:lpstr>
      <vt:lpstr>Arial</vt:lpstr>
      <vt:lpstr>Arial Unicode MS</vt:lpstr>
      <vt:lpstr>Calibri</vt:lpstr>
      <vt:lpstr>Cambria Math</vt:lpstr>
      <vt:lpstr>굴림</vt:lpstr>
      <vt:lpstr>Times New Roman</vt:lpstr>
      <vt:lpstr>Wingdings</vt:lpstr>
      <vt:lpstr>Office</vt:lpstr>
      <vt:lpstr>Document</vt:lpstr>
      <vt:lpstr>PowerPoint-Präsentation</vt:lpstr>
      <vt:lpstr>IEEE P802.15.13  Evaluation of PM PHY Header and Payload coding schemes</vt:lpstr>
      <vt:lpstr>Channel simulation</vt:lpstr>
      <vt:lpstr>Channel simulation</vt:lpstr>
      <vt:lpstr>Channel simulation</vt:lpstr>
      <vt:lpstr>Header coding schemes Channel AWGN</vt:lpstr>
      <vt:lpstr>Header coding schemes Channel S3/D3, OCR 6.25 MHz</vt:lpstr>
      <vt:lpstr>Header coding schemes Channel S3/D3, OCR 12.5 MHz</vt:lpstr>
      <vt:lpstr>Header coding schemes Channel S3/D3, OCR 25 MHz</vt:lpstr>
      <vt:lpstr>Header coding schemes Channel S3/D3, OCR 50 MHz</vt:lpstr>
      <vt:lpstr>Header coding schemes Channel S3/D3, OCR 100 MHz</vt:lpstr>
      <vt:lpstr>Header coding schemes Channel S3/D3, OCR 200 MHz</vt:lpstr>
      <vt:lpstr>Header coding schemes Channel S4/D7, OCR 6.25 MHz</vt:lpstr>
      <vt:lpstr>Header coding schemes Channel S4/D7, OCR 12.5 MHz</vt:lpstr>
      <vt:lpstr>Header coding schemes Channel S4/D7, OCR 25 MHz</vt:lpstr>
      <vt:lpstr>Header coding schemes Channel S4/D7, OCR 50 MHz</vt:lpstr>
      <vt:lpstr>Header coding schemes Channel S4/D7, OCR 100 MHz</vt:lpstr>
      <vt:lpstr>Header coding schemes Channel S4/D7, OCR 200 MHz</vt:lpstr>
      <vt:lpstr>Payload coding schemes Channel AWGN</vt:lpstr>
      <vt:lpstr>Payload coding schemes Channel S3/D3, OCR 6.25 MHz</vt:lpstr>
      <vt:lpstr>Payload coding schemes Channel S3/D3, OCR 12.5 MHz</vt:lpstr>
      <vt:lpstr>Payload coding schemes Channel S3/D3, OCR 25 MHz</vt:lpstr>
      <vt:lpstr>Payload coding schemes Channel S3/D3, OCR 50 MHz</vt:lpstr>
      <vt:lpstr>Payload coding schemes Channel S3/D3, OCR 100 MHz</vt:lpstr>
      <vt:lpstr>Payload coding schemes Channel S3/D3, OCR 200 MHz</vt:lpstr>
      <vt:lpstr>Payload coding schemes Channel S4/D7, OCR 6.25 MHz</vt:lpstr>
      <vt:lpstr>Payload coding schemes Channel S4/D7, OCR 12.5 MHz</vt:lpstr>
      <vt:lpstr>Payload coding schemes Channel S4/D7, OCR 25 MHz</vt:lpstr>
      <vt:lpstr>Payload coding schemes Channel S4/D7, OCR 50 MHz</vt:lpstr>
      <vt:lpstr>Payload coding schemes Channel S4/D7, OCR 100 MHz</vt:lpstr>
      <vt:lpstr>Payload coding schemes Channel S4/D7, OCR 200 MHz</vt:lpstr>
      <vt:lpstr>SNR / Eb/N0 relation</vt:lpstr>
    </vt:vector>
  </TitlesOfParts>
  <Company>Fraunhofer-Institut für Nachrichtentechnik, HHI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Hinrichs, Malte</dc:creator>
  <cp:lastModifiedBy>Hinrichs, Malte</cp:lastModifiedBy>
  <cp:revision>125</cp:revision>
  <cp:lastPrinted>1601-01-01T00:00:00Z</cp:lastPrinted>
  <dcterms:created xsi:type="dcterms:W3CDTF">2018-04-17T14:15:50Z</dcterms:created>
  <dcterms:modified xsi:type="dcterms:W3CDTF">2018-06-18T08:45:19Z</dcterms:modified>
</cp:coreProperties>
</file>