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5" r:id="rId3"/>
    <p:sldId id="259" r:id="rId4"/>
    <p:sldId id="286" r:id="rId5"/>
    <p:sldId id="287" r:id="rId6"/>
    <p:sldId id="292" r:id="rId7"/>
    <p:sldId id="294" r:id="rId8"/>
    <p:sldId id="293" r:id="rId9"/>
    <p:sldId id="295" r:id="rId10"/>
    <p:sldId id="296"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7" autoAdjust="0"/>
    <p:restoredTop sz="96837" autoAdjust="0"/>
  </p:normalViewPr>
  <p:slideViewPr>
    <p:cSldViewPr>
      <p:cViewPr varScale="1">
        <p:scale>
          <a:sx n="127" d="100"/>
          <a:sy n="127" d="100"/>
        </p:scale>
        <p:origin x="1050" y="12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a:p>
        </p:txBody>
      </p:sp>
      <p:sp>
        <p:nvSpPr>
          <p:cNvPr id="5" name="Datumsplatzhalter 4"/>
          <p:cNvSpPr>
            <a:spLocks noGrp="1"/>
          </p:cNvSpPr>
          <p:nvPr>
            <p:ph type="dt" idx="11"/>
          </p:nvPr>
        </p:nvSpPr>
        <p:spPr/>
        <p:txBody>
          <a:bodyPr/>
          <a:lstStyle/>
          <a:p>
            <a:r>
              <a:rPr lang="en-US" smtClean="0"/>
              <a:t>Month Year</a:t>
            </a:r>
            <a:endParaRPr lang="en-US"/>
          </a:p>
        </p:txBody>
      </p:sp>
      <p:sp>
        <p:nvSpPr>
          <p:cNvPr id="6" name="Fußzeilenplatzhalter 5"/>
          <p:cNvSpPr>
            <a:spLocks noGrp="1"/>
          </p:cNvSpPr>
          <p:nvPr>
            <p:ph type="ftr" idx="12"/>
          </p:nvPr>
        </p:nvSpPr>
        <p:spPr/>
        <p:txBody>
          <a:bodyPr/>
          <a:lstStyle/>
          <a:p>
            <a:r>
              <a:rPr lang="en-US" smtClean="0"/>
              <a:t>John Doe, Some Company</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322597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a:p>
        </p:txBody>
      </p:sp>
      <p:sp>
        <p:nvSpPr>
          <p:cNvPr id="5" name="Datumsplatzhalter 4"/>
          <p:cNvSpPr>
            <a:spLocks noGrp="1"/>
          </p:cNvSpPr>
          <p:nvPr>
            <p:ph type="dt" idx="11"/>
          </p:nvPr>
        </p:nvSpPr>
        <p:spPr/>
        <p:txBody>
          <a:bodyPr/>
          <a:lstStyle/>
          <a:p>
            <a:r>
              <a:rPr lang="en-US" smtClean="0"/>
              <a:t>Month Year</a:t>
            </a:r>
            <a:endParaRPr lang="en-US"/>
          </a:p>
        </p:txBody>
      </p:sp>
      <p:sp>
        <p:nvSpPr>
          <p:cNvPr id="6" name="Fußzeilenplatzhalter 5"/>
          <p:cNvSpPr>
            <a:spLocks noGrp="1"/>
          </p:cNvSpPr>
          <p:nvPr>
            <p:ph type="ftr" idx="12"/>
          </p:nvPr>
        </p:nvSpPr>
        <p:spPr/>
        <p:txBody>
          <a:bodyPr/>
          <a:lstStyle/>
          <a:p>
            <a:r>
              <a:rPr lang="en-US" smtClean="0"/>
              <a:t>John Doe, Some Company</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3806315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15-18-0173-01-0013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Evaluation of PM </a:t>
            </a:r>
            <a:r>
              <a:rPr lang="en-US" sz="1600" dirty="0" smtClean="0"/>
              <a:t>PHY Header </a:t>
            </a:r>
            <a:r>
              <a:rPr lang="en-US" sz="1600" dirty="0"/>
              <a:t>and </a:t>
            </a:r>
            <a:r>
              <a:rPr lang="en-US" sz="1600" dirty="0" smtClean="0"/>
              <a:t>Payload</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26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header and payload coding schemes of PM PHY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SNR / </a:t>
            </a:r>
            <a:r>
              <a:rPr lang="de-DE" dirty="0" err="1" smtClean="0"/>
              <a:t>E</a:t>
            </a:r>
            <a:r>
              <a:rPr lang="de-DE" baseline="-25000" dirty="0" err="1" smtClean="0"/>
              <a:t>b</a:t>
            </a:r>
            <a:r>
              <a:rPr lang="de-DE" dirty="0" smtClean="0"/>
              <a:t>/N</a:t>
            </a:r>
            <a:r>
              <a:rPr lang="de-DE" baseline="-25000" dirty="0" smtClean="0"/>
              <a:t>0</a:t>
            </a:r>
            <a:r>
              <a:rPr lang="de-DE" dirty="0" smtClean="0"/>
              <a:t> </a:t>
            </a:r>
            <a:r>
              <a:rPr lang="de-DE" dirty="0" err="1" smtClean="0"/>
              <a:t>relation</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45735322"/>
              </p:ext>
            </p:extLst>
          </p:nvPr>
        </p:nvGraphicFramePr>
        <p:xfrm>
          <a:off x="4441428" y="2730420"/>
          <a:ext cx="4100910" cy="2913140"/>
        </p:xfrm>
        <a:graphic>
          <a:graphicData uri="http://schemas.openxmlformats.org/drawingml/2006/table">
            <a:tbl>
              <a:tblPr>
                <a:tableStyleId>{616DA210-FB5B-4158-B5E0-FEB733F419BA}</a:tableStyleId>
              </a:tblPr>
              <a:tblGrid>
                <a:gridCol w="3000792">
                  <a:extLst>
                    <a:ext uri="{9D8B030D-6E8A-4147-A177-3AD203B41FA5}">
                      <a16:colId xmlns:a16="http://schemas.microsoft.com/office/drawing/2014/main" val="631689270"/>
                    </a:ext>
                  </a:extLst>
                </a:gridCol>
                <a:gridCol w="1100118">
                  <a:extLst>
                    <a:ext uri="{9D8B030D-6E8A-4147-A177-3AD203B41FA5}">
                      <a16:colId xmlns:a16="http://schemas.microsoft.com/office/drawing/2014/main" val="1743992977"/>
                    </a:ext>
                  </a:extLst>
                </a:gridCol>
              </a:tblGrid>
              <a:tr h="291314">
                <a:tc>
                  <a:txBody>
                    <a:bodyPr/>
                    <a:lstStyle/>
                    <a:p>
                      <a:pPr algn="l" fontAlgn="b"/>
                      <a:r>
                        <a:rPr lang="de-DE" sz="1400" u="none" strike="noStrike" kern="1200" dirty="0" err="1" smtClean="0">
                          <a:solidFill>
                            <a:schemeClr val="tx1"/>
                          </a:solidFill>
                          <a:effectLst/>
                          <a:latin typeface="+mn-lt"/>
                          <a:ea typeface="+mn-ea"/>
                          <a:cs typeface="+mn-cs"/>
                        </a:rPr>
                        <a:t>Uncoded</a:t>
                      </a:r>
                      <a:endParaRPr lang="de-DE" sz="1400" u="none" strike="noStrike" kern="1200" dirty="0">
                        <a:solidFill>
                          <a:schemeClr val="tx1"/>
                        </a:solidFill>
                        <a:effectLst/>
                        <a:latin typeface="+mn-lt"/>
                        <a:ea typeface="+mn-ea"/>
                        <a:cs typeface="+mn-cs"/>
                      </a:endParaRPr>
                    </a:p>
                  </a:txBody>
                  <a:tcPr marL="15069" marR="15069" marT="9525" marB="0" anchor="ctr"/>
                </a:tc>
                <a:tc>
                  <a:txBody>
                    <a:bodyPr/>
                    <a:lstStyle/>
                    <a:p>
                      <a:pPr algn="r" fontAlgn="b"/>
                      <a:r>
                        <a:rPr lang="de-DE" sz="1400" u="none" strike="noStrike" kern="1200" dirty="0" smtClean="0">
                          <a:solidFill>
                            <a:schemeClr val="tx1"/>
                          </a:solidFill>
                          <a:effectLst/>
                          <a:latin typeface="+mn-lt"/>
                          <a:ea typeface="+mn-ea"/>
                          <a:cs typeface="+mn-cs"/>
                        </a:rPr>
                        <a:t>1</a:t>
                      </a:r>
                      <a:endParaRPr lang="de-DE" sz="1400" u="none" strike="noStrike" kern="1200" dirty="0">
                        <a:solidFill>
                          <a:schemeClr val="tx1"/>
                        </a:solidFill>
                        <a:effectLst/>
                        <a:latin typeface="+mn-lt"/>
                        <a:ea typeface="+mn-ea"/>
                        <a:cs typeface="+mn-cs"/>
                      </a:endParaRPr>
                    </a:p>
                  </a:txBody>
                  <a:tcPr marL="15069" marR="15069" marT="9525" marB="0" anchor="ctr"/>
                </a:tc>
                <a:extLst>
                  <a:ext uri="{0D108BD9-81ED-4DB2-BD59-A6C34878D82A}">
                    <a16:rowId xmlns:a16="http://schemas.microsoft.com/office/drawing/2014/main" val="2234693978"/>
                  </a:ext>
                </a:extLst>
              </a:tr>
              <a:tr h="291314">
                <a:tc>
                  <a:txBody>
                    <a:bodyPr/>
                    <a:lstStyle/>
                    <a:p>
                      <a:pPr algn="l" fontAlgn="b"/>
                      <a:r>
                        <a:rPr lang="de-DE" sz="1400" u="none" strike="noStrike" dirty="0">
                          <a:effectLst/>
                        </a:rPr>
                        <a:t>8B10B</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1,25</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2620637958"/>
                  </a:ext>
                </a:extLst>
              </a:tr>
              <a:tr h="291314">
                <a:tc>
                  <a:txBody>
                    <a:bodyPr/>
                    <a:lstStyle/>
                    <a:p>
                      <a:pPr algn="l" fontAlgn="b"/>
                      <a:r>
                        <a:rPr lang="de-DE" sz="1400" u="none" strike="noStrike" dirty="0">
                          <a:effectLst/>
                        </a:rPr>
                        <a:t>RS </a:t>
                      </a:r>
                      <a:r>
                        <a:rPr lang="de-DE" sz="1400" u="none" strike="noStrike" dirty="0" smtClean="0">
                          <a:effectLst/>
                        </a:rPr>
                        <a:t>36,24</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1,5</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2839972402"/>
                  </a:ext>
                </a:extLst>
              </a:tr>
              <a:tr h="291314">
                <a:tc>
                  <a:txBody>
                    <a:bodyPr/>
                    <a:lstStyle/>
                    <a:p>
                      <a:pPr algn="l" fontAlgn="b"/>
                      <a:r>
                        <a:rPr lang="de-DE" sz="1400" u="none" strike="noStrike" dirty="0">
                          <a:effectLst/>
                        </a:rPr>
                        <a:t>RS </a:t>
                      </a:r>
                      <a:r>
                        <a:rPr lang="de-DE" sz="1400" u="none" strike="noStrike" dirty="0" smtClean="0">
                          <a:effectLst/>
                        </a:rPr>
                        <a:t>36,24 </a:t>
                      </a:r>
                      <a:r>
                        <a:rPr lang="de-DE" sz="1400" u="none" strike="noStrike" dirty="0">
                          <a:effectLst/>
                        </a:rPr>
                        <a:t>+ 8B10B</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a:effectLst/>
                        </a:rPr>
                        <a:t>1,875</a:t>
                      </a:r>
                      <a:endParaRPr lang="de-DE" sz="1400" b="0" i="0" u="none" strike="noStrike">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1132749231"/>
                  </a:ext>
                </a:extLst>
              </a:tr>
              <a:tr h="291314">
                <a:tc>
                  <a:txBody>
                    <a:bodyPr/>
                    <a:lstStyle/>
                    <a:p>
                      <a:pPr algn="l" fontAlgn="b"/>
                      <a:r>
                        <a:rPr lang="de-DE" sz="1400" u="none" strike="noStrike" dirty="0">
                          <a:effectLst/>
                        </a:rPr>
                        <a:t>8B10B + RS </a:t>
                      </a:r>
                      <a:r>
                        <a:rPr lang="de-DE" sz="1400" u="none" strike="noStrike" dirty="0" smtClean="0">
                          <a:effectLst/>
                        </a:rPr>
                        <a:t>36,24</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a:effectLst/>
                        </a:rPr>
                        <a:t>1,875</a:t>
                      </a:r>
                      <a:endParaRPr lang="de-DE" sz="1400" b="0" i="0" u="none" strike="noStrike">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958428765"/>
                  </a:ext>
                </a:extLst>
              </a:tr>
              <a:tr h="291314">
                <a:tc>
                  <a:txBody>
                    <a:bodyPr/>
                    <a:lstStyle/>
                    <a:p>
                      <a:pPr algn="l" fontAlgn="b"/>
                      <a:r>
                        <a:rPr lang="en-US" sz="1400" u="none" strike="noStrike" dirty="0">
                          <a:effectLst/>
                        </a:rPr>
                        <a:t>8B10B + RS </a:t>
                      </a:r>
                      <a:r>
                        <a:rPr lang="en-US" sz="1400" u="none" strike="noStrike" dirty="0" smtClean="0">
                          <a:effectLst/>
                        </a:rPr>
                        <a:t>36,24 </a:t>
                      </a:r>
                      <a:r>
                        <a:rPr lang="en-US" sz="1400" u="none" strike="noStrike" dirty="0">
                          <a:effectLst/>
                        </a:rPr>
                        <a:t>+ 8B10B parity</a:t>
                      </a:r>
                      <a:endParaRPr lang="en-US"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2,03125</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39122490"/>
                  </a:ext>
                </a:extLst>
              </a:tr>
              <a:tr h="291314">
                <a:tc>
                  <a:txBody>
                    <a:bodyPr/>
                    <a:lstStyle/>
                    <a:p>
                      <a:pPr algn="l" fontAlgn="b"/>
                      <a:r>
                        <a:rPr lang="de-DE" sz="1400" u="none" strike="noStrike" dirty="0">
                          <a:effectLst/>
                        </a:rPr>
                        <a:t>RS </a:t>
                      </a:r>
                      <a:r>
                        <a:rPr lang="de-DE" sz="1400" u="none" strike="noStrike" dirty="0" smtClean="0">
                          <a:effectLst/>
                        </a:rPr>
                        <a:t>256,248</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1,03225806</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1744956979"/>
                  </a:ext>
                </a:extLst>
              </a:tr>
              <a:tr h="291314">
                <a:tc>
                  <a:txBody>
                    <a:bodyPr/>
                    <a:lstStyle/>
                    <a:p>
                      <a:pPr algn="l" fontAlgn="b"/>
                      <a:r>
                        <a:rPr lang="de-DE" sz="1400" u="none" strike="noStrike" dirty="0">
                          <a:effectLst/>
                        </a:rPr>
                        <a:t>RS </a:t>
                      </a:r>
                      <a:r>
                        <a:rPr lang="de-DE" sz="1400" u="none" strike="noStrike" dirty="0" smtClean="0">
                          <a:effectLst/>
                        </a:rPr>
                        <a:t>256,248 </a:t>
                      </a:r>
                      <a:r>
                        <a:rPr lang="de-DE" sz="1400" u="none" strike="noStrike" dirty="0">
                          <a:effectLst/>
                        </a:rPr>
                        <a:t>+ 8B10B</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1,29032258</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3953822400"/>
                  </a:ext>
                </a:extLst>
              </a:tr>
              <a:tr h="291314">
                <a:tc>
                  <a:txBody>
                    <a:bodyPr/>
                    <a:lstStyle/>
                    <a:p>
                      <a:pPr algn="l" fontAlgn="b"/>
                      <a:r>
                        <a:rPr lang="de-DE" sz="1400" u="none" strike="noStrike" dirty="0">
                          <a:effectLst/>
                        </a:rPr>
                        <a:t>8B10B + RS </a:t>
                      </a:r>
                      <a:r>
                        <a:rPr lang="de-DE" sz="1400" u="none" strike="noStrike" dirty="0" smtClean="0">
                          <a:effectLst/>
                        </a:rPr>
                        <a:t>256,248</a:t>
                      </a:r>
                      <a:endParaRPr lang="de-DE"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1,29032258</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1227653264"/>
                  </a:ext>
                </a:extLst>
              </a:tr>
              <a:tr h="291314">
                <a:tc>
                  <a:txBody>
                    <a:bodyPr/>
                    <a:lstStyle/>
                    <a:p>
                      <a:pPr algn="l" fontAlgn="b"/>
                      <a:r>
                        <a:rPr lang="en-US" sz="1400" u="none" strike="noStrike" dirty="0">
                          <a:effectLst/>
                        </a:rPr>
                        <a:t>8B10B + RS </a:t>
                      </a:r>
                      <a:r>
                        <a:rPr lang="en-US" sz="1400" u="none" strike="noStrike" dirty="0" smtClean="0">
                          <a:effectLst/>
                        </a:rPr>
                        <a:t>256,248 </a:t>
                      </a:r>
                      <a:r>
                        <a:rPr lang="en-US" sz="1400" u="none" strike="noStrike" dirty="0">
                          <a:effectLst/>
                        </a:rPr>
                        <a:t>+ 8B10B parity</a:t>
                      </a:r>
                      <a:endParaRPr lang="en-US" sz="1400" b="0" i="0" u="none" strike="noStrike" dirty="0">
                        <a:solidFill>
                          <a:srgbClr val="000000"/>
                        </a:solidFill>
                        <a:effectLst/>
                        <a:latin typeface="Calibri" panose="020F0502020204030204" pitchFamily="34" charset="0"/>
                      </a:endParaRPr>
                    </a:p>
                  </a:txBody>
                  <a:tcPr marL="15069" marR="15069" marT="9525" marB="0" anchor="ctr"/>
                </a:tc>
                <a:tc>
                  <a:txBody>
                    <a:bodyPr/>
                    <a:lstStyle/>
                    <a:p>
                      <a:pPr algn="r" fontAlgn="b"/>
                      <a:r>
                        <a:rPr lang="de-DE" sz="1400" u="none" strike="noStrike" dirty="0">
                          <a:effectLst/>
                        </a:rPr>
                        <a:t>1,30040323</a:t>
                      </a:r>
                      <a:endParaRPr lang="de-DE" sz="1400" b="0" i="0" u="none" strike="noStrike" dirty="0">
                        <a:solidFill>
                          <a:srgbClr val="000000"/>
                        </a:solidFill>
                        <a:effectLst/>
                        <a:latin typeface="Calibri" panose="020F0502020204030204" pitchFamily="34" charset="0"/>
                      </a:endParaRPr>
                    </a:p>
                  </a:txBody>
                  <a:tcPr marL="15069" marR="15069" marT="9525" marB="0" anchor="ctr"/>
                </a:tc>
                <a:extLst>
                  <a:ext uri="{0D108BD9-81ED-4DB2-BD59-A6C34878D82A}">
                    <a16:rowId xmlns:a16="http://schemas.microsoft.com/office/drawing/2014/main" val="842770087"/>
                  </a:ext>
                </a:extLst>
              </a:tr>
            </a:tbl>
          </a:graphicData>
        </a:graphic>
      </p:graphicFrame>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11" name="Textfeld 10"/>
          <p:cNvSpPr txBox="1"/>
          <p:nvPr/>
        </p:nvSpPr>
        <p:spPr>
          <a:xfrm>
            <a:off x="5544812" y="2283458"/>
            <a:ext cx="1900970" cy="338554"/>
          </a:xfrm>
          <a:prstGeom prst="rect">
            <a:avLst/>
          </a:prstGeom>
          <a:noFill/>
        </p:spPr>
        <p:txBody>
          <a:bodyPr wrap="none" rtlCol="0">
            <a:spAutoFit/>
          </a:bodyPr>
          <a:lstStyle/>
          <a:p>
            <a:pPr algn="ctr"/>
            <a:r>
              <a:rPr lang="de-DE" sz="1600" b="1" dirty="0" smtClean="0">
                <a:solidFill>
                  <a:schemeClr val="tx1"/>
                </a:solidFill>
              </a:rPr>
              <a:t>Code </a:t>
            </a:r>
            <a:r>
              <a:rPr lang="de-DE" sz="1600" b="1" dirty="0" err="1" smtClean="0">
                <a:solidFill>
                  <a:schemeClr val="tx1"/>
                </a:solidFill>
              </a:rPr>
              <a:t>redundancy</a:t>
            </a:r>
            <a:r>
              <a:rPr lang="de-DE" sz="1600" b="1" dirty="0" smtClean="0">
                <a:solidFill>
                  <a:schemeClr val="tx1"/>
                </a:solidFill>
              </a:rPr>
              <a:t> n</a:t>
            </a:r>
            <a:endParaRPr lang="de-DE" sz="1600" b="1" dirty="0">
              <a:solidFill>
                <a:schemeClr val="tx1"/>
              </a:solidFill>
            </a:endParaRPr>
          </a:p>
        </p:txBody>
      </p:sp>
      <mc:AlternateContent xmlns:mc="http://schemas.openxmlformats.org/markup-compatibility/2006">
        <mc:Choice xmlns:a14="http://schemas.microsoft.com/office/drawing/2010/main" Requires="a14">
          <p:sp>
            <p:nvSpPr>
              <p:cNvPr id="16" name="Rechteck 15"/>
              <p:cNvSpPr/>
              <p:nvPr/>
            </p:nvSpPr>
            <p:spPr>
              <a:xfrm>
                <a:off x="897134" y="2263885"/>
                <a:ext cx="2817181" cy="3626955"/>
              </a:xfrm>
              <a:prstGeom prst="rect">
                <a:avLst/>
              </a:prstGeom>
            </p:spPr>
            <p:txBody>
              <a:bodyPr wrap="none">
                <a:spAutoFit/>
              </a:bodyPr>
              <a:lstStyle/>
              <a:p>
                <a:pPr algn="ctr"/>
                <a14:m>
                  <m:oMathPara xmlns:m="http://schemas.openxmlformats.org/officeDocument/2006/math">
                    <m:oMathParaPr>
                      <m:jc m:val="centerGroup"/>
                    </m:oMathParaPr>
                    <m:oMath xmlns:m="http://schemas.openxmlformats.org/officeDocument/2006/math">
                      <m:f>
                        <m:fPr>
                          <m:ctrlPr>
                            <a:rPr lang="de-DE" sz="2000" i="1" smtClean="0">
                              <a:solidFill>
                                <a:schemeClr val="tx1"/>
                              </a:solidFill>
                              <a:latin typeface="Cambria Math" panose="02040503050406030204" pitchFamily="18" charset="0"/>
                            </a:rPr>
                          </m:ctrlPr>
                        </m:fPr>
                        <m:num>
                          <m:sSub>
                            <m:sSubPr>
                              <m:ctrlPr>
                                <a:rPr lang="de-DE" sz="2000" i="1">
                                  <a:solidFill>
                                    <a:schemeClr val="tx1"/>
                                  </a:solidFill>
                                  <a:latin typeface="Cambria Math" panose="02040503050406030204" pitchFamily="18" charset="0"/>
                                </a:rPr>
                              </m:ctrlPr>
                            </m:sSubPr>
                            <m:e>
                              <m:r>
                                <a:rPr lang="de-DE" sz="2000" i="1">
                                  <a:solidFill>
                                    <a:schemeClr val="tx1"/>
                                  </a:solidFill>
                                  <a:latin typeface="Cambria Math" panose="02040503050406030204" pitchFamily="18" charset="0"/>
                                </a:rPr>
                                <m:t>𝐸</m:t>
                              </m:r>
                            </m:e>
                            <m:sub>
                              <m:r>
                                <a:rPr lang="de-DE" sz="2000" i="1">
                                  <a:solidFill>
                                    <a:schemeClr val="tx1"/>
                                  </a:solidFill>
                                  <a:latin typeface="Cambria Math" panose="02040503050406030204" pitchFamily="18" charset="0"/>
                                </a:rPr>
                                <m:t>𝑏</m:t>
                              </m:r>
                            </m:sub>
                          </m:sSub>
                        </m:num>
                        <m:den>
                          <m:sSub>
                            <m:sSubPr>
                              <m:ctrlPr>
                                <a:rPr lang="de-DE" sz="2000" i="1">
                                  <a:solidFill>
                                    <a:schemeClr val="tx1"/>
                                  </a:solidFill>
                                  <a:latin typeface="Cambria Math" panose="02040503050406030204" pitchFamily="18" charset="0"/>
                                </a:rPr>
                              </m:ctrlPr>
                            </m:sSubPr>
                            <m:e>
                              <m:r>
                                <a:rPr lang="de-DE" sz="2000" i="1">
                                  <a:solidFill>
                                    <a:schemeClr val="tx1"/>
                                  </a:solidFill>
                                  <a:latin typeface="Cambria Math" panose="02040503050406030204" pitchFamily="18" charset="0"/>
                                </a:rPr>
                                <m:t>𝑁</m:t>
                              </m:r>
                            </m:e>
                            <m:sub>
                              <m:r>
                                <a:rPr lang="de-DE" sz="2000" i="1">
                                  <a:solidFill>
                                    <a:schemeClr val="tx1"/>
                                  </a:solidFill>
                                  <a:latin typeface="Cambria Math" panose="02040503050406030204" pitchFamily="18" charset="0"/>
                                </a:rPr>
                                <m:t>0</m:t>
                              </m:r>
                            </m:sub>
                          </m:sSub>
                        </m:den>
                      </m:f>
                      <m:r>
                        <a:rPr lang="de-DE" sz="2000" i="1">
                          <a:solidFill>
                            <a:schemeClr val="tx1"/>
                          </a:solidFill>
                          <a:latin typeface="Cambria Math" panose="02040503050406030204" pitchFamily="18" charset="0"/>
                        </a:rPr>
                        <m:t>=</m:t>
                      </m:r>
                      <m:r>
                        <a:rPr lang="de-DE" sz="2000" i="1">
                          <a:solidFill>
                            <a:schemeClr val="tx1"/>
                          </a:solidFill>
                          <a:latin typeface="Cambria Math" panose="02040503050406030204" pitchFamily="18" charset="0"/>
                        </a:rPr>
                        <m:t>𝑆𝑁𝑅</m:t>
                      </m:r>
                      <m:r>
                        <a:rPr lang="de-DE" sz="2000" b="0" i="1" smtClean="0">
                          <a:solidFill>
                            <a:schemeClr val="tx1"/>
                          </a:solidFill>
                          <a:latin typeface="Cambria Math" panose="02040503050406030204" pitchFamily="18" charset="0"/>
                        </a:rPr>
                        <m:t>∗</m:t>
                      </m:r>
                      <m:f>
                        <m:fPr>
                          <m:ctrlPr>
                            <a:rPr lang="de-DE" sz="2000" i="1">
                              <a:solidFill>
                                <a:schemeClr val="tx1"/>
                              </a:solidFill>
                              <a:latin typeface="Cambria Math" panose="02040503050406030204" pitchFamily="18" charset="0"/>
                            </a:rPr>
                          </m:ctrlPr>
                        </m:fPr>
                        <m:num>
                          <m:r>
                            <a:rPr lang="de-DE" sz="2000" i="1">
                              <a:solidFill>
                                <a:schemeClr val="tx1"/>
                              </a:solidFill>
                              <a:latin typeface="Cambria Math" panose="02040503050406030204" pitchFamily="18" charset="0"/>
                            </a:rPr>
                            <m:t>𝐵</m:t>
                          </m:r>
                        </m:num>
                        <m:den>
                          <m:sSub>
                            <m:sSubPr>
                              <m:ctrlPr>
                                <a:rPr lang="de-DE" sz="2000" i="1">
                                  <a:solidFill>
                                    <a:schemeClr val="tx1"/>
                                  </a:solidFill>
                                  <a:latin typeface="Cambria Math" panose="02040503050406030204" pitchFamily="18" charset="0"/>
                                </a:rPr>
                              </m:ctrlPr>
                            </m:sSubPr>
                            <m:e>
                              <m:r>
                                <a:rPr lang="de-DE" sz="2000" i="1">
                                  <a:solidFill>
                                    <a:schemeClr val="tx1"/>
                                  </a:solidFill>
                                  <a:latin typeface="Cambria Math" panose="02040503050406030204" pitchFamily="18" charset="0"/>
                                </a:rPr>
                                <m:t>𝑓</m:t>
                              </m:r>
                            </m:e>
                            <m:sub>
                              <m:r>
                                <a:rPr lang="de-DE" sz="2000" i="1">
                                  <a:solidFill>
                                    <a:schemeClr val="tx1"/>
                                  </a:solidFill>
                                  <a:latin typeface="Cambria Math" panose="02040503050406030204" pitchFamily="18" charset="0"/>
                                </a:rPr>
                                <m:t>𝑏</m:t>
                              </m:r>
                            </m:sub>
                          </m:sSub>
                        </m:den>
                      </m:f>
                    </m:oMath>
                  </m:oMathPara>
                </a14:m>
                <a:endParaRPr lang="de-DE" sz="2000" dirty="0" smtClean="0">
                  <a:solidFill>
                    <a:schemeClr val="tx1"/>
                  </a:solidFill>
                </a:endParaRPr>
              </a:p>
              <a:p>
                <a:pPr algn="ctr"/>
                <a:endParaRPr lang="de-DE" sz="1600" dirty="0" smtClean="0">
                  <a:solidFill>
                    <a:schemeClr val="tx1"/>
                  </a:solidFill>
                </a:endParaRPr>
              </a:p>
              <a:p>
                <a:pPr algn="ctr"/>
                <a:r>
                  <a:rPr lang="de-DE" sz="1600" dirty="0" err="1">
                    <a:solidFill>
                      <a:schemeClr val="tx1"/>
                    </a:solidFill>
                  </a:rPr>
                  <a:t>For</a:t>
                </a:r>
                <a:r>
                  <a:rPr lang="de-DE" sz="1600" dirty="0">
                    <a:solidFill>
                      <a:schemeClr val="tx1"/>
                    </a:solidFill>
                  </a:rPr>
                  <a:t> PAM-2 (1 sample/</a:t>
                </a:r>
                <a:r>
                  <a:rPr lang="de-DE" sz="1600" dirty="0" err="1">
                    <a:solidFill>
                      <a:schemeClr val="tx1"/>
                    </a:solidFill>
                  </a:rPr>
                  <a:t>symbol</a:t>
                </a:r>
                <a:r>
                  <a:rPr lang="de-DE" sz="1600" dirty="0">
                    <a:solidFill>
                      <a:schemeClr val="tx1"/>
                    </a:solidFill>
                  </a:rPr>
                  <a:t>): </a:t>
                </a:r>
                <a:endParaRPr lang="de-DE" sz="1600" i="1" dirty="0">
                  <a:solidFill>
                    <a:schemeClr val="tx1"/>
                  </a:solidFill>
                  <a:latin typeface="Cambria Math" panose="02040503050406030204" pitchFamily="18" charset="0"/>
                </a:endParaRPr>
              </a:p>
              <a:p>
                <a:pPr algn="ctr"/>
                <a:endParaRPr lang="de-DE" sz="1600" dirty="0" smtClean="0">
                  <a:solidFill>
                    <a:schemeClr val="tx1"/>
                  </a:solidFill>
                </a:endParaRPr>
              </a:p>
              <a:p>
                <a:pPr algn="ctr"/>
                <a14:m>
                  <m:oMathPara xmlns:m="http://schemas.openxmlformats.org/officeDocument/2006/math">
                    <m:oMathParaPr>
                      <m:jc m:val="centerGroup"/>
                    </m:oMathParaPr>
                    <m:oMath xmlns:m="http://schemas.openxmlformats.org/officeDocument/2006/math">
                      <m:sSub>
                        <m:sSubPr>
                          <m:ctrlPr>
                            <a:rPr lang="de-DE" sz="1600" i="1">
                              <a:solidFill>
                                <a:schemeClr val="tx1"/>
                              </a:solidFill>
                              <a:latin typeface="Cambria Math" panose="02040503050406030204" pitchFamily="18" charset="0"/>
                            </a:rPr>
                          </m:ctrlPr>
                        </m:sSubPr>
                        <m:e>
                          <m:r>
                            <a:rPr lang="de-DE" sz="1600" i="1">
                              <a:solidFill>
                                <a:schemeClr val="tx1"/>
                              </a:solidFill>
                              <a:latin typeface="Cambria Math" panose="02040503050406030204" pitchFamily="18" charset="0"/>
                            </a:rPr>
                            <m:t>𝑓</m:t>
                          </m:r>
                        </m:e>
                        <m:sub>
                          <m:r>
                            <a:rPr lang="de-DE" sz="1600" i="1">
                              <a:solidFill>
                                <a:schemeClr val="tx1"/>
                              </a:solidFill>
                              <a:latin typeface="Cambria Math" panose="02040503050406030204" pitchFamily="18" charset="0"/>
                            </a:rPr>
                            <m:t>𝑏</m:t>
                          </m:r>
                        </m:sub>
                      </m:sSub>
                      <m:r>
                        <a:rPr lang="de-DE" sz="1600" i="1">
                          <a:solidFill>
                            <a:schemeClr val="tx1"/>
                          </a:solidFill>
                          <a:latin typeface="Cambria Math" panose="02040503050406030204" pitchFamily="18" charset="0"/>
                        </a:rPr>
                        <m:t>=</m:t>
                      </m:r>
                      <m:f>
                        <m:fPr>
                          <m:ctrlPr>
                            <a:rPr lang="de-DE" sz="1600" i="1">
                              <a:solidFill>
                                <a:schemeClr val="tx1"/>
                              </a:solidFill>
                              <a:latin typeface="Cambria Math" panose="02040503050406030204" pitchFamily="18" charset="0"/>
                            </a:rPr>
                          </m:ctrlPr>
                        </m:fPr>
                        <m:num>
                          <m:sSub>
                            <m:sSubPr>
                              <m:ctrlPr>
                                <a:rPr lang="de-DE" sz="1600" i="1">
                                  <a:solidFill>
                                    <a:schemeClr val="tx1"/>
                                  </a:solidFill>
                                  <a:latin typeface="Cambria Math" panose="02040503050406030204" pitchFamily="18" charset="0"/>
                                </a:rPr>
                              </m:ctrlPr>
                            </m:sSubPr>
                            <m:e>
                              <m:r>
                                <a:rPr lang="de-DE" sz="1600" i="1">
                                  <a:solidFill>
                                    <a:schemeClr val="tx1"/>
                                  </a:solidFill>
                                  <a:latin typeface="Cambria Math" panose="02040503050406030204" pitchFamily="18" charset="0"/>
                                </a:rPr>
                                <m:t>𝑓</m:t>
                              </m:r>
                            </m:e>
                            <m:sub>
                              <m:r>
                                <a:rPr lang="de-DE" sz="1600" i="1">
                                  <a:solidFill>
                                    <a:schemeClr val="tx1"/>
                                  </a:solidFill>
                                  <a:latin typeface="Cambria Math" panose="02040503050406030204" pitchFamily="18" charset="0"/>
                                </a:rPr>
                                <m:t>𝑠</m:t>
                              </m:r>
                            </m:sub>
                          </m:sSub>
                        </m:num>
                        <m:den>
                          <m:r>
                            <a:rPr lang="de-DE" sz="1600" i="1">
                              <a:solidFill>
                                <a:schemeClr val="tx1"/>
                              </a:solidFill>
                              <a:latin typeface="Cambria Math" panose="02040503050406030204" pitchFamily="18" charset="0"/>
                            </a:rPr>
                            <m:t>𝑛</m:t>
                          </m:r>
                        </m:den>
                      </m:f>
                    </m:oMath>
                  </m:oMathPara>
                </a14:m>
                <a:endParaRPr lang="de-DE" sz="1600" i="1" dirty="0" smtClean="0">
                  <a:solidFill>
                    <a:schemeClr val="tx1"/>
                  </a:solidFill>
                  <a:latin typeface="Cambria Math" panose="02040503050406030204" pitchFamily="18" charset="0"/>
                </a:endParaRPr>
              </a:p>
              <a:p>
                <a:pPr algn="ctr"/>
                <a:endParaRPr lang="de-DE" sz="1600" i="1" dirty="0" smtClean="0">
                  <a:solidFill>
                    <a:schemeClr val="tx1"/>
                  </a:solidFill>
                  <a:latin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de-DE" sz="1600" i="1">
                          <a:solidFill>
                            <a:schemeClr val="tx1"/>
                          </a:solidFill>
                          <a:latin typeface="Cambria Math" panose="02040503050406030204" pitchFamily="18" charset="0"/>
                        </a:rPr>
                        <m:t>𝐵</m:t>
                      </m:r>
                      <m:r>
                        <a:rPr lang="de-DE" sz="1600" i="1">
                          <a:solidFill>
                            <a:schemeClr val="tx1"/>
                          </a:solidFill>
                          <a:latin typeface="Cambria Math" panose="02040503050406030204" pitchFamily="18" charset="0"/>
                        </a:rPr>
                        <m:t>=</m:t>
                      </m:r>
                      <m:f>
                        <m:fPr>
                          <m:ctrlPr>
                            <a:rPr lang="de-DE" sz="1600" i="1">
                              <a:solidFill>
                                <a:schemeClr val="tx1"/>
                              </a:solidFill>
                              <a:latin typeface="Cambria Math" panose="02040503050406030204" pitchFamily="18" charset="0"/>
                            </a:rPr>
                          </m:ctrlPr>
                        </m:fPr>
                        <m:num>
                          <m:sSub>
                            <m:sSubPr>
                              <m:ctrlPr>
                                <a:rPr lang="de-DE" sz="1600" i="1">
                                  <a:solidFill>
                                    <a:schemeClr val="tx1"/>
                                  </a:solidFill>
                                  <a:latin typeface="Cambria Math" panose="02040503050406030204" pitchFamily="18" charset="0"/>
                                </a:rPr>
                              </m:ctrlPr>
                            </m:sSubPr>
                            <m:e>
                              <m:r>
                                <a:rPr lang="de-DE" sz="1600" i="1">
                                  <a:solidFill>
                                    <a:schemeClr val="tx1"/>
                                  </a:solidFill>
                                  <a:latin typeface="Cambria Math" panose="02040503050406030204" pitchFamily="18" charset="0"/>
                                </a:rPr>
                                <m:t>𝑓</m:t>
                              </m:r>
                            </m:e>
                            <m:sub>
                              <m:r>
                                <a:rPr lang="de-DE" sz="1600" i="1">
                                  <a:solidFill>
                                    <a:schemeClr val="tx1"/>
                                  </a:solidFill>
                                  <a:latin typeface="Cambria Math" panose="02040503050406030204" pitchFamily="18" charset="0"/>
                                </a:rPr>
                                <m:t>𝑠</m:t>
                              </m:r>
                            </m:sub>
                          </m:sSub>
                        </m:num>
                        <m:den>
                          <m:r>
                            <a:rPr lang="de-DE" sz="1600" i="1">
                              <a:solidFill>
                                <a:schemeClr val="tx1"/>
                              </a:solidFill>
                              <a:latin typeface="Cambria Math" panose="02040503050406030204" pitchFamily="18" charset="0"/>
                            </a:rPr>
                            <m:t>2</m:t>
                          </m:r>
                        </m:den>
                      </m:f>
                    </m:oMath>
                  </m:oMathPara>
                </a14:m>
                <a:endParaRPr lang="de-DE" sz="1600" dirty="0" smtClean="0">
                  <a:solidFill>
                    <a:schemeClr val="tx1"/>
                  </a:solidFill>
                </a:endParaRPr>
              </a:p>
              <a:p>
                <a:pPr algn="ctr"/>
                <a:endParaRPr lang="de-DE" sz="1600" dirty="0" smtClean="0">
                  <a:solidFill>
                    <a:schemeClr val="tx1"/>
                  </a:solidFill>
                </a:endParaRPr>
              </a:p>
              <a:p>
                <a:pPr algn="ctr"/>
                <a:r>
                  <a:rPr lang="de-DE" sz="1600" dirty="0" err="1" smtClean="0">
                    <a:solidFill>
                      <a:schemeClr val="tx1"/>
                    </a:solidFill>
                  </a:rPr>
                  <a:t>f</a:t>
                </a:r>
                <a:r>
                  <a:rPr lang="de-DE" sz="1600" baseline="-25000" dirty="0" err="1" smtClean="0">
                    <a:solidFill>
                      <a:schemeClr val="tx1"/>
                    </a:solidFill>
                  </a:rPr>
                  <a:t>b</a:t>
                </a:r>
                <a:r>
                  <a:rPr lang="de-DE" sz="1600" dirty="0" smtClean="0">
                    <a:solidFill>
                      <a:schemeClr val="tx1"/>
                    </a:solidFill>
                  </a:rPr>
                  <a:t> </a:t>
                </a:r>
                <a:r>
                  <a:rPr lang="de-DE" sz="1600" dirty="0">
                    <a:solidFill>
                      <a:schemeClr val="tx1"/>
                    </a:solidFill>
                  </a:rPr>
                  <a:t>= </a:t>
                </a:r>
                <a:r>
                  <a:rPr lang="de-DE" sz="1600" dirty="0" err="1">
                    <a:solidFill>
                      <a:schemeClr val="tx1"/>
                    </a:solidFill>
                  </a:rPr>
                  <a:t>bit</a:t>
                </a:r>
                <a:r>
                  <a:rPr lang="de-DE" sz="1600" dirty="0">
                    <a:solidFill>
                      <a:schemeClr val="tx1"/>
                    </a:solidFill>
                  </a:rPr>
                  <a:t> rate, B = </a:t>
                </a:r>
                <a:r>
                  <a:rPr lang="de-DE" sz="1600" dirty="0" err="1">
                    <a:solidFill>
                      <a:schemeClr val="tx1"/>
                    </a:solidFill>
                  </a:rPr>
                  <a:t>bandwidth</a:t>
                </a:r>
                <a:r>
                  <a:rPr lang="de-DE" sz="1600" dirty="0">
                    <a:solidFill>
                      <a:schemeClr val="tx1"/>
                    </a:solidFill>
                  </a:rPr>
                  <a:t>,</a:t>
                </a:r>
              </a:p>
              <a:p>
                <a:pPr algn="ctr"/>
                <a:r>
                  <a:rPr lang="de-DE" sz="1600" dirty="0" err="1">
                    <a:solidFill>
                      <a:schemeClr val="tx1"/>
                    </a:solidFill>
                  </a:rPr>
                  <a:t>f</a:t>
                </a:r>
                <a:r>
                  <a:rPr lang="de-DE" sz="1600" baseline="-25000" dirty="0" err="1">
                    <a:solidFill>
                      <a:schemeClr val="tx1"/>
                    </a:solidFill>
                  </a:rPr>
                  <a:t>s</a:t>
                </a:r>
                <a:r>
                  <a:rPr lang="de-DE" sz="1600" dirty="0">
                    <a:solidFill>
                      <a:schemeClr val="tx1"/>
                    </a:solidFill>
                  </a:rPr>
                  <a:t> = </a:t>
                </a:r>
                <a:r>
                  <a:rPr lang="de-DE" sz="1600" dirty="0" err="1">
                    <a:solidFill>
                      <a:schemeClr val="tx1"/>
                    </a:solidFill>
                  </a:rPr>
                  <a:t>sampling</a:t>
                </a:r>
                <a:r>
                  <a:rPr lang="de-DE" sz="1600" dirty="0">
                    <a:solidFill>
                      <a:schemeClr val="tx1"/>
                    </a:solidFill>
                  </a:rPr>
                  <a:t> rate,</a:t>
                </a:r>
              </a:p>
              <a:p>
                <a:pPr algn="ctr"/>
                <a:r>
                  <a:rPr lang="de-DE" sz="1600" dirty="0">
                    <a:solidFill>
                      <a:schemeClr val="tx1"/>
                    </a:solidFill>
                  </a:rPr>
                  <a:t>n = </a:t>
                </a:r>
                <a:r>
                  <a:rPr lang="de-DE" sz="1600" dirty="0" err="1">
                    <a:solidFill>
                      <a:schemeClr val="tx1"/>
                    </a:solidFill>
                  </a:rPr>
                  <a:t>code</a:t>
                </a:r>
                <a:r>
                  <a:rPr lang="de-DE" sz="1600" dirty="0">
                    <a:solidFill>
                      <a:schemeClr val="tx1"/>
                    </a:solidFill>
                  </a:rPr>
                  <a:t> </a:t>
                </a:r>
                <a:r>
                  <a:rPr lang="de-DE" sz="1600" dirty="0" err="1" smtClean="0">
                    <a:solidFill>
                      <a:schemeClr val="tx1"/>
                    </a:solidFill>
                  </a:rPr>
                  <a:t>redundancy</a:t>
                </a:r>
                <a:endParaRPr lang="de-DE" sz="1600" dirty="0">
                  <a:solidFill>
                    <a:schemeClr val="tx1"/>
                  </a:solidFill>
                </a:endParaRPr>
              </a:p>
            </p:txBody>
          </p:sp>
        </mc:Choice>
        <mc:Fallback>
          <p:sp>
            <p:nvSpPr>
              <p:cNvPr id="16" name="Rechteck 15"/>
              <p:cNvSpPr>
                <a:spLocks noRot="1" noChangeAspect="1" noMove="1" noResize="1" noEditPoints="1" noAdjustHandles="1" noChangeArrowheads="1" noChangeShapeType="1" noTextEdit="1"/>
              </p:cNvSpPr>
              <p:nvPr/>
            </p:nvSpPr>
            <p:spPr>
              <a:xfrm>
                <a:off x="897134" y="2263885"/>
                <a:ext cx="2817181" cy="3626955"/>
              </a:xfrm>
              <a:prstGeom prst="rect">
                <a:avLst/>
              </a:prstGeom>
              <a:blipFill>
                <a:blip r:embed="rId2"/>
                <a:stretch>
                  <a:fillRect l="-649" r="-866" b="-1176"/>
                </a:stretch>
              </a:blipFill>
            </p:spPr>
            <p:txBody>
              <a:bodyPr/>
              <a:lstStyle/>
              <a:p>
                <a:r>
                  <a:rPr lang="de-DE">
                    <a:noFill/>
                  </a:rPr>
                  <a:t> </a:t>
                </a:r>
              </a:p>
            </p:txBody>
          </p:sp>
        </mc:Fallback>
      </mc:AlternateContent>
    </p:spTree>
    <p:extLst>
      <p:ext uri="{BB962C8B-B14F-4D97-AF65-F5344CB8AC3E}">
        <p14:creationId xmlns:p14="http://schemas.microsoft.com/office/powerpoint/2010/main" val="3120165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PM PHY</a:t>
            </a:r>
            <a:br>
              <a:rPr lang="en-US" dirty="0" smtClean="0"/>
            </a:br>
            <a:r>
              <a:rPr lang="en-US" dirty="0" smtClean="0"/>
              <a:t>Header and Payload coding schemes</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2018-04-27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77"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smtClean="0"/>
              <a:t>Random Data</a:t>
            </a:r>
          </a:p>
          <a:p>
            <a:pPr lvl="1">
              <a:buFont typeface="Arial" panose="020B0604020202020204" pitchFamily="34" charset="0"/>
              <a:buChar char="•"/>
            </a:pPr>
            <a:r>
              <a:rPr lang="en-US" dirty="0" smtClean="0"/>
              <a:t>Ca. 5M (without 8B10B)/2M (with 8B10B) bits</a:t>
            </a:r>
          </a:p>
          <a:p>
            <a:pPr>
              <a:buFont typeface="Arial" panose="020B0604020202020204" pitchFamily="34" charset="0"/>
              <a:buChar char="•"/>
            </a:pPr>
            <a:r>
              <a:rPr lang="en-US" dirty="0" smtClean="0"/>
              <a:t>Encoding</a:t>
            </a:r>
          </a:p>
          <a:p>
            <a:pPr lvl="1">
              <a:buFont typeface="Arial" panose="020B0604020202020204" pitchFamily="34" charset="0"/>
              <a:buChar char="•"/>
            </a:pPr>
            <a:r>
              <a:rPr lang="en-US" dirty="0" smtClean="0"/>
              <a:t>Reed-Solomon 36,24 (Header), 256,248 (Payload)</a:t>
            </a:r>
          </a:p>
          <a:p>
            <a:pPr lvl="1">
              <a:buFont typeface="Arial" panose="020B0604020202020204" pitchFamily="34" charset="0"/>
              <a:buChar char="•"/>
            </a:pPr>
            <a:r>
              <a:rPr lang="en-US" dirty="0" smtClean="0"/>
              <a:t>8B10B line coding</a:t>
            </a:r>
          </a:p>
          <a:p>
            <a:pPr lvl="1">
              <a:buFont typeface="Arial" panose="020B0604020202020204" pitchFamily="34" charset="0"/>
              <a:buChar char="•"/>
            </a:pPr>
            <a:r>
              <a:rPr lang="en-US" dirty="0" smtClean="0"/>
              <a:t>Separate 8B10B line coding for RS parity bits</a:t>
            </a:r>
            <a:endParaRPr lang="en-US" dirty="0"/>
          </a:p>
          <a:p>
            <a:pPr>
              <a:buFont typeface="Arial" panose="020B0604020202020204" pitchFamily="34" charset="0"/>
              <a:buChar char="•"/>
            </a:pPr>
            <a:r>
              <a:rPr lang="en-US" dirty="0" smtClean="0"/>
              <a:t>Channel: AWGN</a:t>
            </a:r>
          </a:p>
          <a:p>
            <a:pPr lvl="1">
              <a:buFont typeface="Arial" panose="020B0604020202020204" pitchFamily="34" charset="0"/>
              <a:buChar char="•"/>
            </a:pPr>
            <a:r>
              <a:rPr lang="en-US" dirty="0" smtClean="0"/>
              <a:t>SNR 0-15 dB</a:t>
            </a:r>
          </a:p>
          <a:p>
            <a:pPr lvl="1">
              <a:buFont typeface="Arial" panose="020B0604020202020204" pitchFamily="34" charset="0"/>
              <a:buChar char="•"/>
            </a:pPr>
            <a:r>
              <a:rPr lang="en-US" dirty="0" smtClean="0"/>
              <a:t>Random noise samples added directly to baseband signal</a:t>
            </a:r>
          </a:p>
          <a:p>
            <a:pPr>
              <a:buFont typeface="Arial" panose="020B0604020202020204" pitchFamily="34" charset="0"/>
              <a:buChar char="•"/>
            </a:pPr>
            <a:r>
              <a:rPr lang="en-US" dirty="0" smtClean="0"/>
              <a:t>Evaluation</a:t>
            </a:r>
          </a:p>
          <a:p>
            <a:pPr lvl="1">
              <a:buFont typeface="Arial" panose="020B0604020202020204" pitchFamily="34" charset="0"/>
              <a:buChar char="•"/>
            </a:pPr>
            <a:r>
              <a:rPr lang="en-US" dirty="0" smtClean="0"/>
              <a:t>BER of decoded data stream</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41" name="Rechteck 40"/>
          <p:cNvSpPr/>
          <p:nvPr/>
        </p:nvSpPr>
        <p:spPr bwMode="auto">
          <a:xfrm>
            <a:off x="1065201" y="5094377"/>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2" name="직사각형 49"/>
          <p:cNvSpPr/>
          <p:nvPr/>
        </p:nvSpPr>
        <p:spPr bwMode="auto">
          <a:xfrm>
            <a:off x="4169499" y="5772325"/>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51" name="Ellipse 50"/>
          <p:cNvSpPr/>
          <p:nvPr/>
        </p:nvSpPr>
        <p:spPr bwMode="auto">
          <a:xfrm>
            <a:off x="4414369" y="5092835"/>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52" name="Gerade Verbindung mit Pfeil 51"/>
          <p:cNvCxnSpPr>
            <a:stCxn id="41" idx="3"/>
            <a:endCxn id="33" idx="1"/>
          </p:cNvCxnSpPr>
          <p:nvPr/>
        </p:nvCxnSpPr>
        <p:spPr bwMode="auto">
          <a:xfrm flipV="1">
            <a:off x="2073313" y="5236850"/>
            <a:ext cx="287266" cy="1543"/>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5" name="Gerade Verbindung mit Pfeil 54"/>
          <p:cNvCxnSpPr>
            <a:stCxn id="34" idx="3"/>
            <a:endCxn id="51" idx="2"/>
          </p:cNvCxnSpPr>
          <p:nvPr/>
        </p:nvCxnSpPr>
        <p:spPr bwMode="auto">
          <a:xfrm>
            <a:off x="3949300" y="5236850"/>
            <a:ext cx="465069"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7" name="Gerade Verbindung mit Pfeil 56"/>
          <p:cNvCxnSpPr>
            <a:stCxn id="42" idx="0"/>
            <a:endCxn id="51" idx="4"/>
          </p:cNvCxnSpPr>
          <p:nvPr/>
        </p:nvCxnSpPr>
        <p:spPr bwMode="auto">
          <a:xfrm flipV="1">
            <a:off x="4552156" y="5380867"/>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9" name="Gerade Verbindung mit Pfeil 58"/>
          <p:cNvCxnSpPr>
            <a:stCxn id="51" idx="6"/>
            <a:endCxn id="61" idx="1"/>
          </p:cNvCxnSpPr>
          <p:nvPr/>
        </p:nvCxnSpPr>
        <p:spPr bwMode="auto">
          <a:xfrm flipV="1">
            <a:off x="4689944" y="5236850"/>
            <a:ext cx="437254"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33" name="Rechteck 32"/>
          <p:cNvSpPr/>
          <p:nvPr/>
        </p:nvSpPr>
        <p:spPr bwMode="auto">
          <a:xfrm>
            <a:off x="2360579" y="5092834"/>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34" name="Rechteck 33"/>
          <p:cNvSpPr/>
          <p:nvPr/>
        </p:nvSpPr>
        <p:spPr bwMode="auto">
          <a:xfrm>
            <a:off x="3221851" y="5092834"/>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36" name="Gerade Verbindung mit Pfeil 35"/>
          <p:cNvCxnSpPr>
            <a:stCxn id="33" idx="3"/>
            <a:endCxn id="34" idx="1"/>
          </p:cNvCxnSpPr>
          <p:nvPr/>
        </p:nvCxnSpPr>
        <p:spPr bwMode="auto">
          <a:xfrm>
            <a:off x="2921585" y="5236850"/>
            <a:ext cx="300266"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0" name="Rechteck 59"/>
          <p:cNvSpPr/>
          <p:nvPr/>
        </p:nvSpPr>
        <p:spPr bwMode="auto">
          <a:xfrm>
            <a:off x="6206975" y="5092834"/>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1" name="Rechteck 60"/>
          <p:cNvSpPr/>
          <p:nvPr/>
        </p:nvSpPr>
        <p:spPr bwMode="auto">
          <a:xfrm>
            <a:off x="5127198" y="5092834"/>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62" name="Gerade Verbindung mit Pfeil 61"/>
          <p:cNvCxnSpPr>
            <a:stCxn id="60" idx="3"/>
            <a:endCxn id="69" idx="1"/>
          </p:cNvCxnSpPr>
          <p:nvPr/>
        </p:nvCxnSpPr>
        <p:spPr bwMode="auto">
          <a:xfrm>
            <a:off x="6767981" y="5236850"/>
            <a:ext cx="28066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65" name="Gerade Verbindung mit Pfeil 64"/>
          <p:cNvCxnSpPr>
            <a:stCxn id="61" idx="3"/>
            <a:endCxn id="60" idx="1"/>
          </p:cNvCxnSpPr>
          <p:nvPr/>
        </p:nvCxnSpPr>
        <p:spPr bwMode="auto">
          <a:xfrm>
            <a:off x="5854647" y="5236850"/>
            <a:ext cx="352328"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4" name="Rechteck 23"/>
          <p:cNvSpPr/>
          <p:nvPr/>
        </p:nvSpPr>
        <p:spPr bwMode="auto">
          <a:xfrm>
            <a:off x="2982487" y="1924552"/>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25" name="직사각형 49"/>
          <p:cNvSpPr/>
          <p:nvPr/>
        </p:nvSpPr>
        <p:spPr bwMode="auto">
          <a:xfrm>
            <a:off x="4176753" y="260552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26" name="Ellipse 25"/>
          <p:cNvSpPr/>
          <p:nvPr/>
        </p:nvSpPr>
        <p:spPr bwMode="auto">
          <a:xfrm>
            <a:off x="4421623" y="192603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27" name="Gerade Verbindung mit Pfeil 26"/>
          <p:cNvCxnSpPr>
            <a:stCxn id="24" idx="3"/>
            <a:endCxn id="26" idx="2"/>
          </p:cNvCxnSpPr>
          <p:nvPr/>
        </p:nvCxnSpPr>
        <p:spPr bwMode="auto">
          <a:xfrm>
            <a:off x="3990599" y="2068568"/>
            <a:ext cx="431024" cy="148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29" name="Gerade Verbindung mit Pfeil 28"/>
          <p:cNvCxnSpPr>
            <a:stCxn id="25" idx="0"/>
            <a:endCxn id="26" idx="4"/>
          </p:cNvCxnSpPr>
          <p:nvPr/>
        </p:nvCxnSpPr>
        <p:spPr bwMode="auto">
          <a:xfrm flipV="1">
            <a:off x="4559410" y="221406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30" name="직사각형 49"/>
          <p:cNvSpPr/>
          <p:nvPr/>
        </p:nvSpPr>
        <p:spPr bwMode="auto">
          <a:xfrm>
            <a:off x="5127743" y="1829722"/>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31" name="Gerade Verbindung mit Pfeil 30"/>
          <p:cNvCxnSpPr>
            <a:stCxn id="26" idx="6"/>
            <a:endCxn id="30" idx="1"/>
          </p:cNvCxnSpPr>
          <p:nvPr/>
        </p:nvCxnSpPr>
        <p:spPr bwMode="auto">
          <a:xfrm flipV="1">
            <a:off x="4697198" y="2068568"/>
            <a:ext cx="430545" cy="148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9" name="직사각형 49"/>
          <p:cNvSpPr/>
          <p:nvPr/>
        </p:nvSpPr>
        <p:spPr bwMode="auto">
          <a:xfrm>
            <a:off x="7048644" y="4998004"/>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0" name="Rechteck 69"/>
          <p:cNvSpPr/>
          <p:nvPr/>
        </p:nvSpPr>
        <p:spPr bwMode="auto">
          <a:xfrm>
            <a:off x="2305380" y="3565512"/>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1" name="직사각형 49"/>
          <p:cNvSpPr/>
          <p:nvPr/>
        </p:nvSpPr>
        <p:spPr bwMode="auto">
          <a:xfrm>
            <a:off x="4169499" y="424500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2" name="Ellipse 71"/>
          <p:cNvSpPr/>
          <p:nvPr/>
        </p:nvSpPr>
        <p:spPr bwMode="auto">
          <a:xfrm>
            <a:off x="4414369" y="356551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73" name="Gerade Verbindung mit Pfeil 72"/>
          <p:cNvCxnSpPr>
            <a:stCxn id="70" idx="3"/>
            <a:endCxn id="77" idx="1"/>
          </p:cNvCxnSpPr>
          <p:nvPr/>
        </p:nvCxnSpPr>
        <p:spPr bwMode="auto">
          <a:xfrm>
            <a:off x="3313492" y="3709528"/>
            <a:ext cx="23364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75" name="Gerade Verbindung mit Pfeil 74"/>
          <p:cNvCxnSpPr>
            <a:stCxn id="71" idx="0"/>
            <a:endCxn id="72" idx="4"/>
          </p:cNvCxnSpPr>
          <p:nvPr/>
        </p:nvCxnSpPr>
        <p:spPr bwMode="auto">
          <a:xfrm flipV="1">
            <a:off x="4552156" y="385354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76" name="Gerade Verbindung mit Pfeil 75"/>
          <p:cNvCxnSpPr>
            <a:stCxn id="72" idx="6"/>
            <a:endCxn id="80" idx="1"/>
          </p:cNvCxnSpPr>
          <p:nvPr/>
        </p:nvCxnSpPr>
        <p:spPr bwMode="auto">
          <a:xfrm flipV="1">
            <a:off x="4689944" y="3709528"/>
            <a:ext cx="306227"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77" name="Rechteck 76"/>
          <p:cNvSpPr/>
          <p:nvPr/>
        </p:nvSpPr>
        <p:spPr bwMode="auto">
          <a:xfrm>
            <a:off x="3547136" y="356551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79" name="Gerade Verbindung mit Pfeil 78"/>
          <p:cNvCxnSpPr>
            <a:stCxn id="77" idx="3"/>
            <a:endCxn id="72" idx="2"/>
          </p:cNvCxnSpPr>
          <p:nvPr/>
        </p:nvCxnSpPr>
        <p:spPr bwMode="auto">
          <a:xfrm>
            <a:off x="4108142" y="3709528"/>
            <a:ext cx="306227"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80" name="Rechteck 79"/>
          <p:cNvSpPr/>
          <p:nvPr/>
        </p:nvSpPr>
        <p:spPr bwMode="auto">
          <a:xfrm>
            <a:off x="4996171" y="356551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82" name="Gerade Verbindung mit Pfeil 81"/>
          <p:cNvCxnSpPr>
            <a:stCxn id="80" idx="3"/>
            <a:endCxn id="84" idx="1"/>
          </p:cNvCxnSpPr>
          <p:nvPr/>
        </p:nvCxnSpPr>
        <p:spPr bwMode="auto">
          <a:xfrm>
            <a:off x="5557177" y="3709528"/>
            <a:ext cx="28066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84" name="직사각형 49"/>
          <p:cNvSpPr/>
          <p:nvPr/>
        </p:nvSpPr>
        <p:spPr bwMode="auto">
          <a:xfrm>
            <a:off x="5837840" y="3470682"/>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88" name="Textfeld 87"/>
          <p:cNvSpPr txBox="1"/>
          <p:nvPr/>
        </p:nvSpPr>
        <p:spPr>
          <a:xfrm>
            <a:off x="483661" y="1914679"/>
            <a:ext cx="833883" cy="307777"/>
          </a:xfrm>
          <a:prstGeom prst="rect">
            <a:avLst/>
          </a:prstGeom>
          <a:noFill/>
        </p:spPr>
        <p:txBody>
          <a:bodyPr wrap="none" rtlCol="0">
            <a:spAutoFit/>
          </a:bodyPr>
          <a:lstStyle/>
          <a:p>
            <a:r>
              <a:rPr lang="de-DE" sz="1400" dirty="0" err="1" smtClean="0">
                <a:solidFill>
                  <a:schemeClr val="tx1"/>
                </a:solidFill>
              </a:rPr>
              <a:t>Uncoded</a:t>
            </a:r>
            <a:endParaRPr lang="de-DE" sz="1400" dirty="0" smtClean="0">
              <a:solidFill>
                <a:schemeClr val="tx1"/>
              </a:solidFill>
            </a:endParaRPr>
          </a:p>
        </p:txBody>
      </p:sp>
      <p:sp>
        <p:nvSpPr>
          <p:cNvPr id="89" name="Textfeld 88"/>
          <p:cNvSpPr txBox="1"/>
          <p:nvPr/>
        </p:nvSpPr>
        <p:spPr>
          <a:xfrm>
            <a:off x="483661" y="3555639"/>
            <a:ext cx="404278" cy="307777"/>
          </a:xfrm>
          <a:prstGeom prst="rect">
            <a:avLst/>
          </a:prstGeom>
          <a:noFill/>
        </p:spPr>
        <p:txBody>
          <a:bodyPr wrap="none" rtlCol="0">
            <a:spAutoFit/>
          </a:bodyPr>
          <a:lstStyle/>
          <a:p>
            <a:r>
              <a:rPr lang="de-DE" sz="1400" dirty="0" smtClean="0">
                <a:solidFill>
                  <a:schemeClr val="tx1"/>
                </a:solidFill>
              </a:rPr>
              <a:t>RS</a:t>
            </a:r>
            <a:endParaRPr lang="de-DE" sz="1400" dirty="0">
              <a:solidFill>
                <a:schemeClr val="tx1"/>
              </a:solidFill>
            </a:endParaRPr>
          </a:p>
        </p:txBody>
      </p:sp>
      <p:sp>
        <p:nvSpPr>
          <p:cNvPr id="90" name="Textfeld 89"/>
          <p:cNvSpPr txBox="1"/>
          <p:nvPr/>
        </p:nvSpPr>
        <p:spPr>
          <a:xfrm>
            <a:off x="464467" y="4690227"/>
            <a:ext cx="1104790" cy="307777"/>
          </a:xfrm>
          <a:prstGeom prst="rect">
            <a:avLst/>
          </a:prstGeom>
          <a:noFill/>
        </p:spPr>
        <p:txBody>
          <a:bodyPr wrap="none" rtlCol="0">
            <a:spAutoFit/>
          </a:bodyPr>
          <a:lstStyle/>
          <a:p>
            <a:r>
              <a:rPr lang="de-DE" sz="1400" dirty="0" smtClean="0">
                <a:solidFill>
                  <a:schemeClr val="tx1"/>
                </a:solidFill>
              </a:rPr>
              <a:t>RS + 8B10B</a:t>
            </a:r>
            <a:endParaRPr lang="de-DE" sz="1400" dirty="0">
              <a:solidFill>
                <a:schemeClr val="tx1"/>
              </a:solidFill>
            </a:endParaRPr>
          </a:p>
        </p:txBody>
      </p:sp>
    </p:spTree>
    <p:extLst>
      <p:ext uri="{BB962C8B-B14F-4D97-AF65-F5344CB8AC3E}">
        <p14:creationId xmlns:p14="http://schemas.microsoft.com/office/powerpoint/2010/main" val="8478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39" name="Rechteck 38"/>
          <p:cNvSpPr/>
          <p:nvPr/>
        </p:nvSpPr>
        <p:spPr bwMode="auto">
          <a:xfrm>
            <a:off x="633578"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0" name="직사각형 49"/>
          <p:cNvSpPr/>
          <p:nvPr/>
        </p:nvSpPr>
        <p:spPr bwMode="auto">
          <a:xfrm>
            <a:off x="4086445" y="5599420"/>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3" name="Ellipse 42"/>
          <p:cNvSpPr/>
          <p:nvPr/>
        </p:nvSpPr>
        <p:spPr bwMode="auto">
          <a:xfrm>
            <a:off x="4331315" y="4919930"/>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44" name="Gerade Verbindung mit Pfeil 43"/>
          <p:cNvCxnSpPr>
            <a:stCxn id="39" idx="3"/>
            <a:endCxn id="48" idx="1"/>
          </p:cNvCxnSpPr>
          <p:nvPr/>
        </p:nvCxnSpPr>
        <p:spPr bwMode="auto">
          <a:xfrm>
            <a:off x="1641690" y="5063945"/>
            <a:ext cx="20185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5" name="Gerade Verbindung mit Pfeil 44"/>
          <p:cNvCxnSpPr>
            <a:stCxn id="49" idx="3"/>
            <a:endCxn id="43" idx="2"/>
          </p:cNvCxnSpPr>
          <p:nvPr/>
        </p:nvCxnSpPr>
        <p:spPr bwMode="auto">
          <a:xfrm>
            <a:off x="3859767" y="5063945"/>
            <a:ext cx="471548"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6" name="Gerade Verbindung mit Pfeil 45"/>
          <p:cNvCxnSpPr>
            <a:stCxn id="40" idx="0"/>
            <a:endCxn id="43" idx="4"/>
          </p:cNvCxnSpPr>
          <p:nvPr/>
        </p:nvCxnSpPr>
        <p:spPr bwMode="auto">
          <a:xfrm flipV="1">
            <a:off x="4469102" y="5207962"/>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7" name="Gerade Verbindung mit Pfeil 46"/>
          <p:cNvCxnSpPr>
            <a:stCxn id="43" idx="6"/>
            <a:endCxn id="54" idx="1"/>
          </p:cNvCxnSpPr>
          <p:nvPr/>
        </p:nvCxnSpPr>
        <p:spPr bwMode="auto">
          <a:xfrm flipV="1">
            <a:off x="4606890" y="5063945"/>
            <a:ext cx="437254"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48" name="Rechteck 47"/>
          <p:cNvSpPr/>
          <p:nvPr/>
        </p:nvSpPr>
        <p:spPr bwMode="auto">
          <a:xfrm>
            <a:off x="1843543" y="4919929"/>
            <a:ext cx="719158"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9" name="Rechteck 48"/>
          <p:cNvSpPr/>
          <p:nvPr/>
        </p:nvSpPr>
        <p:spPr bwMode="auto">
          <a:xfrm>
            <a:off x="2851655"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a:solidFill>
                  <a:srgbClr val="000000"/>
                </a:solidFill>
                <a:latin typeface="Times New Roman" pitchFamily="18" charset="0"/>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0" name="Gerade Verbindung mit Pfeil 49"/>
          <p:cNvCxnSpPr>
            <a:stCxn id="48" idx="3"/>
            <a:endCxn id="49" idx="1"/>
          </p:cNvCxnSpPr>
          <p:nvPr/>
        </p:nvCxnSpPr>
        <p:spPr bwMode="auto">
          <a:xfrm>
            <a:off x="2562701" y="5063945"/>
            <a:ext cx="28895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53" name="Rechteck 52"/>
          <p:cNvSpPr/>
          <p:nvPr/>
        </p:nvSpPr>
        <p:spPr bwMode="auto">
          <a:xfrm>
            <a:off x="6296515" y="4919929"/>
            <a:ext cx="719158"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smtClean="0">
                <a:solidFill>
                  <a:srgbClr val="000000"/>
                </a:solidFill>
                <a:latin typeface="Times New Roman" pitchFamily="18" charset="0"/>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54" name="Rechteck 53"/>
          <p:cNvSpPr/>
          <p:nvPr/>
        </p:nvSpPr>
        <p:spPr bwMode="auto">
          <a:xfrm>
            <a:off x="5044144"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smtClean="0">
                <a:solidFill>
                  <a:srgbClr val="000000"/>
                </a:solidFill>
                <a:latin typeface="Times New Roman" pitchFamily="18" charset="0"/>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6" name="Gerade Verbindung mit Pfeil 55"/>
          <p:cNvCxnSpPr>
            <a:stCxn id="53" idx="3"/>
            <a:endCxn id="63" idx="1"/>
          </p:cNvCxnSpPr>
          <p:nvPr/>
        </p:nvCxnSpPr>
        <p:spPr bwMode="auto">
          <a:xfrm>
            <a:off x="7015673" y="5063945"/>
            <a:ext cx="28895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8" name="Gerade Verbindung mit Pfeil 57"/>
          <p:cNvCxnSpPr>
            <a:stCxn id="54" idx="3"/>
            <a:endCxn id="53" idx="1"/>
          </p:cNvCxnSpPr>
          <p:nvPr/>
        </p:nvCxnSpPr>
        <p:spPr bwMode="auto">
          <a:xfrm>
            <a:off x="6052256" y="5063945"/>
            <a:ext cx="244259"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3" name="직사각형 49"/>
          <p:cNvSpPr/>
          <p:nvPr/>
        </p:nvSpPr>
        <p:spPr bwMode="auto">
          <a:xfrm>
            <a:off x="7304627" y="4825099"/>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4" name="Rechteck 63"/>
          <p:cNvSpPr/>
          <p:nvPr/>
        </p:nvSpPr>
        <p:spPr bwMode="auto">
          <a:xfrm>
            <a:off x="3292458" y="4237257"/>
            <a:ext cx="67732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4" name="Gewinkelter Verbinder 13"/>
          <p:cNvCxnSpPr>
            <a:endCxn id="64" idx="1"/>
          </p:cNvCxnSpPr>
          <p:nvPr/>
        </p:nvCxnSpPr>
        <p:spPr bwMode="auto">
          <a:xfrm rot="5400000" flipH="1" flipV="1">
            <a:off x="2928780" y="4549166"/>
            <a:ext cx="531571" cy="195786"/>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6" name="Gewinkelter Verbinder 15"/>
          <p:cNvCxnSpPr>
            <a:stCxn id="64" idx="3"/>
          </p:cNvCxnSpPr>
          <p:nvPr/>
        </p:nvCxnSpPr>
        <p:spPr bwMode="auto">
          <a:xfrm>
            <a:off x="3969784" y="4381273"/>
            <a:ext cx="130813" cy="685855"/>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8" name="Rechteck 77"/>
          <p:cNvSpPr/>
          <p:nvPr/>
        </p:nvSpPr>
        <p:spPr bwMode="auto">
          <a:xfrm>
            <a:off x="2508570" y="4230172"/>
            <a:ext cx="598593" cy="28803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Parity</a:t>
            </a:r>
            <a:endParaRPr lang="en-US" sz="1000" kern="0" dirty="0" smtClean="0">
              <a:solidFill>
                <a:srgbClr val="000000"/>
              </a:solidFill>
              <a:latin typeface="Times New Roman" pitchFamily="18"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bits</a:t>
            </a:r>
            <a:endParaRPr kumimoji="0" lang="en-US" sz="10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88" name="Rechteck 87"/>
          <p:cNvSpPr/>
          <p:nvPr/>
        </p:nvSpPr>
        <p:spPr bwMode="auto">
          <a:xfrm>
            <a:off x="4997569" y="4234373"/>
            <a:ext cx="72693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1" fontAlgn="auto" hangingPunct="1">
              <a:spcBef>
                <a:spcPts val="0"/>
              </a:spcBef>
              <a:spcAft>
                <a:spcPts val="0"/>
              </a:spcAft>
              <a:buClrTx/>
              <a:buSzTx/>
              <a:defRPr/>
            </a:pPr>
            <a:r>
              <a:rPr lang="de-DE" sz="1200" kern="0" dirty="0" smtClean="0">
                <a:solidFill>
                  <a:srgbClr val="000000"/>
                </a:solidFill>
                <a:latin typeface="Times New Roman" pitchFamily="18" charset="0"/>
              </a:rPr>
              <a:t>8B10B</a:t>
            </a:r>
            <a:r>
              <a:rPr lang="de-DE" sz="1200" kern="0" baseline="30000" dirty="0" smtClean="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89" name="Gewinkelter Verbinder 88"/>
          <p:cNvCxnSpPr/>
          <p:nvPr/>
        </p:nvCxnSpPr>
        <p:spPr bwMode="auto">
          <a:xfrm rot="5400000" flipH="1" flipV="1">
            <a:off x="4527275" y="4583683"/>
            <a:ext cx="675588" cy="26500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90" name="Gewinkelter Verbinder 89"/>
          <p:cNvCxnSpPr>
            <a:stCxn id="88" idx="3"/>
          </p:cNvCxnSpPr>
          <p:nvPr/>
        </p:nvCxnSpPr>
        <p:spPr bwMode="auto">
          <a:xfrm>
            <a:off x="5724505" y="4378389"/>
            <a:ext cx="125858" cy="515141"/>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91" name="Rechteck 90"/>
          <p:cNvSpPr/>
          <p:nvPr/>
        </p:nvSpPr>
        <p:spPr bwMode="auto">
          <a:xfrm>
            <a:off x="5724505" y="4287845"/>
            <a:ext cx="598593" cy="28803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Parity</a:t>
            </a:r>
            <a:endParaRPr lang="en-US" sz="1000" kern="0" dirty="0" smtClean="0">
              <a:solidFill>
                <a:srgbClr val="000000"/>
              </a:solidFill>
              <a:latin typeface="Times New Roman" pitchFamily="18"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bits</a:t>
            </a:r>
            <a:endParaRPr kumimoji="0" lang="en-US" sz="10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10" name="Textfeld 109"/>
          <p:cNvSpPr txBox="1"/>
          <p:nvPr/>
        </p:nvSpPr>
        <p:spPr>
          <a:xfrm>
            <a:off x="313414" y="1785915"/>
            <a:ext cx="1104790" cy="307777"/>
          </a:xfrm>
          <a:prstGeom prst="rect">
            <a:avLst/>
          </a:prstGeom>
          <a:noFill/>
        </p:spPr>
        <p:txBody>
          <a:bodyPr wrap="none" rtlCol="0">
            <a:spAutoFit/>
          </a:bodyPr>
          <a:lstStyle/>
          <a:p>
            <a:r>
              <a:rPr lang="de-DE" sz="1400" dirty="0" smtClean="0">
                <a:solidFill>
                  <a:schemeClr val="tx1"/>
                </a:solidFill>
              </a:rPr>
              <a:t>8B10B + RS</a:t>
            </a:r>
            <a:endParaRPr lang="de-DE" sz="1400" dirty="0">
              <a:solidFill>
                <a:schemeClr val="tx1"/>
              </a:solidFill>
            </a:endParaRPr>
          </a:p>
        </p:txBody>
      </p:sp>
      <p:sp>
        <p:nvSpPr>
          <p:cNvPr id="111" name="Textfeld 110"/>
          <p:cNvSpPr txBox="1"/>
          <p:nvPr/>
        </p:nvSpPr>
        <p:spPr>
          <a:xfrm>
            <a:off x="313414" y="4116779"/>
            <a:ext cx="1303562" cy="523220"/>
          </a:xfrm>
          <a:prstGeom prst="rect">
            <a:avLst/>
          </a:prstGeom>
          <a:noFill/>
        </p:spPr>
        <p:txBody>
          <a:bodyPr wrap="none" rtlCol="0">
            <a:spAutoFit/>
          </a:bodyPr>
          <a:lstStyle/>
          <a:p>
            <a:r>
              <a:rPr lang="de-DE" sz="1400" dirty="0" smtClean="0">
                <a:solidFill>
                  <a:schemeClr val="tx1"/>
                </a:solidFill>
              </a:rPr>
              <a:t>8B10B + RS</a:t>
            </a:r>
            <a:br>
              <a:rPr lang="de-DE" sz="1400" dirty="0" smtClean="0">
                <a:solidFill>
                  <a:schemeClr val="tx1"/>
                </a:solidFill>
              </a:rPr>
            </a:br>
            <a:r>
              <a:rPr lang="de-DE" sz="1400" dirty="0" smtClean="0">
                <a:solidFill>
                  <a:schemeClr val="tx1"/>
                </a:solidFill>
              </a:rPr>
              <a:t>+ 8B10B </a:t>
            </a:r>
            <a:r>
              <a:rPr lang="de-DE" sz="1400" dirty="0" err="1" smtClean="0">
                <a:solidFill>
                  <a:schemeClr val="tx1"/>
                </a:solidFill>
              </a:rPr>
              <a:t>parity</a:t>
            </a:r>
            <a:endParaRPr lang="de-DE" sz="1400" dirty="0">
              <a:solidFill>
                <a:schemeClr val="tx1"/>
              </a:solidFill>
            </a:endParaRPr>
          </a:p>
        </p:txBody>
      </p:sp>
      <p:sp>
        <p:nvSpPr>
          <p:cNvPr id="127" name="Rechteck 126"/>
          <p:cNvSpPr/>
          <p:nvPr/>
        </p:nvSpPr>
        <p:spPr bwMode="auto">
          <a:xfrm>
            <a:off x="1035519" y="2236337"/>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8" name="직사각형 49"/>
          <p:cNvSpPr/>
          <p:nvPr/>
        </p:nvSpPr>
        <p:spPr bwMode="auto">
          <a:xfrm>
            <a:off x="4086445" y="291386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9" name="Ellipse 128"/>
          <p:cNvSpPr/>
          <p:nvPr/>
        </p:nvSpPr>
        <p:spPr bwMode="auto">
          <a:xfrm>
            <a:off x="4331315" y="223437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130" name="Gerade Verbindung mit Pfeil 129"/>
          <p:cNvCxnSpPr>
            <a:stCxn id="127" idx="3"/>
            <a:endCxn id="135" idx="1"/>
          </p:cNvCxnSpPr>
          <p:nvPr/>
        </p:nvCxnSpPr>
        <p:spPr bwMode="auto">
          <a:xfrm flipV="1">
            <a:off x="2043631" y="2378388"/>
            <a:ext cx="332195" cy="1965"/>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1" name="Gerade Verbindung mit Pfeil 130"/>
          <p:cNvCxnSpPr>
            <a:stCxn id="134" idx="3"/>
            <a:endCxn id="129" idx="2"/>
          </p:cNvCxnSpPr>
          <p:nvPr/>
        </p:nvCxnSpPr>
        <p:spPr bwMode="auto">
          <a:xfrm>
            <a:off x="4014820" y="2378388"/>
            <a:ext cx="316495"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2" name="Gerade Verbindung mit Pfeil 131"/>
          <p:cNvCxnSpPr>
            <a:stCxn id="128" idx="0"/>
            <a:endCxn id="129" idx="4"/>
          </p:cNvCxnSpPr>
          <p:nvPr/>
        </p:nvCxnSpPr>
        <p:spPr bwMode="auto">
          <a:xfrm flipV="1">
            <a:off x="4469102" y="252240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3" name="Gerade Verbindung mit Pfeil 132"/>
          <p:cNvCxnSpPr>
            <a:stCxn id="129" idx="6"/>
            <a:endCxn id="137" idx="1"/>
          </p:cNvCxnSpPr>
          <p:nvPr/>
        </p:nvCxnSpPr>
        <p:spPr bwMode="auto">
          <a:xfrm flipV="1">
            <a:off x="4606890" y="2375104"/>
            <a:ext cx="294079" cy="3285"/>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34" name="Rechteck 133"/>
          <p:cNvSpPr/>
          <p:nvPr/>
        </p:nvSpPr>
        <p:spPr bwMode="auto">
          <a:xfrm>
            <a:off x="3453814" y="223437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35" name="Rechteck 134"/>
          <p:cNvSpPr/>
          <p:nvPr/>
        </p:nvSpPr>
        <p:spPr bwMode="auto">
          <a:xfrm>
            <a:off x="2375826" y="2234372"/>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36" name="Gerade Verbindung mit Pfeil 135"/>
          <p:cNvCxnSpPr>
            <a:stCxn id="135" idx="3"/>
            <a:endCxn id="134" idx="1"/>
          </p:cNvCxnSpPr>
          <p:nvPr/>
        </p:nvCxnSpPr>
        <p:spPr bwMode="auto">
          <a:xfrm>
            <a:off x="3103275" y="2378388"/>
            <a:ext cx="350539"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37" name="Rechteck 136"/>
          <p:cNvSpPr/>
          <p:nvPr/>
        </p:nvSpPr>
        <p:spPr bwMode="auto">
          <a:xfrm>
            <a:off x="4900969" y="2231088"/>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38" name="Rechteck 137"/>
          <p:cNvSpPr/>
          <p:nvPr/>
        </p:nvSpPr>
        <p:spPr bwMode="auto">
          <a:xfrm>
            <a:off x="5791390" y="2231088"/>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39" name="Gerade Verbindung mit Pfeil 138"/>
          <p:cNvCxnSpPr>
            <a:stCxn id="138" idx="3"/>
            <a:endCxn id="141" idx="1"/>
          </p:cNvCxnSpPr>
          <p:nvPr/>
        </p:nvCxnSpPr>
        <p:spPr bwMode="auto">
          <a:xfrm>
            <a:off x="6518839" y="2375104"/>
            <a:ext cx="28634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40" name="Gerade Verbindung mit Pfeil 139"/>
          <p:cNvCxnSpPr>
            <a:stCxn id="137" idx="3"/>
            <a:endCxn id="138" idx="1"/>
          </p:cNvCxnSpPr>
          <p:nvPr/>
        </p:nvCxnSpPr>
        <p:spPr bwMode="auto">
          <a:xfrm>
            <a:off x="5461975" y="2375104"/>
            <a:ext cx="329415"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41" name="직사각형 49"/>
          <p:cNvSpPr/>
          <p:nvPr/>
        </p:nvSpPr>
        <p:spPr bwMode="auto">
          <a:xfrm>
            <a:off x="6805182" y="2136258"/>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Tree>
    <p:extLst>
      <p:ext uri="{BB962C8B-B14F-4D97-AF65-F5344CB8AC3E}">
        <p14:creationId xmlns:p14="http://schemas.microsoft.com/office/powerpoint/2010/main" val="1159115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Header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Textfeld 7"/>
          <p:cNvSpPr txBox="1"/>
          <p:nvPr/>
        </p:nvSpPr>
        <p:spPr>
          <a:xfrm>
            <a:off x="7160344" y="2276872"/>
            <a:ext cx="1321196" cy="738664"/>
          </a:xfrm>
          <a:prstGeom prst="rect">
            <a:avLst/>
          </a:prstGeom>
          <a:noFill/>
        </p:spPr>
        <p:txBody>
          <a:bodyPr wrap="none" rtlCol="0">
            <a:spAutoFit/>
          </a:bodyPr>
          <a:lstStyle/>
          <a:p>
            <a:r>
              <a:rPr lang="de-DE" sz="1400" dirty="0" smtClean="0">
                <a:solidFill>
                  <a:schemeClr val="tx1"/>
                </a:solidFill>
              </a:rPr>
              <a:t>OCR: </a:t>
            </a:r>
            <a:r>
              <a:rPr lang="de-DE" sz="1400" dirty="0" err="1" smtClean="0">
                <a:solidFill>
                  <a:schemeClr val="tx1"/>
                </a:solidFill>
              </a:rPr>
              <a:t>baseband</a:t>
            </a:r>
            <a:endParaRPr lang="de-DE" sz="1400" dirty="0">
              <a:solidFill>
                <a:schemeClr val="tx1"/>
              </a:solidFill>
            </a:endParaRPr>
          </a:p>
          <a:p>
            <a:endParaRPr lang="de-DE" sz="1400" dirty="0" smtClean="0">
              <a:solidFill>
                <a:schemeClr val="tx1"/>
              </a:solidFill>
            </a:endParaRPr>
          </a:p>
          <a:p>
            <a:r>
              <a:rPr lang="de-DE" sz="1400" dirty="0" err="1" smtClean="0">
                <a:solidFill>
                  <a:schemeClr val="tx1"/>
                </a:solidFill>
              </a:rPr>
              <a:t>Number</a:t>
            </a:r>
            <a:r>
              <a:rPr lang="de-DE" sz="1400" dirty="0" smtClean="0">
                <a:solidFill>
                  <a:schemeClr val="tx1"/>
                </a:solidFill>
              </a:rPr>
              <a:t> </a:t>
            </a:r>
            <a:r>
              <a:rPr lang="de-DE" sz="1400" dirty="0" err="1">
                <a:solidFill>
                  <a:schemeClr val="tx1"/>
                </a:solidFill>
              </a:rPr>
              <a:t>of</a:t>
            </a:r>
            <a:r>
              <a:rPr lang="de-DE" sz="1400" dirty="0">
                <a:solidFill>
                  <a:schemeClr val="tx1"/>
                </a:solidFill>
              </a:rPr>
              <a:t> </a:t>
            </a:r>
            <a:r>
              <a:rPr lang="de-DE" sz="1400" dirty="0" err="1">
                <a:solidFill>
                  <a:schemeClr val="tx1"/>
                </a:solidFill>
              </a:rPr>
              <a:t>bits</a:t>
            </a:r>
            <a:r>
              <a:rPr lang="de-DE" sz="1400" dirty="0" smtClean="0">
                <a:solidFill>
                  <a:schemeClr val="tx1"/>
                </a:solidFill>
              </a:rPr>
              <a:t>:</a:t>
            </a:r>
            <a:endParaRPr lang="de-DE" sz="1400" dirty="0">
              <a:solidFill>
                <a:schemeClr val="tx1"/>
              </a:solidFill>
            </a:endParaRPr>
          </a:p>
        </p:txBody>
      </p:sp>
      <p:graphicFrame>
        <p:nvGraphicFramePr>
          <p:cNvPr id="9" name="Tabelle 8"/>
          <p:cNvGraphicFramePr>
            <a:graphicFrameLocks noGrp="1"/>
          </p:cNvGraphicFramePr>
          <p:nvPr>
            <p:extLst>
              <p:ext uri="{D42A27DB-BD31-4B8C-83A1-F6EECF244321}">
                <p14:modId xmlns:p14="http://schemas.microsoft.com/office/powerpoint/2010/main" val="3382758301"/>
              </p:ext>
            </p:extLst>
          </p:nvPr>
        </p:nvGraphicFramePr>
        <p:xfrm>
          <a:off x="7236296" y="3081613"/>
          <a:ext cx="1580232" cy="2225040"/>
        </p:xfrm>
        <a:graphic>
          <a:graphicData uri="http://schemas.openxmlformats.org/drawingml/2006/table">
            <a:tbl>
              <a:tblPr firstRow="1" bandRow="1">
                <a:tableStyleId>{5940675A-B579-460E-94D1-54222C63F5DA}</a:tableStyleId>
              </a:tblPr>
              <a:tblGrid>
                <a:gridCol w="788144">
                  <a:extLst>
                    <a:ext uri="{9D8B030D-6E8A-4147-A177-3AD203B41FA5}">
                      <a16:colId xmlns:a16="http://schemas.microsoft.com/office/drawing/2014/main" val="4231375513"/>
                    </a:ext>
                  </a:extLst>
                </a:gridCol>
                <a:gridCol w="792088">
                  <a:extLst>
                    <a:ext uri="{9D8B030D-6E8A-4147-A177-3AD203B41FA5}">
                      <a16:colId xmlns:a16="http://schemas.microsoft.com/office/drawing/2014/main" val="3144257712"/>
                    </a:ext>
                  </a:extLst>
                </a:gridCol>
              </a:tblGrid>
              <a:tr h="228025">
                <a:tc>
                  <a:txBody>
                    <a:bodyPr/>
                    <a:lstStyle/>
                    <a:p>
                      <a:r>
                        <a:rPr lang="de-DE" sz="1000" dirty="0" err="1" smtClean="0"/>
                        <a:t>Uncoded</a:t>
                      </a:r>
                      <a:endParaRPr lang="de-DE" sz="1000" dirty="0" smtClean="0"/>
                    </a:p>
                  </a:txBody>
                  <a:tcPr/>
                </a:tc>
                <a:tc>
                  <a:txBody>
                    <a:bodyPr/>
                    <a:lstStyle/>
                    <a:p>
                      <a:r>
                        <a:rPr lang="de-DE" sz="1000" dirty="0" smtClean="0"/>
                        <a:t>4,999,970</a:t>
                      </a:r>
                      <a:endParaRPr lang="de-DE" sz="1000" dirty="0"/>
                    </a:p>
                  </a:txBody>
                  <a:tcPr/>
                </a:tc>
                <a:extLst>
                  <a:ext uri="{0D108BD9-81ED-4DB2-BD59-A6C34878D82A}">
                    <a16:rowId xmlns:a16="http://schemas.microsoft.com/office/drawing/2014/main" val="3648438071"/>
                  </a:ext>
                </a:extLst>
              </a:tr>
              <a:tr h="228025">
                <a:tc>
                  <a:txBody>
                    <a:bodyPr/>
                    <a:lstStyle/>
                    <a:p>
                      <a:r>
                        <a:rPr lang="de-DE" sz="1000" dirty="0" smtClean="0"/>
                        <a:t>RS 36,24</a:t>
                      </a:r>
                      <a:endParaRPr lang="de-DE" sz="1000" dirty="0"/>
                    </a:p>
                  </a:txBody>
                  <a:tcPr/>
                </a:tc>
                <a:tc>
                  <a:txBody>
                    <a:bodyPr/>
                    <a:lstStyle/>
                    <a:p>
                      <a:r>
                        <a:rPr lang="de-DE" sz="1000" dirty="0" smtClean="0"/>
                        <a:t>4,999,968</a:t>
                      </a:r>
                      <a:endParaRPr lang="de-DE" sz="1000" dirty="0"/>
                    </a:p>
                  </a:txBody>
                  <a:tcPr/>
                </a:tc>
                <a:extLst>
                  <a:ext uri="{0D108BD9-81ED-4DB2-BD59-A6C34878D82A}">
                    <a16:rowId xmlns:a16="http://schemas.microsoft.com/office/drawing/2014/main" val="2008412715"/>
                  </a:ext>
                </a:extLst>
              </a:tr>
              <a:tr h="228025">
                <a:tc>
                  <a:txBody>
                    <a:bodyPr/>
                    <a:lstStyle/>
                    <a:p>
                      <a:r>
                        <a:rPr lang="de-DE" sz="1000" dirty="0" smtClean="0"/>
                        <a:t>RS 36,24</a:t>
                      </a:r>
                    </a:p>
                    <a:p>
                      <a:r>
                        <a:rPr lang="de-DE" sz="1000" dirty="0" smtClean="0"/>
                        <a:t>+ 8B10B</a:t>
                      </a:r>
                      <a:endParaRPr lang="de-DE" sz="1000" dirty="0"/>
                    </a:p>
                  </a:txBody>
                  <a:tcPr/>
                </a:tc>
                <a:tc>
                  <a:txBody>
                    <a:bodyPr/>
                    <a:lstStyle/>
                    <a:p>
                      <a:r>
                        <a:rPr lang="de-DE" sz="1000" dirty="0" smtClean="0"/>
                        <a:t>1,999,872</a:t>
                      </a:r>
                      <a:endParaRPr lang="de-DE" sz="1000" dirty="0"/>
                    </a:p>
                  </a:txBody>
                  <a:tcPr/>
                </a:tc>
                <a:extLst>
                  <a:ext uri="{0D108BD9-81ED-4DB2-BD59-A6C34878D82A}">
                    <a16:rowId xmlns:a16="http://schemas.microsoft.com/office/drawing/2014/main" val="89283862"/>
                  </a:ext>
                </a:extLst>
              </a:tr>
              <a:tr h="228025">
                <a:tc>
                  <a:txBody>
                    <a:bodyPr/>
                    <a:lstStyle/>
                    <a:p>
                      <a:r>
                        <a:rPr lang="de-DE" sz="1000" dirty="0" smtClean="0"/>
                        <a:t>8B10B + RS 36,24</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3291500407"/>
                  </a:ext>
                </a:extLst>
              </a:tr>
              <a:tr h="228025">
                <a:tc>
                  <a:txBody>
                    <a:bodyPr/>
                    <a:lstStyle/>
                    <a:p>
                      <a:r>
                        <a:rPr lang="de-DE" sz="1000" dirty="0" smtClean="0"/>
                        <a:t>8B10B + RS 36,24</a:t>
                      </a:r>
                    </a:p>
                    <a:p>
                      <a:r>
                        <a:rPr lang="de-DE" sz="1000" dirty="0" smtClean="0"/>
                        <a:t>+ 8B10B </a:t>
                      </a:r>
                      <a:r>
                        <a:rPr lang="de-DE" sz="1000" dirty="0" err="1" smtClean="0"/>
                        <a:t>parity</a:t>
                      </a:r>
                      <a:endParaRPr lang="de-DE" sz="1000" dirty="0"/>
                    </a:p>
                  </a:txBody>
                  <a:tcPr/>
                </a:tc>
                <a:tc>
                  <a:txBody>
                    <a:bodyPr/>
                    <a:lstStyle/>
                    <a:p>
                      <a:r>
                        <a:rPr lang="de-DE" sz="1000" dirty="0" smtClean="0"/>
                        <a:t>1,998,720</a:t>
                      </a:r>
                      <a:endParaRPr lang="de-DE" sz="1000" dirty="0"/>
                    </a:p>
                  </a:txBody>
                  <a:tcPr/>
                </a:tc>
                <a:extLst>
                  <a:ext uri="{0D108BD9-81ED-4DB2-BD59-A6C34878D82A}">
                    <a16:rowId xmlns:a16="http://schemas.microsoft.com/office/drawing/2014/main" val="3629267384"/>
                  </a:ext>
                </a:extLst>
              </a:tr>
              <a:tr h="228025">
                <a:tc>
                  <a:txBody>
                    <a:bodyPr/>
                    <a:lstStyle/>
                    <a:p>
                      <a:r>
                        <a:rPr lang="de-DE" sz="1000" dirty="0" smtClean="0"/>
                        <a:t>8B10B</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2241316003"/>
                  </a:ext>
                </a:extLst>
              </a:tr>
            </a:tbl>
          </a:graphicData>
        </a:graphic>
      </p:graphicFrame>
    </p:spTree>
    <p:extLst>
      <p:ext uri="{BB962C8B-B14F-4D97-AF65-F5344CB8AC3E}">
        <p14:creationId xmlns:p14="http://schemas.microsoft.com/office/powerpoint/2010/main" val="2089165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Header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8" name="Textfeld 7"/>
          <p:cNvSpPr txBox="1"/>
          <p:nvPr/>
        </p:nvSpPr>
        <p:spPr>
          <a:xfrm>
            <a:off x="7160344" y="2276872"/>
            <a:ext cx="1321196" cy="738664"/>
          </a:xfrm>
          <a:prstGeom prst="rect">
            <a:avLst/>
          </a:prstGeom>
          <a:noFill/>
        </p:spPr>
        <p:txBody>
          <a:bodyPr wrap="none" rtlCol="0">
            <a:spAutoFit/>
          </a:bodyPr>
          <a:lstStyle/>
          <a:p>
            <a:r>
              <a:rPr lang="de-DE" sz="1400" dirty="0" smtClean="0">
                <a:solidFill>
                  <a:schemeClr val="tx1"/>
                </a:solidFill>
              </a:rPr>
              <a:t>OCR: </a:t>
            </a:r>
            <a:r>
              <a:rPr lang="de-DE" sz="1400" dirty="0" err="1" smtClean="0">
                <a:solidFill>
                  <a:schemeClr val="tx1"/>
                </a:solidFill>
              </a:rPr>
              <a:t>baseband</a:t>
            </a:r>
            <a:endParaRPr lang="de-DE" sz="1400" dirty="0">
              <a:solidFill>
                <a:schemeClr val="tx1"/>
              </a:solidFill>
            </a:endParaRPr>
          </a:p>
          <a:p>
            <a:endParaRPr lang="de-DE" sz="1400" dirty="0" smtClean="0">
              <a:solidFill>
                <a:schemeClr val="tx1"/>
              </a:solidFill>
            </a:endParaRPr>
          </a:p>
          <a:p>
            <a:r>
              <a:rPr lang="de-DE" sz="1400" dirty="0" err="1" smtClean="0">
                <a:solidFill>
                  <a:schemeClr val="tx1"/>
                </a:solidFill>
              </a:rPr>
              <a:t>Number</a:t>
            </a:r>
            <a:r>
              <a:rPr lang="de-DE" sz="1400" dirty="0" smtClean="0">
                <a:solidFill>
                  <a:schemeClr val="tx1"/>
                </a:solidFill>
              </a:rPr>
              <a:t> </a:t>
            </a:r>
            <a:r>
              <a:rPr lang="de-DE" sz="1400" dirty="0" err="1">
                <a:solidFill>
                  <a:schemeClr val="tx1"/>
                </a:solidFill>
              </a:rPr>
              <a:t>of</a:t>
            </a:r>
            <a:r>
              <a:rPr lang="de-DE" sz="1400" dirty="0">
                <a:solidFill>
                  <a:schemeClr val="tx1"/>
                </a:solidFill>
              </a:rPr>
              <a:t> </a:t>
            </a:r>
            <a:r>
              <a:rPr lang="de-DE" sz="1400" dirty="0" err="1">
                <a:solidFill>
                  <a:schemeClr val="tx1"/>
                </a:solidFill>
              </a:rPr>
              <a:t>bits</a:t>
            </a:r>
            <a:r>
              <a:rPr lang="de-DE" sz="1400" dirty="0" smtClean="0">
                <a:solidFill>
                  <a:schemeClr val="tx1"/>
                </a:solidFill>
              </a:rPr>
              <a:t>:</a:t>
            </a:r>
            <a:endParaRPr lang="de-DE" sz="1400" dirty="0">
              <a:solidFill>
                <a:schemeClr val="tx1"/>
              </a:solidFill>
            </a:endParaRPr>
          </a:p>
        </p:txBody>
      </p:sp>
      <p:graphicFrame>
        <p:nvGraphicFramePr>
          <p:cNvPr id="9" name="Tabelle 8"/>
          <p:cNvGraphicFramePr>
            <a:graphicFrameLocks noGrp="1"/>
          </p:cNvGraphicFramePr>
          <p:nvPr>
            <p:extLst>
              <p:ext uri="{D42A27DB-BD31-4B8C-83A1-F6EECF244321}">
                <p14:modId xmlns:p14="http://schemas.microsoft.com/office/powerpoint/2010/main" val="3382758301"/>
              </p:ext>
            </p:extLst>
          </p:nvPr>
        </p:nvGraphicFramePr>
        <p:xfrm>
          <a:off x="7236296" y="3081613"/>
          <a:ext cx="1580232" cy="2225040"/>
        </p:xfrm>
        <a:graphic>
          <a:graphicData uri="http://schemas.openxmlformats.org/drawingml/2006/table">
            <a:tbl>
              <a:tblPr firstRow="1" bandRow="1">
                <a:tableStyleId>{5940675A-B579-460E-94D1-54222C63F5DA}</a:tableStyleId>
              </a:tblPr>
              <a:tblGrid>
                <a:gridCol w="788144">
                  <a:extLst>
                    <a:ext uri="{9D8B030D-6E8A-4147-A177-3AD203B41FA5}">
                      <a16:colId xmlns:a16="http://schemas.microsoft.com/office/drawing/2014/main" val="4231375513"/>
                    </a:ext>
                  </a:extLst>
                </a:gridCol>
                <a:gridCol w="792088">
                  <a:extLst>
                    <a:ext uri="{9D8B030D-6E8A-4147-A177-3AD203B41FA5}">
                      <a16:colId xmlns:a16="http://schemas.microsoft.com/office/drawing/2014/main" val="3144257712"/>
                    </a:ext>
                  </a:extLst>
                </a:gridCol>
              </a:tblGrid>
              <a:tr h="228025">
                <a:tc>
                  <a:txBody>
                    <a:bodyPr/>
                    <a:lstStyle/>
                    <a:p>
                      <a:r>
                        <a:rPr lang="de-DE" sz="1000" dirty="0" err="1" smtClean="0"/>
                        <a:t>Uncoded</a:t>
                      </a:r>
                      <a:endParaRPr lang="de-DE" sz="1000" dirty="0" smtClean="0"/>
                    </a:p>
                  </a:txBody>
                  <a:tcPr/>
                </a:tc>
                <a:tc>
                  <a:txBody>
                    <a:bodyPr/>
                    <a:lstStyle/>
                    <a:p>
                      <a:r>
                        <a:rPr lang="de-DE" sz="1000" dirty="0" smtClean="0"/>
                        <a:t>4,999,970</a:t>
                      </a:r>
                      <a:endParaRPr lang="de-DE" sz="1000" dirty="0"/>
                    </a:p>
                  </a:txBody>
                  <a:tcPr/>
                </a:tc>
                <a:extLst>
                  <a:ext uri="{0D108BD9-81ED-4DB2-BD59-A6C34878D82A}">
                    <a16:rowId xmlns:a16="http://schemas.microsoft.com/office/drawing/2014/main" val="3648438071"/>
                  </a:ext>
                </a:extLst>
              </a:tr>
              <a:tr h="228025">
                <a:tc>
                  <a:txBody>
                    <a:bodyPr/>
                    <a:lstStyle/>
                    <a:p>
                      <a:r>
                        <a:rPr lang="de-DE" sz="1000" dirty="0" smtClean="0"/>
                        <a:t>RS 36,24</a:t>
                      </a:r>
                      <a:endParaRPr lang="de-DE" sz="1000" dirty="0"/>
                    </a:p>
                  </a:txBody>
                  <a:tcPr/>
                </a:tc>
                <a:tc>
                  <a:txBody>
                    <a:bodyPr/>
                    <a:lstStyle/>
                    <a:p>
                      <a:r>
                        <a:rPr lang="de-DE" sz="1000" dirty="0" smtClean="0"/>
                        <a:t>4,999,968</a:t>
                      </a:r>
                      <a:endParaRPr lang="de-DE" sz="1000" dirty="0"/>
                    </a:p>
                  </a:txBody>
                  <a:tcPr/>
                </a:tc>
                <a:extLst>
                  <a:ext uri="{0D108BD9-81ED-4DB2-BD59-A6C34878D82A}">
                    <a16:rowId xmlns:a16="http://schemas.microsoft.com/office/drawing/2014/main" val="2008412715"/>
                  </a:ext>
                </a:extLst>
              </a:tr>
              <a:tr h="228025">
                <a:tc>
                  <a:txBody>
                    <a:bodyPr/>
                    <a:lstStyle/>
                    <a:p>
                      <a:r>
                        <a:rPr lang="de-DE" sz="1000" dirty="0" smtClean="0"/>
                        <a:t>RS 36,24</a:t>
                      </a:r>
                    </a:p>
                    <a:p>
                      <a:r>
                        <a:rPr lang="de-DE" sz="1000" dirty="0" smtClean="0"/>
                        <a:t>+ 8B10B</a:t>
                      </a:r>
                      <a:endParaRPr lang="de-DE" sz="1000" dirty="0"/>
                    </a:p>
                  </a:txBody>
                  <a:tcPr/>
                </a:tc>
                <a:tc>
                  <a:txBody>
                    <a:bodyPr/>
                    <a:lstStyle/>
                    <a:p>
                      <a:r>
                        <a:rPr lang="de-DE" sz="1000" dirty="0" smtClean="0"/>
                        <a:t>1,999,872</a:t>
                      </a:r>
                      <a:endParaRPr lang="de-DE" sz="1000" dirty="0"/>
                    </a:p>
                  </a:txBody>
                  <a:tcPr/>
                </a:tc>
                <a:extLst>
                  <a:ext uri="{0D108BD9-81ED-4DB2-BD59-A6C34878D82A}">
                    <a16:rowId xmlns:a16="http://schemas.microsoft.com/office/drawing/2014/main" val="89283862"/>
                  </a:ext>
                </a:extLst>
              </a:tr>
              <a:tr h="228025">
                <a:tc>
                  <a:txBody>
                    <a:bodyPr/>
                    <a:lstStyle/>
                    <a:p>
                      <a:r>
                        <a:rPr lang="de-DE" sz="1000" dirty="0" smtClean="0"/>
                        <a:t>8B10B + RS 36,24</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3291500407"/>
                  </a:ext>
                </a:extLst>
              </a:tr>
              <a:tr h="228025">
                <a:tc>
                  <a:txBody>
                    <a:bodyPr/>
                    <a:lstStyle/>
                    <a:p>
                      <a:r>
                        <a:rPr lang="de-DE" sz="1000" dirty="0" smtClean="0"/>
                        <a:t>8B10B + RS 36,24</a:t>
                      </a:r>
                    </a:p>
                    <a:p>
                      <a:r>
                        <a:rPr lang="de-DE" sz="1000" dirty="0" smtClean="0"/>
                        <a:t>+ 8B10B </a:t>
                      </a:r>
                      <a:r>
                        <a:rPr lang="de-DE" sz="1000" dirty="0" err="1" smtClean="0"/>
                        <a:t>parity</a:t>
                      </a:r>
                      <a:endParaRPr lang="de-DE" sz="1000" dirty="0"/>
                    </a:p>
                  </a:txBody>
                  <a:tcPr/>
                </a:tc>
                <a:tc>
                  <a:txBody>
                    <a:bodyPr/>
                    <a:lstStyle/>
                    <a:p>
                      <a:r>
                        <a:rPr lang="de-DE" sz="1000" dirty="0" smtClean="0"/>
                        <a:t>1,998,720</a:t>
                      </a:r>
                      <a:endParaRPr lang="de-DE" sz="1000" dirty="0"/>
                    </a:p>
                  </a:txBody>
                  <a:tcPr/>
                </a:tc>
                <a:extLst>
                  <a:ext uri="{0D108BD9-81ED-4DB2-BD59-A6C34878D82A}">
                    <a16:rowId xmlns:a16="http://schemas.microsoft.com/office/drawing/2014/main" val="3629267384"/>
                  </a:ext>
                </a:extLst>
              </a:tr>
              <a:tr h="228025">
                <a:tc>
                  <a:txBody>
                    <a:bodyPr/>
                    <a:lstStyle/>
                    <a:p>
                      <a:r>
                        <a:rPr lang="de-DE" sz="1000" dirty="0" smtClean="0"/>
                        <a:t>8B10B</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2241316003"/>
                  </a:ext>
                </a:extLst>
              </a:tr>
            </a:tbl>
          </a:graphicData>
        </a:graphic>
      </p:graphicFrame>
    </p:spTree>
    <p:extLst>
      <p:ext uri="{BB962C8B-B14F-4D97-AF65-F5344CB8AC3E}">
        <p14:creationId xmlns:p14="http://schemas.microsoft.com/office/powerpoint/2010/main" val="1251226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Payload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
        <p:nvSpPr>
          <p:cNvPr id="7" name="Textfeld 6"/>
          <p:cNvSpPr txBox="1"/>
          <p:nvPr/>
        </p:nvSpPr>
        <p:spPr>
          <a:xfrm>
            <a:off x="7160344" y="2276872"/>
            <a:ext cx="1321196" cy="738664"/>
          </a:xfrm>
          <a:prstGeom prst="rect">
            <a:avLst/>
          </a:prstGeom>
          <a:noFill/>
        </p:spPr>
        <p:txBody>
          <a:bodyPr wrap="none" rtlCol="0">
            <a:spAutoFit/>
          </a:bodyPr>
          <a:lstStyle/>
          <a:p>
            <a:r>
              <a:rPr lang="de-DE" sz="1400" dirty="0" smtClean="0">
                <a:solidFill>
                  <a:schemeClr val="tx1"/>
                </a:solidFill>
              </a:rPr>
              <a:t>OCR: </a:t>
            </a:r>
            <a:r>
              <a:rPr lang="de-DE" sz="1400" dirty="0" err="1" smtClean="0">
                <a:solidFill>
                  <a:schemeClr val="tx1"/>
                </a:solidFill>
              </a:rPr>
              <a:t>baseband</a:t>
            </a:r>
            <a:endParaRPr lang="de-DE" sz="1400" dirty="0">
              <a:solidFill>
                <a:schemeClr val="tx1"/>
              </a:solidFill>
            </a:endParaRPr>
          </a:p>
          <a:p>
            <a:endParaRPr lang="de-DE" sz="1400" dirty="0" smtClean="0">
              <a:solidFill>
                <a:schemeClr val="tx1"/>
              </a:solidFill>
            </a:endParaRPr>
          </a:p>
          <a:p>
            <a:r>
              <a:rPr lang="de-DE" sz="1400" dirty="0" err="1" smtClean="0">
                <a:solidFill>
                  <a:schemeClr val="tx1"/>
                </a:solidFill>
              </a:rPr>
              <a:t>Number</a:t>
            </a:r>
            <a:r>
              <a:rPr lang="de-DE" sz="1400" dirty="0" smtClean="0">
                <a:solidFill>
                  <a:schemeClr val="tx1"/>
                </a:solidFill>
              </a:rPr>
              <a:t> </a:t>
            </a:r>
            <a:r>
              <a:rPr lang="de-DE" sz="1400" dirty="0" err="1">
                <a:solidFill>
                  <a:schemeClr val="tx1"/>
                </a:solidFill>
              </a:rPr>
              <a:t>of</a:t>
            </a:r>
            <a:r>
              <a:rPr lang="de-DE" sz="1400" dirty="0">
                <a:solidFill>
                  <a:schemeClr val="tx1"/>
                </a:solidFill>
              </a:rPr>
              <a:t> </a:t>
            </a:r>
            <a:r>
              <a:rPr lang="de-DE" sz="1400" dirty="0" err="1">
                <a:solidFill>
                  <a:schemeClr val="tx1"/>
                </a:solidFill>
              </a:rPr>
              <a:t>bits</a:t>
            </a:r>
            <a:r>
              <a:rPr lang="de-DE" sz="1400" dirty="0" smtClean="0">
                <a:solidFill>
                  <a:schemeClr val="tx1"/>
                </a:solidFill>
              </a:rPr>
              <a:t>:</a:t>
            </a:r>
            <a:endParaRPr lang="de-DE" sz="1400" dirty="0">
              <a:solidFill>
                <a:schemeClr val="tx1"/>
              </a:solidFill>
            </a:endParaRPr>
          </a:p>
        </p:txBody>
      </p:sp>
      <p:graphicFrame>
        <p:nvGraphicFramePr>
          <p:cNvPr id="9" name="Tabelle 8"/>
          <p:cNvGraphicFramePr>
            <a:graphicFrameLocks noGrp="1"/>
          </p:cNvGraphicFramePr>
          <p:nvPr>
            <p:extLst>
              <p:ext uri="{D42A27DB-BD31-4B8C-83A1-F6EECF244321}">
                <p14:modId xmlns:p14="http://schemas.microsoft.com/office/powerpoint/2010/main" val="138060877"/>
              </p:ext>
            </p:extLst>
          </p:nvPr>
        </p:nvGraphicFramePr>
        <p:xfrm>
          <a:off x="7236296" y="3081613"/>
          <a:ext cx="1580232" cy="2225040"/>
        </p:xfrm>
        <a:graphic>
          <a:graphicData uri="http://schemas.openxmlformats.org/drawingml/2006/table">
            <a:tbl>
              <a:tblPr firstRow="1" bandRow="1">
                <a:tableStyleId>{5940675A-B579-460E-94D1-54222C63F5DA}</a:tableStyleId>
              </a:tblPr>
              <a:tblGrid>
                <a:gridCol w="790116">
                  <a:extLst>
                    <a:ext uri="{9D8B030D-6E8A-4147-A177-3AD203B41FA5}">
                      <a16:colId xmlns:a16="http://schemas.microsoft.com/office/drawing/2014/main" val="4231375513"/>
                    </a:ext>
                  </a:extLst>
                </a:gridCol>
                <a:gridCol w="790116">
                  <a:extLst>
                    <a:ext uri="{9D8B030D-6E8A-4147-A177-3AD203B41FA5}">
                      <a16:colId xmlns:a16="http://schemas.microsoft.com/office/drawing/2014/main" val="3144257712"/>
                    </a:ext>
                  </a:extLst>
                </a:gridCol>
              </a:tblGrid>
              <a:tr h="228025">
                <a:tc>
                  <a:txBody>
                    <a:bodyPr/>
                    <a:lstStyle/>
                    <a:p>
                      <a:r>
                        <a:rPr lang="de-DE" sz="1000" dirty="0" err="1" smtClean="0"/>
                        <a:t>Uncoded</a:t>
                      </a:r>
                      <a:endParaRPr lang="de-DE" sz="1000" dirty="0" smtClean="0"/>
                    </a:p>
                  </a:txBody>
                  <a:tcPr/>
                </a:tc>
                <a:tc>
                  <a:txBody>
                    <a:bodyPr/>
                    <a:lstStyle/>
                    <a:p>
                      <a:r>
                        <a:rPr lang="de-DE" sz="1000" dirty="0" smtClean="0"/>
                        <a:t>4,999,970</a:t>
                      </a:r>
                      <a:endParaRPr lang="de-DE" sz="1000" dirty="0"/>
                    </a:p>
                  </a:txBody>
                  <a:tcPr/>
                </a:tc>
                <a:extLst>
                  <a:ext uri="{0D108BD9-81ED-4DB2-BD59-A6C34878D82A}">
                    <a16:rowId xmlns:a16="http://schemas.microsoft.com/office/drawing/2014/main" val="3648438071"/>
                  </a:ext>
                </a:extLst>
              </a:tr>
              <a:tr h="228025">
                <a:tc>
                  <a:txBody>
                    <a:bodyPr/>
                    <a:lstStyle/>
                    <a:p>
                      <a:r>
                        <a:rPr lang="de-DE" sz="1000" dirty="0" smtClean="0"/>
                        <a:t>RS 256,248</a:t>
                      </a:r>
                      <a:endParaRPr lang="de-DE" sz="1000" dirty="0"/>
                    </a:p>
                  </a:txBody>
                  <a:tcPr/>
                </a:tc>
                <a:tc>
                  <a:txBody>
                    <a:bodyPr/>
                    <a:lstStyle/>
                    <a:p>
                      <a:r>
                        <a:rPr lang="de-DE" sz="1000" dirty="0" smtClean="0"/>
                        <a:t>4,999,680</a:t>
                      </a:r>
                      <a:endParaRPr lang="de-DE" sz="1000" dirty="0"/>
                    </a:p>
                  </a:txBody>
                  <a:tcPr/>
                </a:tc>
                <a:extLst>
                  <a:ext uri="{0D108BD9-81ED-4DB2-BD59-A6C34878D82A}">
                    <a16:rowId xmlns:a16="http://schemas.microsoft.com/office/drawing/2014/main" val="2008412715"/>
                  </a:ext>
                </a:extLst>
              </a:tr>
              <a:tr h="228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RS 256,248 + 8B10B</a:t>
                      </a:r>
                      <a:endParaRPr lang="de-DE" sz="1000" dirty="0"/>
                    </a:p>
                  </a:txBody>
                  <a:tcPr/>
                </a:tc>
                <a:tc>
                  <a:txBody>
                    <a:bodyPr/>
                    <a:lstStyle/>
                    <a:p>
                      <a:r>
                        <a:rPr lang="de-DE" sz="1000" dirty="0" smtClean="0"/>
                        <a:t>1,986,480</a:t>
                      </a:r>
                      <a:endParaRPr lang="de-DE" sz="1000" dirty="0"/>
                    </a:p>
                  </a:txBody>
                  <a:tcPr/>
                </a:tc>
                <a:extLst>
                  <a:ext uri="{0D108BD9-81ED-4DB2-BD59-A6C34878D82A}">
                    <a16:rowId xmlns:a16="http://schemas.microsoft.com/office/drawing/2014/main" val="89283862"/>
                  </a:ext>
                </a:extLst>
              </a:tr>
              <a:tr h="228025">
                <a:tc>
                  <a:txBody>
                    <a:bodyPr/>
                    <a:lstStyle/>
                    <a:p>
                      <a:r>
                        <a:rPr lang="de-DE" sz="1000" dirty="0" smtClean="0"/>
                        <a:t>8B10B + RS 256,248</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3291500407"/>
                  </a:ext>
                </a:extLst>
              </a:tr>
              <a:tr h="228025">
                <a:tc>
                  <a:txBody>
                    <a:bodyPr/>
                    <a:lstStyle/>
                    <a:p>
                      <a:r>
                        <a:rPr lang="de-DE" sz="1000" dirty="0" smtClean="0"/>
                        <a:t>8B10B + RS 256,248 + 8B10B </a:t>
                      </a:r>
                      <a:r>
                        <a:rPr lang="de-DE" sz="1000" dirty="0" err="1" smtClean="0"/>
                        <a:t>parity</a:t>
                      </a:r>
                      <a:endParaRPr lang="de-DE" sz="1000" dirty="0"/>
                    </a:p>
                  </a:txBody>
                  <a:tcPr/>
                </a:tc>
                <a:tc>
                  <a:txBody>
                    <a:bodyPr/>
                    <a:lstStyle/>
                    <a:p>
                      <a:r>
                        <a:rPr lang="de-DE" sz="1000" dirty="0" smtClean="0"/>
                        <a:t>1,999,872</a:t>
                      </a:r>
                      <a:endParaRPr lang="de-DE" sz="1000" dirty="0"/>
                    </a:p>
                  </a:txBody>
                  <a:tcPr/>
                </a:tc>
                <a:extLst>
                  <a:ext uri="{0D108BD9-81ED-4DB2-BD59-A6C34878D82A}">
                    <a16:rowId xmlns:a16="http://schemas.microsoft.com/office/drawing/2014/main" val="3629267384"/>
                  </a:ext>
                </a:extLst>
              </a:tr>
              <a:tr h="228025">
                <a:tc>
                  <a:txBody>
                    <a:bodyPr/>
                    <a:lstStyle/>
                    <a:p>
                      <a:r>
                        <a:rPr lang="de-DE" sz="1000" dirty="0" smtClean="0"/>
                        <a:t>8B10B</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2241316003"/>
                  </a:ext>
                </a:extLst>
              </a:tr>
            </a:tbl>
          </a:graphicData>
        </a:graphic>
      </p:graphicFrame>
    </p:spTree>
    <p:extLst>
      <p:ext uri="{BB962C8B-B14F-4D97-AF65-F5344CB8AC3E}">
        <p14:creationId xmlns:p14="http://schemas.microsoft.com/office/powerpoint/2010/main" val="3063663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Payload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7" name="Textfeld 6"/>
          <p:cNvSpPr txBox="1"/>
          <p:nvPr/>
        </p:nvSpPr>
        <p:spPr>
          <a:xfrm>
            <a:off x="7160344" y="2276872"/>
            <a:ext cx="1321196" cy="738664"/>
          </a:xfrm>
          <a:prstGeom prst="rect">
            <a:avLst/>
          </a:prstGeom>
          <a:noFill/>
        </p:spPr>
        <p:txBody>
          <a:bodyPr wrap="none" rtlCol="0">
            <a:spAutoFit/>
          </a:bodyPr>
          <a:lstStyle/>
          <a:p>
            <a:r>
              <a:rPr lang="de-DE" sz="1400" dirty="0" smtClean="0">
                <a:solidFill>
                  <a:schemeClr val="tx1"/>
                </a:solidFill>
              </a:rPr>
              <a:t>OCR: </a:t>
            </a:r>
            <a:r>
              <a:rPr lang="de-DE" sz="1400" dirty="0" err="1" smtClean="0">
                <a:solidFill>
                  <a:schemeClr val="tx1"/>
                </a:solidFill>
              </a:rPr>
              <a:t>baseband</a:t>
            </a:r>
            <a:endParaRPr lang="de-DE" sz="1400" dirty="0">
              <a:solidFill>
                <a:schemeClr val="tx1"/>
              </a:solidFill>
            </a:endParaRPr>
          </a:p>
          <a:p>
            <a:endParaRPr lang="de-DE" sz="1400" dirty="0" smtClean="0">
              <a:solidFill>
                <a:schemeClr val="tx1"/>
              </a:solidFill>
            </a:endParaRPr>
          </a:p>
          <a:p>
            <a:r>
              <a:rPr lang="de-DE" sz="1400" dirty="0" err="1" smtClean="0">
                <a:solidFill>
                  <a:schemeClr val="tx1"/>
                </a:solidFill>
              </a:rPr>
              <a:t>Number</a:t>
            </a:r>
            <a:r>
              <a:rPr lang="de-DE" sz="1400" dirty="0" smtClean="0">
                <a:solidFill>
                  <a:schemeClr val="tx1"/>
                </a:solidFill>
              </a:rPr>
              <a:t> </a:t>
            </a:r>
            <a:r>
              <a:rPr lang="de-DE" sz="1400" dirty="0" err="1">
                <a:solidFill>
                  <a:schemeClr val="tx1"/>
                </a:solidFill>
              </a:rPr>
              <a:t>of</a:t>
            </a:r>
            <a:r>
              <a:rPr lang="de-DE" sz="1400" dirty="0">
                <a:solidFill>
                  <a:schemeClr val="tx1"/>
                </a:solidFill>
              </a:rPr>
              <a:t> </a:t>
            </a:r>
            <a:r>
              <a:rPr lang="de-DE" sz="1400" dirty="0" err="1">
                <a:solidFill>
                  <a:schemeClr val="tx1"/>
                </a:solidFill>
              </a:rPr>
              <a:t>bits</a:t>
            </a:r>
            <a:r>
              <a:rPr lang="de-DE" sz="1400" dirty="0" smtClean="0">
                <a:solidFill>
                  <a:schemeClr val="tx1"/>
                </a:solidFill>
              </a:rPr>
              <a:t>:</a:t>
            </a:r>
            <a:endParaRPr lang="de-DE" sz="1400" dirty="0">
              <a:solidFill>
                <a:schemeClr val="tx1"/>
              </a:solidFill>
            </a:endParaRPr>
          </a:p>
        </p:txBody>
      </p:sp>
      <p:graphicFrame>
        <p:nvGraphicFramePr>
          <p:cNvPr id="9" name="Tabelle 8"/>
          <p:cNvGraphicFramePr>
            <a:graphicFrameLocks noGrp="1"/>
          </p:cNvGraphicFramePr>
          <p:nvPr>
            <p:extLst>
              <p:ext uri="{D42A27DB-BD31-4B8C-83A1-F6EECF244321}">
                <p14:modId xmlns:p14="http://schemas.microsoft.com/office/powerpoint/2010/main" val="138060877"/>
              </p:ext>
            </p:extLst>
          </p:nvPr>
        </p:nvGraphicFramePr>
        <p:xfrm>
          <a:off x="7236296" y="3081613"/>
          <a:ext cx="1580232" cy="2225040"/>
        </p:xfrm>
        <a:graphic>
          <a:graphicData uri="http://schemas.openxmlformats.org/drawingml/2006/table">
            <a:tbl>
              <a:tblPr firstRow="1" bandRow="1">
                <a:tableStyleId>{5940675A-B579-460E-94D1-54222C63F5DA}</a:tableStyleId>
              </a:tblPr>
              <a:tblGrid>
                <a:gridCol w="790116">
                  <a:extLst>
                    <a:ext uri="{9D8B030D-6E8A-4147-A177-3AD203B41FA5}">
                      <a16:colId xmlns:a16="http://schemas.microsoft.com/office/drawing/2014/main" val="4231375513"/>
                    </a:ext>
                  </a:extLst>
                </a:gridCol>
                <a:gridCol w="790116">
                  <a:extLst>
                    <a:ext uri="{9D8B030D-6E8A-4147-A177-3AD203B41FA5}">
                      <a16:colId xmlns:a16="http://schemas.microsoft.com/office/drawing/2014/main" val="3144257712"/>
                    </a:ext>
                  </a:extLst>
                </a:gridCol>
              </a:tblGrid>
              <a:tr h="228025">
                <a:tc>
                  <a:txBody>
                    <a:bodyPr/>
                    <a:lstStyle/>
                    <a:p>
                      <a:r>
                        <a:rPr lang="de-DE" sz="1000" dirty="0" err="1" smtClean="0"/>
                        <a:t>Uncoded</a:t>
                      </a:r>
                      <a:endParaRPr lang="de-DE" sz="1000" dirty="0" smtClean="0"/>
                    </a:p>
                  </a:txBody>
                  <a:tcPr/>
                </a:tc>
                <a:tc>
                  <a:txBody>
                    <a:bodyPr/>
                    <a:lstStyle/>
                    <a:p>
                      <a:r>
                        <a:rPr lang="de-DE" sz="1000" dirty="0" smtClean="0"/>
                        <a:t>4,999,970</a:t>
                      </a:r>
                      <a:endParaRPr lang="de-DE" sz="1000" dirty="0"/>
                    </a:p>
                  </a:txBody>
                  <a:tcPr/>
                </a:tc>
                <a:extLst>
                  <a:ext uri="{0D108BD9-81ED-4DB2-BD59-A6C34878D82A}">
                    <a16:rowId xmlns:a16="http://schemas.microsoft.com/office/drawing/2014/main" val="3648438071"/>
                  </a:ext>
                </a:extLst>
              </a:tr>
              <a:tr h="228025">
                <a:tc>
                  <a:txBody>
                    <a:bodyPr/>
                    <a:lstStyle/>
                    <a:p>
                      <a:r>
                        <a:rPr lang="de-DE" sz="1000" dirty="0" smtClean="0"/>
                        <a:t>RS 256,248</a:t>
                      </a:r>
                      <a:endParaRPr lang="de-DE" sz="1000" dirty="0"/>
                    </a:p>
                  </a:txBody>
                  <a:tcPr/>
                </a:tc>
                <a:tc>
                  <a:txBody>
                    <a:bodyPr/>
                    <a:lstStyle/>
                    <a:p>
                      <a:r>
                        <a:rPr lang="de-DE" sz="1000" dirty="0" smtClean="0"/>
                        <a:t>4,999,680</a:t>
                      </a:r>
                      <a:endParaRPr lang="de-DE" sz="1000" dirty="0"/>
                    </a:p>
                  </a:txBody>
                  <a:tcPr/>
                </a:tc>
                <a:extLst>
                  <a:ext uri="{0D108BD9-81ED-4DB2-BD59-A6C34878D82A}">
                    <a16:rowId xmlns:a16="http://schemas.microsoft.com/office/drawing/2014/main" val="2008412715"/>
                  </a:ext>
                </a:extLst>
              </a:tr>
              <a:tr h="228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RS 256,248 + 8B10B</a:t>
                      </a:r>
                      <a:endParaRPr lang="de-DE" sz="1000" dirty="0"/>
                    </a:p>
                  </a:txBody>
                  <a:tcPr/>
                </a:tc>
                <a:tc>
                  <a:txBody>
                    <a:bodyPr/>
                    <a:lstStyle/>
                    <a:p>
                      <a:r>
                        <a:rPr lang="de-DE" sz="1000" dirty="0" smtClean="0"/>
                        <a:t>1,986,480</a:t>
                      </a:r>
                      <a:endParaRPr lang="de-DE" sz="1000" dirty="0"/>
                    </a:p>
                  </a:txBody>
                  <a:tcPr/>
                </a:tc>
                <a:extLst>
                  <a:ext uri="{0D108BD9-81ED-4DB2-BD59-A6C34878D82A}">
                    <a16:rowId xmlns:a16="http://schemas.microsoft.com/office/drawing/2014/main" val="89283862"/>
                  </a:ext>
                </a:extLst>
              </a:tr>
              <a:tr h="228025">
                <a:tc>
                  <a:txBody>
                    <a:bodyPr/>
                    <a:lstStyle/>
                    <a:p>
                      <a:r>
                        <a:rPr lang="de-DE" sz="1000" dirty="0" smtClean="0"/>
                        <a:t>8B10B + RS 256,248</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3291500407"/>
                  </a:ext>
                </a:extLst>
              </a:tr>
              <a:tr h="228025">
                <a:tc>
                  <a:txBody>
                    <a:bodyPr/>
                    <a:lstStyle/>
                    <a:p>
                      <a:r>
                        <a:rPr lang="de-DE" sz="1000" dirty="0" smtClean="0"/>
                        <a:t>8B10B + RS 256,248 + 8B10B </a:t>
                      </a:r>
                      <a:r>
                        <a:rPr lang="de-DE" sz="1000" dirty="0" err="1" smtClean="0"/>
                        <a:t>parity</a:t>
                      </a:r>
                      <a:endParaRPr lang="de-DE" sz="1000" dirty="0"/>
                    </a:p>
                  </a:txBody>
                  <a:tcPr/>
                </a:tc>
                <a:tc>
                  <a:txBody>
                    <a:bodyPr/>
                    <a:lstStyle/>
                    <a:p>
                      <a:r>
                        <a:rPr lang="de-DE" sz="1000" dirty="0" smtClean="0"/>
                        <a:t>1,999,872</a:t>
                      </a:r>
                      <a:endParaRPr lang="de-DE" sz="1000" dirty="0"/>
                    </a:p>
                  </a:txBody>
                  <a:tcPr/>
                </a:tc>
                <a:extLst>
                  <a:ext uri="{0D108BD9-81ED-4DB2-BD59-A6C34878D82A}">
                    <a16:rowId xmlns:a16="http://schemas.microsoft.com/office/drawing/2014/main" val="3629267384"/>
                  </a:ext>
                </a:extLst>
              </a:tr>
              <a:tr h="228025">
                <a:tc>
                  <a:txBody>
                    <a:bodyPr/>
                    <a:lstStyle/>
                    <a:p>
                      <a:r>
                        <a:rPr lang="de-DE" sz="1000" dirty="0" smtClean="0"/>
                        <a:t>8B10B</a:t>
                      </a:r>
                      <a:endParaRPr lang="de-DE"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dirty="0" smtClean="0"/>
                        <a:t>1,999,872</a:t>
                      </a:r>
                    </a:p>
                  </a:txBody>
                  <a:tcPr/>
                </a:tc>
                <a:extLst>
                  <a:ext uri="{0D108BD9-81ED-4DB2-BD59-A6C34878D82A}">
                    <a16:rowId xmlns:a16="http://schemas.microsoft.com/office/drawing/2014/main" val="2241316003"/>
                  </a:ext>
                </a:extLst>
              </a:tr>
            </a:tbl>
          </a:graphicData>
        </a:graphic>
      </p:graphicFrame>
    </p:spTree>
    <p:extLst>
      <p:ext uri="{BB962C8B-B14F-4D97-AF65-F5344CB8AC3E}">
        <p14:creationId xmlns:p14="http://schemas.microsoft.com/office/powerpoint/2010/main" val="1203147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493</Words>
  <Application>Microsoft Office PowerPoint</Application>
  <PresentationFormat>Bildschirmpräsentation (4:3)</PresentationFormat>
  <Paragraphs>219</Paragraphs>
  <Slides>10</Slides>
  <Notes>4</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23" baseType="lpstr">
      <vt:lpstr>맑은 고딕</vt:lpstr>
      <vt:lpstr>MS Gothic</vt:lpstr>
      <vt:lpstr>ＭＳ Ｐゴシック</vt:lpstr>
      <vt:lpstr>宋体</vt:lpstr>
      <vt:lpstr>Arial</vt:lpstr>
      <vt:lpstr>Arial Unicode MS</vt:lpstr>
      <vt:lpstr>Calibri</vt:lpstr>
      <vt:lpstr>Cambria Math</vt:lpstr>
      <vt:lpstr>굴림</vt:lpstr>
      <vt:lpstr>Times New Roman</vt:lpstr>
      <vt:lpstr>Wingdings</vt:lpstr>
      <vt:lpstr>Office</vt:lpstr>
      <vt:lpstr>Document</vt:lpstr>
      <vt:lpstr>PowerPoint-Präsentation</vt:lpstr>
      <vt:lpstr>IEEE P802.15.13  Evaluation of PM PHY Header and Payload coding schemes</vt:lpstr>
      <vt:lpstr>Channel simulation</vt:lpstr>
      <vt:lpstr>Channel simulation</vt:lpstr>
      <vt:lpstr>Channel simulation</vt:lpstr>
      <vt:lpstr>BER for AWGN channel Header coding schemes</vt:lpstr>
      <vt:lpstr>BER for AWGN channel Header coding schemes</vt:lpstr>
      <vt:lpstr>BER for AWGN channel Payload coding schemes</vt:lpstr>
      <vt:lpstr>BER for AWGN channel Payload coding schemes</vt:lpstr>
      <vt:lpstr>SNR / Eb/N0 relation</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Hinrichs, Malte</cp:lastModifiedBy>
  <cp:revision>110</cp:revision>
  <cp:lastPrinted>1601-01-01T00:00:00Z</cp:lastPrinted>
  <dcterms:created xsi:type="dcterms:W3CDTF">2018-04-17T14:15:50Z</dcterms:created>
  <dcterms:modified xsi:type="dcterms:W3CDTF">2018-05-22T16:09:37Z</dcterms:modified>
</cp:coreProperties>
</file>