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9"/>
  </p:notesMasterIdLst>
  <p:handoutMasterIdLst>
    <p:handoutMasterId r:id="rId10"/>
  </p:handoutMasterIdLst>
  <p:sldIdLst>
    <p:sldId id="256" r:id="rId2"/>
    <p:sldId id="285" r:id="rId3"/>
    <p:sldId id="259" r:id="rId4"/>
    <p:sldId id="286" r:id="rId5"/>
    <p:sldId id="287" r:id="rId6"/>
    <p:sldId id="292" r:id="rId7"/>
    <p:sldId id="293" r:id="rId8"/>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647" autoAdjust="0"/>
    <p:restoredTop sz="96837" autoAdjust="0"/>
  </p:normalViewPr>
  <p:slideViewPr>
    <p:cSldViewPr>
      <p:cViewPr varScale="1">
        <p:scale>
          <a:sx n="47" d="100"/>
          <a:sy n="47" d="100"/>
        </p:scale>
        <p:origin x="1219" y="38"/>
      </p:cViewPr>
      <p:guideLst>
        <p:guide orient="horz" pos="2160"/>
        <p:guide pos="2880"/>
      </p:guideLst>
    </p:cSldViewPr>
  </p:slideViewPr>
  <p:outlineViewPr>
    <p:cViewPr varScale="1">
      <p:scale>
        <a:sx n="170" d="200"/>
        <a:sy n="170" d="200"/>
      </p:scale>
      <p:origin x="0" y="0"/>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4/27/2018</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‹Nr.›</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‹Nr.›</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1154113" y="701675"/>
            <a:ext cx="4624387" cy="3467100"/>
          </a:xfrm>
        </p:spPr>
      </p:sp>
      <p:sp>
        <p:nvSpPr>
          <p:cNvPr id="3" name="슬라이드 노트 개체 틀 2"/>
          <p:cNvSpPr>
            <a:spLocks noGrp="1"/>
          </p:cNvSpPr>
          <p:nvPr>
            <p:ph type="body" idx="1"/>
          </p:nvPr>
        </p:nvSpPr>
        <p:spPr/>
        <p:txBody>
          <a:bodyPr/>
          <a:lstStyle/>
          <a:p>
            <a:endParaRPr lang="ko-KR" altLang="en-US"/>
          </a:p>
        </p:txBody>
      </p:sp>
      <p:sp>
        <p:nvSpPr>
          <p:cNvPr id="5" name="날짜 개체 틀 4"/>
          <p:cNvSpPr>
            <a:spLocks noGrp="1"/>
          </p:cNvSpPr>
          <p:nvPr>
            <p:ph type="dt" idx="11"/>
          </p:nvPr>
        </p:nvSpPr>
        <p:spPr/>
        <p:txBody>
          <a:bodyPr/>
          <a:lstStyle/>
          <a:p>
            <a:r>
              <a:rPr lang="en-US" altLang="zh-CN"/>
              <a:t>&lt;month year&gt;</a:t>
            </a:r>
          </a:p>
        </p:txBody>
      </p:sp>
      <p:sp>
        <p:nvSpPr>
          <p:cNvPr id="6" name="바닥글 개체 틀 5"/>
          <p:cNvSpPr>
            <a:spLocks noGrp="1"/>
          </p:cNvSpPr>
          <p:nvPr>
            <p:ph type="ftr" sz="quarter" idx="12"/>
          </p:nvPr>
        </p:nvSpPr>
        <p:spPr/>
        <p:txBody>
          <a:bodyPr/>
          <a:lstStyle/>
          <a:p>
            <a:pPr lvl="4"/>
            <a:r>
              <a:rPr lang="en-US" altLang="zh-CN"/>
              <a:t>&lt;author&gt;, &lt;company&gt;</a:t>
            </a:r>
          </a:p>
        </p:txBody>
      </p:sp>
      <p:sp>
        <p:nvSpPr>
          <p:cNvPr id="7" name="슬라이드 번호 개체 틀 6"/>
          <p:cNvSpPr>
            <a:spLocks noGrp="1"/>
          </p:cNvSpPr>
          <p:nvPr>
            <p:ph type="sldNum" sz="quarter" idx="13"/>
          </p:nvPr>
        </p:nvSpPr>
        <p:spPr/>
        <p:txBody>
          <a:bodyPr/>
          <a:lstStyle/>
          <a:p>
            <a:r>
              <a:rPr lang="en-US" altLang="zh-CN"/>
              <a:t>Page </a:t>
            </a:r>
            <a:fld id="{E03D6019-6E9A-433C-BEAF-106EDE2EE5B7}" type="slidenum">
              <a:rPr lang="en-US" altLang="zh-CN" smtClean="0"/>
              <a:pPr/>
              <a:t>1</a:t>
            </a:fld>
            <a:endParaRPr lang="en-US" altLang="zh-CN"/>
          </a:p>
        </p:txBody>
      </p:sp>
    </p:spTree>
    <p:extLst>
      <p:ext uri="{BB962C8B-B14F-4D97-AF65-F5344CB8AC3E}">
        <p14:creationId xmlns:p14="http://schemas.microsoft.com/office/powerpoint/2010/main" val="80568151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1154113" y="701675"/>
            <a:ext cx="4624387" cy="3467100"/>
          </a:xfrm>
        </p:spPr>
      </p:sp>
      <p:sp>
        <p:nvSpPr>
          <p:cNvPr id="3" name="슬라이드 노트 개체 틀 2"/>
          <p:cNvSpPr>
            <a:spLocks noGrp="1"/>
          </p:cNvSpPr>
          <p:nvPr>
            <p:ph type="body" idx="1"/>
          </p:nvPr>
        </p:nvSpPr>
        <p:spPr/>
        <p:txBody>
          <a:bodyPr/>
          <a:lstStyle/>
          <a:p>
            <a:endParaRPr lang="ko-KR" altLang="en-US"/>
          </a:p>
        </p:txBody>
      </p:sp>
      <p:sp>
        <p:nvSpPr>
          <p:cNvPr id="5" name="날짜 개체 틀 4"/>
          <p:cNvSpPr>
            <a:spLocks noGrp="1"/>
          </p:cNvSpPr>
          <p:nvPr>
            <p:ph type="dt" idx="11"/>
          </p:nvPr>
        </p:nvSpPr>
        <p:spPr/>
        <p:txBody>
          <a:bodyPr/>
          <a:lstStyle/>
          <a:p>
            <a:r>
              <a:rPr lang="en-US" altLang="zh-CN"/>
              <a:t>&lt;month year&gt;</a:t>
            </a:r>
          </a:p>
        </p:txBody>
      </p:sp>
      <p:sp>
        <p:nvSpPr>
          <p:cNvPr id="6" name="바닥글 개체 틀 5"/>
          <p:cNvSpPr>
            <a:spLocks noGrp="1"/>
          </p:cNvSpPr>
          <p:nvPr>
            <p:ph type="ftr" sz="quarter" idx="12"/>
          </p:nvPr>
        </p:nvSpPr>
        <p:spPr/>
        <p:txBody>
          <a:bodyPr/>
          <a:lstStyle/>
          <a:p>
            <a:pPr lvl="4"/>
            <a:r>
              <a:rPr lang="en-US" altLang="zh-CN"/>
              <a:t>&lt;author&gt;, &lt;company&gt;</a:t>
            </a:r>
          </a:p>
        </p:txBody>
      </p:sp>
      <p:sp>
        <p:nvSpPr>
          <p:cNvPr id="7" name="슬라이드 번호 개체 틀 6"/>
          <p:cNvSpPr>
            <a:spLocks noGrp="1"/>
          </p:cNvSpPr>
          <p:nvPr>
            <p:ph type="sldNum" sz="quarter" idx="13"/>
          </p:nvPr>
        </p:nvSpPr>
        <p:spPr/>
        <p:txBody>
          <a:bodyPr/>
          <a:lstStyle/>
          <a:p>
            <a:r>
              <a:rPr lang="en-US" altLang="zh-CN"/>
              <a:t>Page </a:t>
            </a:r>
            <a:fld id="{E03D6019-6E9A-433C-BEAF-106EDE2EE5B7}" type="slidenum">
              <a:rPr lang="en-US" altLang="zh-CN" smtClean="0"/>
              <a:pPr/>
              <a:t>2</a:t>
            </a:fld>
            <a:endParaRPr lang="en-US" altLang="zh-CN"/>
          </a:p>
        </p:txBody>
      </p:sp>
    </p:spTree>
    <p:extLst>
      <p:ext uri="{BB962C8B-B14F-4D97-AF65-F5344CB8AC3E}">
        <p14:creationId xmlns:p14="http://schemas.microsoft.com/office/powerpoint/2010/main" val="10166762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54113" y="701675"/>
            <a:ext cx="4624387" cy="3467100"/>
          </a:xfrm>
        </p:spPr>
      </p:sp>
      <p:sp>
        <p:nvSpPr>
          <p:cNvPr id="3" name="Notizenplatzhalter 2"/>
          <p:cNvSpPr>
            <a:spLocks noGrp="1"/>
          </p:cNvSpPr>
          <p:nvPr>
            <p:ph type="body" idx="1"/>
          </p:nvPr>
        </p:nvSpPr>
        <p:spPr/>
        <p:txBody>
          <a:bodyPr/>
          <a:lstStyle/>
          <a:p>
            <a:r>
              <a:rPr lang="de-DE" dirty="0" smtClean="0"/>
              <a:t>Add</a:t>
            </a:r>
            <a:r>
              <a:rPr lang="de-DE" baseline="0" dirty="0" smtClean="0"/>
              <a:t> 8B10B </a:t>
            </a:r>
            <a:r>
              <a:rPr lang="de-DE" baseline="0" dirty="0" err="1" smtClean="0"/>
              <a:t>only</a:t>
            </a:r>
            <a:endParaRPr lang="de-DE" dirty="0"/>
          </a:p>
        </p:txBody>
      </p:sp>
      <p:sp>
        <p:nvSpPr>
          <p:cNvPr id="4" name="Kopfzeilenplatzhalter 3"/>
          <p:cNvSpPr>
            <a:spLocks noGrp="1"/>
          </p:cNvSpPr>
          <p:nvPr>
            <p:ph type="hdr" idx="10"/>
          </p:nvPr>
        </p:nvSpPr>
        <p:spPr/>
        <p:txBody>
          <a:bodyPr/>
          <a:lstStyle/>
          <a:p>
            <a:r>
              <a:rPr lang="en-US" smtClean="0"/>
              <a:t>doc.: IEEE 802.11-yy/xxxxr0</a:t>
            </a:r>
            <a:endParaRPr lang="en-US"/>
          </a:p>
        </p:txBody>
      </p:sp>
      <p:sp>
        <p:nvSpPr>
          <p:cNvPr id="5" name="Datumsplatzhalter 4"/>
          <p:cNvSpPr>
            <a:spLocks noGrp="1"/>
          </p:cNvSpPr>
          <p:nvPr>
            <p:ph type="dt" idx="11"/>
          </p:nvPr>
        </p:nvSpPr>
        <p:spPr/>
        <p:txBody>
          <a:bodyPr/>
          <a:lstStyle/>
          <a:p>
            <a:r>
              <a:rPr lang="en-US" smtClean="0"/>
              <a:t>Month Year</a:t>
            </a:r>
            <a:endParaRPr lang="en-US"/>
          </a:p>
        </p:txBody>
      </p:sp>
      <p:sp>
        <p:nvSpPr>
          <p:cNvPr id="6" name="Fußzeilenplatzhalter 5"/>
          <p:cNvSpPr>
            <a:spLocks noGrp="1"/>
          </p:cNvSpPr>
          <p:nvPr>
            <p:ph type="ftr" idx="12"/>
          </p:nvPr>
        </p:nvSpPr>
        <p:spPr/>
        <p:txBody>
          <a:bodyPr/>
          <a:lstStyle/>
          <a:p>
            <a:r>
              <a:rPr lang="en-US" smtClean="0"/>
              <a:t>John Doe, Some Company</a:t>
            </a:r>
            <a:endParaRPr lang="en-US"/>
          </a:p>
        </p:txBody>
      </p:sp>
      <p:sp>
        <p:nvSpPr>
          <p:cNvPr id="7" name="Foliennummernplatzhalter 6"/>
          <p:cNvSpPr>
            <a:spLocks noGrp="1"/>
          </p:cNvSpPr>
          <p:nvPr>
            <p:ph type="sldNum" idx="13"/>
          </p:nvPr>
        </p:nvSpPr>
        <p:spPr/>
        <p:txBody>
          <a:bodyPr/>
          <a:lstStyle/>
          <a:p>
            <a:r>
              <a:rPr lang="en-US" smtClean="0"/>
              <a:t>Page </a:t>
            </a:r>
            <a:fld id="{47A7FEEB-9CD2-43FE-843C-C5350BEACB45}" type="slidenum">
              <a:rPr lang="en-US" smtClean="0"/>
              <a:pPr/>
              <a:t>6</a:t>
            </a:fld>
            <a:endParaRPr lang="en-US"/>
          </a:p>
        </p:txBody>
      </p:sp>
    </p:spTree>
    <p:extLst>
      <p:ext uri="{BB962C8B-B14F-4D97-AF65-F5344CB8AC3E}">
        <p14:creationId xmlns:p14="http://schemas.microsoft.com/office/powerpoint/2010/main" val="332259791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de-DE"/>
              <a:t>Titelmasterformat durch Klicken bearbeiten</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a:t>Formatvorlage des Untertitelmasters durch Klicken bearbeiten</a:t>
            </a:r>
            <a:endParaRPr lang="en-GB"/>
          </a:p>
        </p:txBody>
      </p:sp>
      <p:sp>
        <p:nvSpPr>
          <p:cNvPr id="4" name="Date Placeholder 3"/>
          <p:cNvSpPr>
            <a:spLocks noGrp="1"/>
          </p:cNvSpPr>
          <p:nvPr>
            <p:ph type="dt" idx="10"/>
          </p:nvPr>
        </p:nvSpPr>
        <p:spPr/>
        <p:txBody>
          <a:bodyPr/>
          <a:lstStyle>
            <a:lvl1pPr>
              <a:defRPr/>
            </a:lvl1pPr>
          </a:lstStyle>
          <a:p>
            <a:r>
              <a:rPr lang="de-DE" smtClean="0"/>
              <a:t>May 2018</a:t>
            </a:r>
            <a:endParaRPr lang="en-GB" dirty="0"/>
          </a:p>
        </p:txBody>
      </p:sp>
      <p:sp>
        <p:nvSpPr>
          <p:cNvPr id="5" name="Footer Placeholder 4"/>
          <p:cNvSpPr>
            <a:spLocks noGrp="1"/>
          </p:cNvSpPr>
          <p:nvPr>
            <p:ph type="ftr" idx="11"/>
          </p:nvPr>
        </p:nvSpPr>
        <p:spPr/>
        <p:txBody>
          <a:bodyPr/>
          <a:lstStyle>
            <a:lvl1pPr>
              <a:defRPr/>
            </a:lvl1pPr>
          </a:lstStyle>
          <a:p>
            <a:r>
              <a:rPr lang="en-GB"/>
              <a:t>Malte Hinrichs, HHI</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‹Nr.›</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Titelmasterformat durch Klicken bearbeiten</a:t>
            </a:r>
            <a:endParaRPr lang="en-GB"/>
          </a:p>
        </p:txBody>
      </p:sp>
      <p:sp>
        <p:nvSpPr>
          <p:cNvPr id="3" name="Content Placeholder 2"/>
          <p:cNvSpPr>
            <a:spLocks noGrp="1"/>
          </p:cNvSpPr>
          <p:nvPr>
            <p:ph idx="1"/>
          </p:nvPr>
        </p:nvSpPr>
        <p:spPr/>
        <p:txBody>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‹Nr.›</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Malte Hinrichs, HHI</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de-DE" smtClean="0"/>
              <a:t>May 2018</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de-DE"/>
              <a:t>Titelmasterformat durch Klicken bearbeiten</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a:t>Formatvorlagen des Textmasters bearbeiten</a:t>
            </a:r>
          </a:p>
        </p:txBody>
      </p:sp>
      <p:sp>
        <p:nvSpPr>
          <p:cNvPr id="4" name="Date Placeholder 3"/>
          <p:cNvSpPr>
            <a:spLocks noGrp="1"/>
          </p:cNvSpPr>
          <p:nvPr>
            <p:ph type="dt" idx="10"/>
          </p:nvPr>
        </p:nvSpPr>
        <p:spPr/>
        <p:txBody>
          <a:bodyPr/>
          <a:lstStyle>
            <a:lvl1pPr>
              <a:defRPr/>
            </a:lvl1pPr>
          </a:lstStyle>
          <a:p>
            <a:r>
              <a:rPr lang="de-DE" smtClean="0"/>
              <a:t>May 2018</a:t>
            </a:r>
            <a:endParaRPr lang="en-GB"/>
          </a:p>
        </p:txBody>
      </p:sp>
      <p:sp>
        <p:nvSpPr>
          <p:cNvPr id="5" name="Footer Placeholder 4"/>
          <p:cNvSpPr>
            <a:spLocks noGrp="1"/>
          </p:cNvSpPr>
          <p:nvPr>
            <p:ph type="ftr" idx="11"/>
          </p:nvPr>
        </p:nvSpPr>
        <p:spPr/>
        <p:txBody>
          <a:bodyPr/>
          <a:lstStyle>
            <a:lvl1pPr>
              <a:defRPr/>
            </a:lvl1pPr>
          </a:lstStyle>
          <a:p>
            <a:r>
              <a:rPr lang="en-GB"/>
              <a:t>Malte Hinrichs, HHI</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‹Nr.›</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Titelmasterformat durch Klicken bearbeiten</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en-GB"/>
          </a:p>
        </p:txBody>
      </p:sp>
      <p:sp>
        <p:nvSpPr>
          <p:cNvPr id="5" name="Date Placeholder 4"/>
          <p:cNvSpPr>
            <a:spLocks noGrp="1"/>
          </p:cNvSpPr>
          <p:nvPr>
            <p:ph type="dt" idx="10"/>
          </p:nvPr>
        </p:nvSpPr>
        <p:spPr/>
        <p:txBody>
          <a:bodyPr/>
          <a:lstStyle>
            <a:lvl1pPr>
              <a:defRPr/>
            </a:lvl1pPr>
          </a:lstStyle>
          <a:p>
            <a:r>
              <a:rPr lang="de-DE" smtClean="0"/>
              <a:t>May 2018</a:t>
            </a:r>
            <a:endParaRPr lang="en-GB"/>
          </a:p>
        </p:txBody>
      </p:sp>
      <p:sp>
        <p:nvSpPr>
          <p:cNvPr id="6" name="Footer Placeholder 5"/>
          <p:cNvSpPr>
            <a:spLocks noGrp="1"/>
          </p:cNvSpPr>
          <p:nvPr>
            <p:ph type="ftr" idx="11"/>
          </p:nvPr>
        </p:nvSpPr>
        <p:spPr/>
        <p:txBody>
          <a:bodyPr/>
          <a:lstStyle>
            <a:lvl1pPr>
              <a:defRPr/>
            </a:lvl1pPr>
          </a:lstStyle>
          <a:p>
            <a:r>
              <a:rPr lang="en-GB"/>
              <a:t>Malte Hinrichs, HHI</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‹Nr.›</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de-DE"/>
              <a:t>Titelmasterformat durch Klicken bearbeiten</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Formatvorlagen des Textmasters bearbeiten</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Formatvorlagen des Textmasters bearbeiten</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en-GB"/>
          </a:p>
        </p:txBody>
      </p:sp>
      <p:sp>
        <p:nvSpPr>
          <p:cNvPr id="7" name="Date Placeholder 6"/>
          <p:cNvSpPr>
            <a:spLocks noGrp="1"/>
          </p:cNvSpPr>
          <p:nvPr>
            <p:ph type="dt" idx="10"/>
          </p:nvPr>
        </p:nvSpPr>
        <p:spPr/>
        <p:txBody>
          <a:bodyPr/>
          <a:lstStyle>
            <a:lvl1pPr>
              <a:defRPr/>
            </a:lvl1pPr>
          </a:lstStyle>
          <a:p>
            <a:r>
              <a:rPr lang="de-DE" smtClean="0"/>
              <a:t>May 2018</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a:t>Malte Hinrichs, HHI</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‹Nr.›</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Titelmasterformat durch Klicken bearbeiten</a:t>
            </a:r>
            <a:endParaRPr lang="en-GB"/>
          </a:p>
        </p:txBody>
      </p:sp>
      <p:sp>
        <p:nvSpPr>
          <p:cNvPr id="3" name="Date Placeholder 2"/>
          <p:cNvSpPr>
            <a:spLocks noGrp="1"/>
          </p:cNvSpPr>
          <p:nvPr>
            <p:ph type="dt" idx="10"/>
          </p:nvPr>
        </p:nvSpPr>
        <p:spPr/>
        <p:txBody>
          <a:bodyPr/>
          <a:lstStyle>
            <a:lvl1pPr>
              <a:defRPr/>
            </a:lvl1pPr>
          </a:lstStyle>
          <a:p>
            <a:r>
              <a:rPr lang="de-DE" smtClean="0"/>
              <a:t>May 2018</a:t>
            </a:r>
            <a:endParaRPr lang="en-GB"/>
          </a:p>
        </p:txBody>
      </p:sp>
      <p:sp>
        <p:nvSpPr>
          <p:cNvPr id="4" name="Footer Placeholder 3"/>
          <p:cNvSpPr>
            <a:spLocks noGrp="1"/>
          </p:cNvSpPr>
          <p:nvPr>
            <p:ph type="ftr" idx="11"/>
          </p:nvPr>
        </p:nvSpPr>
        <p:spPr/>
        <p:txBody>
          <a:bodyPr/>
          <a:lstStyle>
            <a:lvl1pPr>
              <a:defRPr/>
            </a:lvl1pPr>
          </a:lstStyle>
          <a:p>
            <a:r>
              <a:rPr lang="en-GB"/>
              <a:t>Malte Hinrichs, HHI</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‹Nr.›</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de-DE" smtClean="0"/>
              <a:t>May 2018</a:t>
            </a:r>
            <a:endParaRPr lang="en-GB"/>
          </a:p>
        </p:txBody>
      </p:sp>
      <p:sp>
        <p:nvSpPr>
          <p:cNvPr id="3" name="Footer Placeholder 2"/>
          <p:cNvSpPr>
            <a:spLocks noGrp="1"/>
          </p:cNvSpPr>
          <p:nvPr>
            <p:ph type="ftr" idx="11"/>
          </p:nvPr>
        </p:nvSpPr>
        <p:spPr/>
        <p:txBody>
          <a:bodyPr/>
          <a:lstStyle>
            <a:lvl1pPr>
              <a:defRPr/>
            </a:lvl1pPr>
          </a:lstStyle>
          <a:p>
            <a:r>
              <a:rPr lang="en-GB"/>
              <a:t>Malte Hinrichs, HHI</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‹Nr.›</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Titelmasterformat durch Klicken bearbeiten</a:t>
            </a:r>
            <a:endParaRPr lang="en-GB"/>
          </a:p>
        </p:txBody>
      </p:sp>
      <p:sp>
        <p:nvSpPr>
          <p:cNvPr id="3" name="Vertical Text Placeholder 2"/>
          <p:cNvSpPr>
            <a:spLocks noGrp="1"/>
          </p:cNvSpPr>
          <p:nvPr>
            <p:ph type="body" orient="vert" idx="1"/>
          </p:nvPr>
        </p:nvSpPr>
        <p:spPr/>
        <p:txBody>
          <a:bodyPr vert="eaVert"/>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en-GB"/>
          </a:p>
        </p:txBody>
      </p:sp>
      <p:sp>
        <p:nvSpPr>
          <p:cNvPr id="4" name="Date Placeholder 3"/>
          <p:cNvSpPr>
            <a:spLocks noGrp="1"/>
          </p:cNvSpPr>
          <p:nvPr>
            <p:ph type="dt" idx="10"/>
          </p:nvPr>
        </p:nvSpPr>
        <p:spPr/>
        <p:txBody>
          <a:bodyPr/>
          <a:lstStyle>
            <a:lvl1pPr>
              <a:defRPr/>
            </a:lvl1pPr>
          </a:lstStyle>
          <a:p>
            <a:r>
              <a:rPr lang="de-DE" smtClean="0"/>
              <a:t>May 2018</a:t>
            </a:r>
            <a:endParaRPr lang="en-GB"/>
          </a:p>
        </p:txBody>
      </p:sp>
      <p:sp>
        <p:nvSpPr>
          <p:cNvPr id="5" name="Footer Placeholder 4"/>
          <p:cNvSpPr>
            <a:spLocks noGrp="1"/>
          </p:cNvSpPr>
          <p:nvPr>
            <p:ph type="ftr" idx="11"/>
          </p:nvPr>
        </p:nvSpPr>
        <p:spPr/>
        <p:txBody>
          <a:bodyPr/>
          <a:lstStyle>
            <a:lvl1pPr>
              <a:defRPr/>
            </a:lvl1pPr>
          </a:lstStyle>
          <a:p>
            <a:r>
              <a:rPr lang="en-GB"/>
              <a:t>Malte Hinrichs, HHI</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‹Nr.›</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de-DE"/>
              <a:t>Titelmasterformat durch Klicken bearbeiten</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en-GB"/>
          </a:p>
        </p:txBody>
      </p:sp>
      <p:sp>
        <p:nvSpPr>
          <p:cNvPr id="4" name="Date Placeholder 3"/>
          <p:cNvSpPr>
            <a:spLocks noGrp="1"/>
          </p:cNvSpPr>
          <p:nvPr>
            <p:ph type="dt" idx="10"/>
          </p:nvPr>
        </p:nvSpPr>
        <p:spPr/>
        <p:txBody>
          <a:bodyPr/>
          <a:lstStyle>
            <a:lvl1pPr>
              <a:defRPr/>
            </a:lvl1pPr>
          </a:lstStyle>
          <a:p>
            <a:r>
              <a:rPr lang="de-DE" smtClean="0"/>
              <a:t>May 2018</a:t>
            </a:r>
            <a:endParaRPr lang="en-GB"/>
          </a:p>
        </p:txBody>
      </p:sp>
      <p:sp>
        <p:nvSpPr>
          <p:cNvPr id="5" name="Footer Placeholder 4"/>
          <p:cNvSpPr>
            <a:spLocks noGrp="1"/>
          </p:cNvSpPr>
          <p:nvPr>
            <p:ph type="ftr" idx="11"/>
          </p:nvPr>
        </p:nvSpPr>
        <p:spPr/>
        <p:txBody>
          <a:bodyPr/>
          <a:lstStyle>
            <a:lvl1pPr>
              <a:defRPr/>
            </a:lvl1pPr>
          </a:lstStyle>
          <a:p>
            <a:r>
              <a:rPr lang="en-GB"/>
              <a:t>Malte Hinrichs, HHI</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‹Nr.›</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de-DE" smtClean="0"/>
              <a:t>May 2018</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Malte Hinrichs, HHI</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‹Nr.›</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15-18-0173-00-0013</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날짜 개체 틀 1"/>
          <p:cNvSpPr>
            <a:spLocks noGrp="1"/>
          </p:cNvSpPr>
          <p:nvPr>
            <p:ph type="dt" idx="10"/>
          </p:nvPr>
        </p:nvSpPr>
        <p:spPr/>
        <p:txBody>
          <a:bodyPr/>
          <a:lstStyle/>
          <a:p>
            <a:r>
              <a:rPr lang="de-DE" altLang="ko-KR" smtClean="0"/>
              <a:t>May 2018</a:t>
            </a:r>
            <a:endParaRPr lang="en-US" altLang="zh-CN" dirty="0"/>
          </a:p>
        </p:txBody>
      </p:sp>
      <p:sp>
        <p:nvSpPr>
          <p:cNvPr id="4" name="바닥글 개체 틀 3"/>
          <p:cNvSpPr>
            <a:spLocks noGrp="1"/>
          </p:cNvSpPr>
          <p:nvPr>
            <p:ph type="ftr" idx="11"/>
          </p:nvPr>
        </p:nvSpPr>
        <p:spPr/>
        <p:txBody>
          <a:bodyPr/>
          <a:lstStyle/>
          <a:p>
            <a:r>
              <a:rPr lang="en-US" altLang="zh-CN"/>
              <a:t>Malte Hinrichs, HHI</a:t>
            </a:r>
            <a:endParaRPr lang="en-US" altLang="zh-CN" dirty="0"/>
          </a:p>
        </p:txBody>
      </p:sp>
      <p:sp>
        <p:nvSpPr>
          <p:cNvPr id="3" name="슬라이드 번호 개체 틀 2"/>
          <p:cNvSpPr>
            <a:spLocks noGrp="1"/>
          </p:cNvSpPr>
          <p:nvPr>
            <p:ph type="sldNum" idx="12"/>
          </p:nvPr>
        </p:nvSpPr>
        <p:spPr/>
        <p:txBody>
          <a:bodyPr/>
          <a:lstStyle/>
          <a:p>
            <a:r>
              <a:rPr lang="en-US" altLang="zh-CN"/>
              <a:t>Slide </a:t>
            </a:r>
            <a:fld id="{76C0EB13-4677-48A4-A691-EDFD86E62D7A}" type="slidenum">
              <a:rPr lang="en-US" altLang="zh-CN" smtClean="0"/>
              <a:pPr/>
              <a:t>1</a:t>
            </a:fld>
            <a:endParaRPr lang="en-US" altLang="zh-CN" dirty="0"/>
          </a:p>
        </p:txBody>
      </p:sp>
      <p:sp>
        <p:nvSpPr>
          <p:cNvPr id="9" name="Rectangle 3"/>
          <p:cNvSpPr>
            <a:spLocks noChangeArrowheads="1"/>
          </p:cNvSpPr>
          <p:nvPr/>
        </p:nvSpPr>
        <p:spPr bwMode="auto">
          <a:xfrm>
            <a:off x="76200" y="1166842"/>
            <a:ext cx="8991600" cy="4770537"/>
          </a:xfrm>
          <a:prstGeom prst="rect">
            <a:avLst/>
          </a:prstGeom>
          <a:noFill/>
          <a:ln w="12700">
            <a:noFill/>
            <a:miter lim="800000"/>
            <a:headEnd type="none" w="sm" len="sm"/>
            <a:tailEnd type="none" w="sm" len="sm"/>
          </a:ln>
          <a:effectLst/>
        </p:spPr>
        <p:txBody>
          <a:bodyPr>
            <a:spAutoFit/>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lgn="ctr"/>
            <a:r>
              <a:rPr lang="en-US" altLang="zh-CN" sz="1800" b="1" u="sng" dirty="0">
                <a:solidFill>
                  <a:schemeClr val="tx1">
                    <a:lumMod val="85000"/>
                    <a:lumOff val="15000"/>
                  </a:schemeClr>
                </a:solidFill>
                <a:effectLst>
                  <a:outerShdw blurRad="38100" dist="38100" dir="2700000" algn="tl">
                    <a:srgbClr val="C0C0C0"/>
                  </a:outerShdw>
                </a:effectLst>
                <a:ea typeface="宋体" charset="-122"/>
              </a:rPr>
              <a:t>Project: IEEE P802.15 Working Group for Wireless Personal Area Networks (WPANs)</a:t>
            </a:r>
            <a:endParaRPr lang="en-US" altLang="zh-CN" sz="1600" b="1" dirty="0">
              <a:solidFill>
                <a:schemeClr val="tx1">
                  <a:lumMod val="85000"/>
                  <a:lumOff val="15000"/>
                </a:schemeClr>
              </a:solidFill>
              <a:ea typeface="宋体" charset="-122"/>
            </a:endParaRPr>
          </a:p>
          <a:p>
            <a:endParaRPr lang="en-US" altLang="zh-CN" sz="1600" dirty="0">
              <a:solidFill>
                <a:schemeClr val="tx1">
                  <a:lumMod val="85000"/>
                  <a:lumOff val="15000"/>
                </a:schemeClr>
              </a:solidFill>
              <a:ea typeface="宋体" charset="-122"/>
            </a:endParaRPr>
          </a:p>
          <a:p>
            <a:r>
              <a:rPr lang="en-US" altLang="zh-CN" sz="1600" b="1" dirty="0">
                <a:solidFill>
                  <a:schemeClr val="tx1">
                    <a:lumMod val="85000"/>
                    <a:lumOff val="15000"/>
                  </a:schemeClr>
                </a:solidFill>
                <a:ea typeface="宋体" charset="-122"/>
              </a:rPr>
              <a:t>Submission Title:</a:t>
            </a:r>
            <a:r>
              <a:rPr lang="en-US" altLang="zh-CN" sz="1600" dirty="0">
                <a:solidFill>
                  <a:schemeClr val="tx1">
                    <a:lumMod val="85000"/>
                    <a:lumOff val="15000"/>
                  </a:schemeClr>
                </a:solidFill>
                <a:ea typeface="宋体" charset="-122"/>
              </a:rPr>
              <a:t> </a:t>
            </a:r>
            <a:r>
              <a:rPr lang="en-US" sz="1600" dirty="0"/>
              <a:t>Evaluation of PM </a:t>
            </a:r>
            <a:r>
              <a:rPr lang="en-US" sz="1600" dirty="0" smtClean="0"/>
              <a:t>PHY Header </a:t>
            </a:r>
            <a:r>
              <a:rPr lang="en-US" sz="1600" dirty="0"/>
              <a:t>and </a:t>
            </a:r>
            <a:r>
              <a:rPr lang="en-US" sz="1600" dirty="0" smtClean="0"/>
              <a:t>Payload</a:t>
            </a:r>
            <a:endParaRPr lang="en-US" altLang="zh-CN" sz="1600" dirty="0">
              <a:solidFill>
                <a:schemeClr val="tx1">
                  <a:lumMod val="85000"/>
                  <a:lumOff val="15000"/>
                </a:schemeClr>
              </a:solidFill>
              <a:ea typeface="宋体" charset="-122"/>
            </a:endParaRPr>
          </a:p>
          <a:p>
            <a:r>
              <a:rPr lang="en-US" altLang="zh-CN" sz="1600" b="1" dirty="0">
                <a:solidFill>
                  <a:schemeClr val="tx1">
                    <a:lumMod val="85000"/>
                    <a:lumOff val="15000"/>
                  </a:schemeClr>
                </a:solidFill>
                <a:ea typeface="宋体" charset="-122"/>
              </a:rPr>
              <a:t>Date Submitted: </a:t>
            </a:r>
            <a:r>
              <a:rPr lang="en-US" altLang="zh-CN" sz="1600" dirty="0" smtClean="0">
                <a:solidFill>
                  <a:schemeClr val="tx1">
                    <a:lumMod val="85000"/>
                    <a:lumOff val="15000"/>
                  </a:schemeClr>
                </a:solidFill>
                <a:ea typeface="宋体" charset="-122"/>
              </a:rPr>
              <a:t>26 April 2018</a:t>
            </a:r>
            <a:r>
              <a:rPr lang="en-US" altLang="zh-CN" sz="1600" dirty="0">
                <a:solidFill>
                  <a:schemeClr val="tx1">
                    <a:lumMod val="85000"/>
                    <a:lumOff val="15000"/>
                  </a:schemeClr>
                </a:solidFill>
                <a:ea typeface="宋体" charset="-122"/>
              </a:rPr>
              <a:t>	</a:t>
            </a:r>
          </a:p>
          <a:p>
            <a:r>
              <a:rPr lang="en-US" altLang="zh-CN" sz="1600" b="1" dirty="0">
                <a:solidFill>
                  <a:schemeClr val="tx1">
                    <a:lumMod val="85000"/>
                    <a:lumOff val="15000"/>
                  </a:schemeClr>
                </a:solidFill>
                <a:ea typeface="宋体" charset="-122"/>
              </a:rPr>
              <a:t>Source:</a:t>
            </a:r>
            <a:r>
              <a:rPr lang="en-US" altLang="zh-CN" sz="1600" dirty="0">
                <a:solidFill>
                  <a:schemeClr val="tx1">
                    <a:lumMod val="85000"/>
                    <a:lumOff val="15000"/>
                  </a:schemeClr>
                </a:solidFill>
                <a:ea typeface="宋体" charset="-122"/>
              </a:rPr>
              <a:t> </a:t>
            </a:r>
            <a:r>
              <a:rPr lang="en-US" altLang="zh-CN" sz="1600" dirty="0" smtClean="0">
                <a:solidFill>
                  <a:schemeClr val="tx1">
                    <a:lumMod val="85000"/>
                    <a:lumOff val="15000"/>
                  </a:schemeClr>
                </a:solidFill>
                <a:ea typeface="宋体" charset="-122"/>
              </a:rPr>
              <a:t>Malte Hinrichs, Volker Jungnickel [</a:t>
            </a:r>
            <a:r>
              <a:rPr lang="en-US" altLang="zh-CN" sz="1600" dirty="0" err="1" smtClean="0">
                <a:solidFill>
                  <a:schemeClr val="tx1">
                    <a:lumMod val="85000"/>
                    <a:lumOff val="15000"/>
                  </a:schemeClr>
                </a:solidFill>
                <a:ea typeface="宋体" charset="-122"/>
              </a:rPr>
              <a:t>Fraunhofer</a:t>
            </a:r>
            <a:r>
              <a:rPr lang="en-US" altLang="zh-CN" sz="1600" dirty="0" smtClean="0">
                <a:solidFill>
                  <a:schemeClr val="tx1">
                    <a:lumMod val="85000"/>
                    <a:lumOff val="15000"/>
                  </a:schemeClr>
                </a:solidFill>
                <a:ea typeface="宋体" charset="-122"/>
              </a:rPr>
              <a:t> HHI]</a:t>
            </a:r>
          </a:p>
          <a:p>
            <a:r>
              <a:rPr lang="en-US" altLang="zh-CN" sz="1600" dirty="0" smtClean="0">
                <a:solidFill>
                  <a:schemeClr val="tx1">
                    <a:lumMod val="85000"/>
                    <a:lumOff val="15000"/>
                  </a:schemeClr>
                </a:solidFill>
                <a:ea typeface="宋体" charset="-122"/>
              </a:rPr>
              <a:t>Address: </a:t>
            </a:r>
            <a:r>
              <a:rPr lang="en-US" altLang="zh-CN" sz="1600" dirty="0" err="1" smtClean="0">
                <a:solidFill>
                  <a:schemeClr val="tx1">
                    <a:lumMod val="85000"/>
                    <a:lumOff val="15000"/>
                  </a:schemeClr>
                </a:solidFill>
                <a:ea typeface="宋体" charset="-122"/>
              </a:rPr>
              <a:t>Einsteinufer</a:t>
            </a:r>
            <a:r>
              <a:rPr lang="en-US" altLang="zh-CN" sz="1600" dirty="0" smtClean="0">
                <a:solidFill>
                  <a:schemeClr val="tx1">
                    <a:lumMod val="85000"/>
                    <a:lumOff val="15000"/>
                  </a:schemeClr>
                </a:solidFill>
                <a:ea typeface="宋体" charset="-122"/>
              </a:rPr>
              <a:t> 37, 10587 Berlin, Germany</a:t>
            </a:r>
          </a:p>
          <a:p>
            <a:r>
              <a:rPr lang="en-US" altLang="zh-CN" sz="1600" dirty="0" smtClean="0">
                <a:solidFill>
                  <a:schemeClr val="tx1">
                    <a:lumMod val="85000"/>
                    <a:lumOff val="15000"/>
                  </a:schemeClr>
                </a:solidFill>
                <a:ea typeface="宋体" charset="-122"/>
              </a:rPr>
              <a:t>Voice:[+49-30</a:t>
            </a:r>
            <a:r>
              <a:rPr lang="en-US" altLang="ko-KR" sz="1600" dirty="0" smtClean="0">
                <a:solidFill>
                  <a:schemeClr val="tx1">
                    <a:lumMod val="85000"/>
                    <a:lumOff val="15000"/>
                  </a:schemeClr>
                </a:solidFill>
                <a:ea typeface="굴림" pitchFamily="50" charset="-127"/>
              </a:rPr>
              <a:t>-31002 284</a:t>
            </a:r>
            <a:r>
              <a:rPr lang="en-US" altLang="zh-CN" sz="1600" dirty="0" smtClean="0">
                <a:solidFill>
                  <a:schemeClr val="tx1">
                    <a:lumMod val="85000"/>
                    <a:lumOff val="15000"/>
                  </a:schemeClr>
                </a:solidFill>
                <a:ea typeface="宋体" charset="-122"/>
              </a:rPr>
              <a:t>], </a:t>
            </a:r>
            <a:r>
              <a:rPr lang="en-US" altLang="zh-CN" sz="1600" dirty="0">
                <a:solidFill>
                  <a:schemeClr val="tx1">
                    <a:lumMod val="85000"/>
                    <a:lumOff val="15000"/>
                  </a:schemeClr>
                </a:solidFill>
                <a:ea typeface="宋体" charset="-122"/>
              </a:rPr>
              <a:t>E-Mail</a:t>
            </a:r>
            <a:r>
              <a:rPr lang="en-US" altLang="zh-CN" sz="1600" dirty="0" smtClean="0">
                <a:solidFill>
                  <a:schemeClr val="tx1">
                    <a:lumMod val="85000"/>
                    <a:lumOff val="15000"/>
                  </a:schemeClr>
                </a:solidFill>
                <a:ea typeface="宋体" charset="-122"/>
              </a:rPr>
              <a:t>:[malte.hinrichs@hhi.fraunhofer.de]</a:t>
            </a:r>
            <a:r>
              <a:rPr lang="en-US" altLang="zh-CN" sz="1600" dirty="0">
                <a:solidFill>
                  <a:schemeClr val="tx1">
                    <a:lumMod val="85000"/>
                    <a:lumOff val="15000"/>
                  </a:schemeClr>
                </a:solidFill>
                <a:ea typeface="宋体" charset="-122"/>
              </a:rPr>
              <a:t>	</a:t>
            </a:r>
          </a:p>
          <a:p>
            <a:pPr>
              <a:spcBef>
                <a:spcPts val="600"/>
              </a:spcBef>
              <a:spcAft>
                <a:spcPts val="600"/>
              </a:spcAft>
            </a:pPr>
            <a:r>
              <a:rPr lang="en-US" altLang="zh-CN" sz="1600" b="1" dirty="0">
                <a:solidFill>
                  <a:schemeClr val="tx1">
                    <a:lumMod val="85000"/>
                    <a:lumOff val="15000"/>
                  </a:schemeClr>
                </a:solidFill>
                <a:ea typeface="宋体" charset="-122"/>
              </a:rPr>
              <a:t>Re</a:t>
            </a:r>
            <a:r>
              <a:rPr lang="en-US" altLang="zh-CN" sz="1600" b="1" dirty="0" smtClean="0">
                <a:solidFill>
                  <a:schemeClr val="tx1">
                    <a:lumMod val="85000"/>
                    <a:lumOff val="15000"/>
                  </a:schemeClr>
                </a:solidFill>
                <a:ea typeface="宋体" charset="-122"/>
              </a:rPr>
              <a:t>:</a:t>
            </a:r>
            <a:endParaRPr lang="en-US" altLang="zh-CN" sz="1600" dirty="0">
              <a:solidFill>
                <a:schemeClr val="tx1">
                  <a:lumMod val="85000"/>
                  <a:lumOff val="15000"/>
                </a:schemeClr>
              </a:solidFill>
              <a:ea typeface="宋体" charset="-122"/>
            </a:endParaRPr>
          </a:p>
          <a:p>
            <a:pPr>
              <a:spcBef>
                <a:spcPts val="600"/>
              </a:spcBef>
              <a:spcAft>
                <a:spcPts val="600"/>
              </a:spcAft>
            </a:pPr>
            <a:r>
              <a:rPr lang="en-US" altLang="zh-CN" sz="1600" b="1" dirty="0" smtClean="0">
                <a:solidFill>
                  <a:schemeClr val="tx1">
                    <a:lumMod val="85000"/>
                    <a:lumOff val="15000"/>
                  </a:schemeClr>
                </a:solidFill>
                <a:ea typeface="宋体" charset="-122"/>
              </a:rPr>
              <a:t>Abstract</a:t>
            </a:r>
            <a:r>
              <a:rPr lang="en-US" altLang="zh-CN" sz="1600" b="1" dirty="0">
                <a:solidFill>
                  <a:schemeClr val="tx1">
                    <a:lumMod val="85000"/>
                    <a:lumOff val="15000"/>
                  </a:schemeClr>
                </a:solidFill>
                <a:ea typeface="宋体" charset="-122"/>
              </a:rPr>
              <a:t>:</a:t>
            </a:r>
            <a:r>
              <a:rPr lang="en-US" altLang="zh-CN" sz="1600" dirty="0">
                <a:solidFill>
                  <a:schemeClr val="tx1">
                    <a:lumMod val="85000"/>
                    <a:lumOff val="15000"/>
                  </a:schemeClr>
                </a:solidFill>
                <a:ea typeface="宋体" charset="-122"/>
              </a:rPr>
              <a:t>	 </a:t>
            </a:r>
            <a:r>
              <a:rPr lang="en-US" altLang="zh-CN" sz="1600" dirty="0" smtClean="0">
                <a:solidFill>
                  <a:schemeClr val="tx1">
                    <a:lumMod val="85000"/>
                    <a:lumOff val="15000"/>
                  </a:schemeClr>
                </a:solidFill>
                <a:ea typeface="宋体" charset="-122"/>
              </a:rPr>
              <a:t>This document provides the evaluation results </a:t>
            </a:r>
            <a:r>
              <a:rPr lang="en-US" altLang="zh-CN" sz="1600" dirty="0">
                <a:solidFill>
                  <a:schemeClr val="tx1">
                    <a:lumMod val="85000"/>
                    <a:lumOff val="15000"/>
                  </a:schemeClr>
                </a:solidFill>
                <a:ea typeface="宋体" charset="-122"/>
              </a:rPr>
              <a:t>on </a:t>
            </a:r>
            <a:r>
              <a:rPr lang="en-US" altLang="zh-CN" sz="1600" dirty="0" smtClean="0">
                <a:solidFill>
                  <a:schemeClr val="tx1">
                    <a:lumMod val="85000"/>
                    <a:lumOff val="15000"/>
                  </a:schemeClr>
                </a:solidFill>
                <a:ea typeface="宋体" charset="-122"/>
              </a:rPr>
              <a:t>header and payload coding schemes of PM PHY </a:t>
            </a:r>
            <a:r>
              <a:rPr lang="en-US" altLang="zh-CN" sz="1600" dirty="0" smtClean="0">
                <a:solidFill>
                  <a:schemeClr val="tx1">
                    <a:lumMod val="85000"/>
                    <a:lumOff val="15000"/>
                  </a:schemeClr>
                </a:solidFill>
                <a:ea typeface="宋体" charset="-122"/>
              </a:rPr>
              <a:t>to </a:t>
            </a:r>
            <a:r>
              <a:rPr lang="en-US" altLang="zh-CN" sz="1600" dirty="0" smtClean="0">
                <a:solidFill>
                  <a:schemeClr val="tx1">
                    <a:lumMod val="85000"/>
                    <a:lumOff val="15000"/>
                  </a:schemeClr>
                </a:solidFill>
                <a:ea typeface="宋体" charset="-122"/>
              </a:rPr>
              <a:t>TG13.  </a:t>
            </a:r>
            <a:endParaRPr lang="en-US" altLang="zh-CN" sz="1600" dirty="0">
              <a:solidFill>
                <a:schemeClr val="tx1">
                  <a:lumMod val="85000"/>
                  <a:lumOff val="15000"/>
                </a:schemeClr>
              </a:solidFill>
              <a:ea typeface="宋体" charset="-122"/>
            </a:endParaRPr>
          </a:p>
          <a:p>
            <a:pPr>
              <a:spcBef>
                <a:spcPts val="600"/>
              </a:spcBef>
              <a:spcAft>
                <a:spcPts val="600"/>
              </a:spcAft>
            </a:pPr>
            <a:r>
              <a:rPr lang="en-US" altLang="zh-CN" sz="1600" b="1" dirty="0">
                <a:solidFill>
                  <a:schemeClr val="tx1">
                    <a:lumMod val="85000"/>
                    <a:lumOff val="15000"/>
                  </a:schemeClr>
                </a:solidFill>
                <a:ea typeface="宋体" charset="-122"/>
              </a:rPr>
              <a:t>Purpose:</a:t>
            </a:r>
            <a:r>
              <a:rPr lang="en-US" altLang="zh-CN" sz="1600" dirty="0">
                <a:solidFill>
                  <a:schemeClr val="tx1">
                    <a:lumMod val="85000"/>
                    <a:lumOff val="15000"/>
                  </a:schemeClr>
                </a:solidFill>
                <a:ea typeface="宋体" charset="-122"/>
              </a:rPr>
              <a:t>	</a:t>
            </a:r>
            <a:r>
              <a:rPr lang="en-US" altLang="ko-KR" sz="1600" dirty="0" smtClean="0">
                <a:solidFill>
                  <a:schemeClr val="tx1">
                    <a:lumMod val="85000"/>
                    <a:lumOff val="15000"/>
                  </a:schemeClr>
                </a:solidFill>
                <a:ea typeface="굴림" pitchFamily="50" charset="-127"/>
              </a:rPr>
              <a:t>Contribution to IEEE 802.15.13</a:t>
            </a:r>
            <a:endParaRPr lang="en-US" altLang="zh-CN" sz="1600" dirty="0">
              <a:solidFill>
                <a:schemeClr val="tx1">
                  <a:lumMod val="85000"/>
                  <a:lumOff val="15000"/>
                </a:schemeClr>
              </a:solidFill>
              <a:ea typeface="宋体" charset="-122"/>
            </a:endParaRPr>
          </a:p>
          <a:p>
            <a:r>
              <a:rPr lang="en-US" altLang="zh-CN" sz="1600" b="1" dirty="0">
                <a:solidFill>
                  <a:schemeClr val="tx1">
                    <a:lumMod val="85000"/>
                    <a:lumOff val="15000"/>
                  </a:schemeClr>
                </a:solidFill>
                <a:ea typeface="宋体" charset="-122"/>
              </a:rPr>
              <a:t>Notice:</a:t>
            </a:r>
            <a:r>
              <a:rPr lang="en-US" altLang="zh-CN" sz="1600" dirty="0">
                <a:solidFill>
                  <a:schemeClr val="tx1">
                    <a:lumMod val="85000"/>
                    <a:lumOff val="15000"/>
                  </a:schemeClr>
                </a:solidFill>
                <a:ea typeface="宋体" charset="-122"/>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zh-CN" sz="1600" b="1" dirty="0">
                <a:solidFill>
                  <a:schemeClr val="tx1">
                    <a:lumMod val="85000"/>
                    <a:lumOff val="15000"/>
                  </a:schemeClr>
                </a:solidFill>
                <a:ea typeface="宋体" charset="-122"/>
              </a:rPr>
              <a:t>Release:</a:t>
            </a:r>
            <a:r>
              <a:rPr lang="en-US" altLang="zh-CN" sz="1600" dirty="0">
                <a:solidFill>
                  <a:schemeClr val="tx1">
                    <a:lumMod val="85000"/>
                    <a:lumOff val="15000"/>
                  </a:schemeClr>
                </a:solidFill>
                <a:ea typeface="宋体" charset="-122"/>
              </a:rPr>
              <a:t>	The contributor acknowledges and accepts that this contribution becomes the property of IEEE and may be made publicly available by P802.15.	</a:t>
            </a:r>
          </a:p>
        </p:txBody>
      </p:sp>
    </p:spTree>
    <p:extLst>
      <p:ext uri="{BB962C8B-B14F-4D97-AF65-F5344CB8AC3E}">
        <p14:creationId xmlns:p14="http://schemas.microsoft.com/office/powerpoint/2010/main" val="175113181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el 9"/>
          <p:cNvSpPr>
            <a:spLocks noGrp="1"/>
          </p:cNvSpPr>
          <p:nvPr>
            <p:ph type="ctrTitle"/>
          </p:nvPr>
        </p:nvSpPr>
        <p:spPr>
          <a:xfrm>
            <a:off x="685800" y="1556792"/>
            <a:ext cx="7772400" cy="1470025"/>
          </a:xfrm>
        </p:spPr>
        <p:txBody>
          <a:bodyPr/>
          <a:lstStyle/>
          <a:p>
            <a:r>
              <a:rPr lang="en-US" dirty="0" smtClean="0"/>
              <a:t>IEEE P802.15.13 </a:t>
            </a:r>
            <a:br>
              <a:rPr lang="en-US" dirty="0" smtClean="0"/>
            </a:br>
            <a:r>
              <a:rPr lang="en-US" dirty="0" smtClean="0"/>
              <a:t>Evaluation </a:t>
            </a:r>
            <a:r>
              <a:rPr lang="en-US" dirty="0"/>
              <a:t>of </a:t>
            </a:r>
            <a:r>
              <a:rPr lang="en-US" dirty="0" smtClean="0"/>
              <a:t>PM PHY</a:t>
            </a:r>
            <a:br>
              <a:rPr lang="en-US" dirty="0" smtClean="0"/>
            </a:br>
            <a:r>
              <a:rPr lang="en-US" dirty="0" smtClean="0"/>
              <a:t>Header and Payload coding schemes</a:t>
            </a:r>
            <a:endParaRPr lang="de-DE" dirty="0"/>
          </a:p>
        </p:txBody>
      </p:sp>
      <p:sp>
        <p:nvSpPr>
          <p:cNvPr id="2" name="날짜 개체 틀 1"/>
          <p:cNvSpPr>
            <a:spLocks noGrp="1"/>
          </p:cNvSpPr>
          <p:nvPr>
            <p:ph type="dt" idx="10"/>
          </p:nvPr>
        </p:nvSpPr>
        <p:spPr/>
        <p:txBody>
          <a:bodyPr/>
          <a:lstStyle/>
          <a:p>
            <a:r>
              <a:rPr lang="de-DE" altLang="ko-KR" smtClean="0"/>
              <a:t>May 2018</a:t>
            </a:r>
            <a:endParaRPr lang="en-US" altLang="zh-CN" dirty="0"/>
          </a:p>
        </p:txBody>
      </p:sp>
      <p:sp>
        <p:nvSpPr>
          <p:cNvPr id="4" name="바닥글 개체 틀 3"/>
          <p:cNvSpPr>
            <a:spLocks noGrp="1"/>
          </p:cNvSpPr>
          <p:nvPr>
            <p:ph type="ftr" idx="11"/>
          </p:nvPr>
        </p:nvSpPr>
        <p:spPr/>
        <p:txBody>
          <a:bodyPr/>
          <a:lstStyle/>
          <a:p>
            <a:r>
              <a:rPr lang="en-US" altLang="zh-CN"/>
              <a:t>Malte Hinrichs, HHI</a:t>
            </a:r>
            <a:endParaRPr lang="en-US" altLang="zh-CN" dirty="0"/>
          </a:p>
        </p:txBody>
      </p:sp>
      <p:sp>
        <p:nvSpPr>
          <p:cNvPr id="3" name="슬라이드 번호 개체 틀 2"/>
          <p:cNvSpPr>
            <a:spLocks noGrp="1"/>
          </p:cNvSpPr>
          <p:nvPr>
            <p:ph type="sldNum" idx="12"/>
          </p:nvPr>
        </p:nvSpPr>
        <p:spPr/>
        <p:txBody>
          <a:bodyPr/>
          <a:lstStyle/>
          <a:p>
            <a:r>
              <a:rPr lang="en-US" altLang="zh-CN"/>
              <a:t>Slide </a:t>
            </a:r>
            <a:fld id="{76C0EB13-4677-48A4-A691-EDFD86E62D7A}" type="slidenum">
              <a:rPr lang="en-US" altLang="zh-CN" smtClean="0"/>
              <a:pPr/>
              <a:t>2</a:t>
            </a:fld>
            <a:endParaRPr lang="en-US" altLang="zh-CN" dirty="0"/>
          </a:p>
        </p:txBody>
      </p:sp>
      <p:sp>
        <p:nvSpPr>
          <p:cNvPr id="8" name="Rectangle 6"/>
          <p:cNvSpPr txBox="1">
            <a:spLocks noChangeArrowheads="1"/>
          </p:cNvSpPr>
          <p:nvPr/>
        </p:nvSpPr>
        <p:spPr bwMode="auto">
          <a:xfrm>
            <a:off x="685800" y="3666728"/>
            <a:ext cx="7772400" cy="3810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0" indent="0" algn="ctr" defTabSz="449263" rtl="0" eaLnBrk="1" fontAlgn="base" hangingPunct="1">
              <a:spcBef>
                <a:spcPts val="600"/>
              </a:spcBef>
              <a:spcAft>
                <a:spcPct val="0"/>
              </a:spcAft>
              <a:buClr>
                <a:srgbClr val="000000"/>
              </a:buClr>
              <a:buSzPct val="100000"/>
              <a:buFont typeface="Times New Roman" pitchFamily="16" charset="0"/>
              <a:buNone/>
              <a:defRPr sz="2400" b="1">
                <a:solidFill>
                  <a:srgbClr val="000000"/>
                </a:solidFill>
                <a:latin typeface="+mn-lt"/>
                <a:ea typeface="+mn-ea"/>
                <a:cs typeface="+mn-cs"/>
              </a:defRPr>
            </a:lvl1pPr>
            <a:lvl2pPr marL="457200" indent="0" algn="ctr" defTabSz="449263" rtl="0" eaLnBrk="1" fontAlgn="base" hangingPunct="1">
              <a:spcBef>
                <a:spcPts val="500"/>
              </a:spcBef>
              <a:spcAft>
                <a:spcPct val="0"/>
              </a:spcAft>
              <a:buClr>
                <a:srgbClr val="000000"/>
              </a:buClr>
              <a:buSzPct val="100000"/>
              <a:buFont typeface="Times New Roman" pitchFamily="16" charset="0"/>
              <a:buNone/>
              <a:defRPr sz="2000">
                <a:solidFill>
                  <a:srgbClr val="000000"/>
                </a:solidFill>
                <a:latin typeface="+mn-lt"/>
                <a:ea typeface="+mn-ea"/>
              </a:defRPr>
            </a:lvl2pPr>
            <a:lvl3pPr marL="914400" indent="0" algn="ctr" defTabSz="449263" rtl="0" eaLnBrk="1" fontAlgn="base" hangingPunct="1">
              <a:spcBef>
                <a:spcPts val="450"/>
              </a:spcBef>
              <a:spcAft>
                <a:spcPct val="0"/>
              </a:spcAft>
              <a:buClr>
                <a:srgbClr val="000000"/>
              </a:buClr>
              <a:buSzPct val="100000"/>
              <a:buFont typeface="Times New Roman" pitchFamily="16" charset="0"/>
              <a:buNone/>
              <a:defRPr>
                <a:solidFill>
                  <a:srgbClr val="000000"/>
                </a:solidFill>
                <a:latin typeface="+mn-lt"/>
                <a:ea typeface="+mn-ea"/>
              </a:defRPr>
            </a:lvl3pPr>
            <a:lvl4pPr marL="1371600" indent="0" algn="ctr" defTabSz="449263" rtl="0" eaLnBrk="1" fontAlgn="base" hangingPunct="1">
              <a:spcBef>
                <a:spcPts val="400"/>
              </a:spcBef>
              <a:spcAft>
                <a:spcPct val="0"/>
              </a:spcAft>
              <a:buClr>
                <a:srgbClr val="000000"/>
              </a:buClr>
              <a:buSzPct val="100000"/>
              <a:buFont typeface="Times New Roman" pitchFamily="16" charset="0"/>
              <a:buNone/>
              <a:defRPr sz="1600">
                <a:solidFill>
                  <a:srgbClr val="000000"/>
                </a:solidFill>
                <a:latin typeface="+mn-lt"/>
                <a:ea typeface="+mn-ea"/>
              </a:defRPr>
            </a:lvl4pPr>
            <a:lvl5pPr marL="1828800" indent="0" algn="ctr" defTabSz="449263" rtl="0" eaLnBrk="1" fontAlgn="base" hangingPunct="1">
              <a:spcBef>
                <a:spcPts val="400"/>
              </a:spcBef>
              <a:spcAft>
                <a:spcPct val="0"/>
              </a:spcAft>
              <a:buClr>
                <a:srgbClr val="000000"/>
              </a:buClr>
              <a:buSzPct val="100000"/>
              <a:buFont typeface="Times New Roman" pitchFamily="16" charset="0"/>
              <a:buNone/>
              <a:defRPr sz="1600">
                <a:solidFill>
                  <a:srgbClr val="000000"/>
                </a:solidFill>
                <a:latin typeface="+mn-lt"/>
                <a:ea typeface="+mn-ea"/>
              </a:defRPr>
            </a:lvl5pPr>
            <a:lvl6pPr marL="2286000" indent="0" algn="ctr" defTabSz="449263" rtl="0" eaLnBrk="1" fontAlgn="base" hangingPunct="1">
              <a:spcBef>
                <a:spcPts val="400"/>
              </a:spcBef>
              <a:spcAft>
                <a:spcPct val="0"/>
              </a:spcAft>
              <a:buClr>
                <a:srgbClr val="000000"/>
              </a:buClr>
              <a:buSzPct val="100000"/>
              <a:buFont typeface="Times New Roman" pitchFamily="16" charset="0"/>
              <a:buNone/>
              <a:defRPr sz="1600">
                <a:solidFill>
                  <a:srgbClr val="000000"/>
                </a:solidFill>
                <a:latin typeface="+mn-lt"/>
                <a:ea typeface="+mn-ea"/>
              </a:defRPr>
            </a:lvl6pPr>
            <a:lvl7pPr marL="2743200" indent="0" algn="ctr" defTabSz="449263" rtl="0" eaLnBrk="1" fontAlgn="base" hangingPunct="1">
              <a:spcBef>
                <a:spcPts val="400"/>
              </a:spcBef>
              <a:spcAft>
                <a:spcPct val="0"/>
              </a:spcAft>
              <a:buClr>
                <a:srgbClr val="000000"/>
              </a:buClr>
              <a:buSzPct val="100000"/>
              <a:buFont typeface="Times New Roman" pitchFamily="16" charset="0"/>
              <a:buNone/>
              <a:defRPr sz="1600">
                <a:solidFill>
                  <a:srgbClr val="000000"/>
                </a:solidFill>
                <a:latin typeface="+mn-lt"/>
                <a:ea typeface="+mn-ea"/>
              </a:defRPr>
            </a:lvl7pPr>
            <a:lvl8pPr marL="3200400" indent="0" algn="ctr" defTabSz="449263" rtl="0" eaLnBrk="1" fontAlgn="base" hangingPunct="1">
              <a:spcBef>
                <a:spcPts val="400"/>
              </a:spcBef>
              <a:spcAft>
                <a:spcPct val="0"/>
              </a:spcAft>
              <a:buClr>
                <a:srgbClr val="000000"/>
              </a:buClr>
              <a:buSzPct val="100000"/>
              <a:buFont typeface="Times New Roman" pitchFamily="16" charset="0"/>
              <a:buNone/>
              <a:defRPr sz="1600">
                <a:solidFill>
                  <a:srgbClr val="000000"/>
                </a:solidFill>
                <a:latin typeface="+mn-lt"/>
                <a:ea typeface="+mn-ea"/>
              </a:defRPr>
            </a:lvl8pPr>
            <a:lvl9pPr marL="3657600" indent="0" algn="ctr" defTabSz="449263" rtl="0" eaLnBrk="1" fontAlgn="base" hangingPunct="1">
              <a:spcBef>
                <a:spcPts val="400"/>
              </a:spcBef>
              <a:spcAft>
                <a:spcPct val="0"/>
              </a:spcAft>
              <a:buClr>
                <a:srgbClr val="000000"/>
              </a:buClr>
              <a:buSzPct val="100000"/>
              <a:buFont typeface="Times New Roman" pitchFamily="16" charset="0"/>
              <a:buNone/>
              <a:defRPr sz="1600">
                <a:solidFill>
                  <a:srgbClr val="000000"/>
                </a:solidFill>
                <a:latin typeface="+mn-lt"/>
                <a:ea typeface="+mn-ea"/>
              </a:defRPr>
            </a:lvl9pPr>
          </a:lstStyle>
          <a:p>
            <a:pPr>
              <a:buFontTx/>
              <a:buNone/>
            </a:pPr>
            <a:r>
              <a:rPr lang="en-US" altLang="en-US" sz="2000" kern="0" dirty="0" smtClean="0"/>
              <a:t>Date:</a:t>
            </a:r>
            <a:r>
              <a:rPr lang="en-US" altLang="en-US" sz="2000" b="0" kern="0" dirty="0" smtClean="0"/>
              <a:t> </a:t>
            </a:r>
            <a:r>
              <a:rPr lang="en-US" altLang="en-US" sz="2000" b="0" kern="0" dirty="0" smtClean="0"/>
              <a:t>2018-04-27 </a:t>
            </a:r>
            <a:r>
              <a:rPr lang="en-US" altLang="en-US" sz="2000" kern="0" dirty="0" smtClean="0"/>
              <a:t>Place: </a:t>
            </a:r>
            <a:r>
              <a:rPr lang="en-US" altLang="en-US" sz="2000" b="0" kern="0" dirty="0" smtClean="0"/>
              <a:t>Warsaw, Poland</a:t>
            </a:r>
          </a:p>
        </p:txBody>
      </p:sp>
      <p:graphicFrame>
        <p:nvGraphicFramePr>
          <p:cNvPr id="9" name="Object 11"/>
          <p:cNvGraphicFramePr>
            <a:graphicFrameLocks noChangeAspect="1"/>
          </p:cNvGraphicFramePr>
          <p:nvPr>
            <p:extLst>
              <p:ext uri="{D42A27DB-BD31-4B8C-83A1-F6EECF244321}">
                <p14:modId xmlns:p14="http://schemas.microsoft.com/office/powerpoint/2010/main" val="1024379966"/>
              </p:ext>
            </p:extLst>
          </p:nvPr>
        </p:nvGraphicFramePr>
        <p:xfrm>
          <a:off x="671513" y="4864869"/>
          <a:ext cx="9256712" cy="2668587"/>
        </p:xfrm>
        <a:graphic>
          <a:graphicData uri="http://schemas.openxmlformats.org/presentationml/2006/ole">
            <mc:AlternateContent xmlns:mc="http://schemas.openxmlformats.org/markup-compatibility/2006">
              <mc:Choice xmlns:v="urn:schemas-microsoft-com:vml" Requires="v">
                <p:oleObj spid="_x0000_s1052" name="Document" r:id="rId4" imgW="8585539" imgH="2493107" progId="Word.Document.8">
                  <p:embed/>
                </p:oleObj>
              </mc:Choice>
              <mc:Fallback>
                <p:oleObj name="Document" r:id="rId4" imgW="8585539" imgH="2493107" progId="Word.Document.8">
                  <p:embed/>
                  <p:pic>
                    <p:nvPicPr>
                      <p:cNvPr id="14342" name="Object 11"/>
                      <p:cNvPicPr>
                        <a:picLocks noChangeAspect="1" noChangeArrowheads="1"/>
                      </p:cNvPicPr>
                      <p:nvPr/>
                    </p:nvPicPr>
                    <p:blipFill>
                      <a:blip r:embed="rId5"/>
                      <a:srcRect/>
                      <a:stretch>
                        <a:fillRect/>
                      </a:stretch>
                    </p:blipFill>
                    <p:spPr bwMode="auto">
                      <a:xfrm>
                        <a:off x="671513" y="4864869"/>
                        <a:ext cx="9256712" cy="26685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sp>
        <p:nvSpPr>
          <p:cNvPr id="12" name="Rectangle 12"/>
          <p:cNvSpPr>
            <a:spLocks noChangeArrowheads="1"/>
          </p:cNvSpPr>
          <p:nvPr/>
        </p:nvSpPr>
        <p:spPr bwMode="auto">
          <a:xfrm>
            <a:off x="685800" y="4200128"/>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buFontTx/>
              <a:buNone/>
            </a:pPr>
            <a:r>
              <a:rPr lang="en-US" altLang="en-US" sz="2000"/>
              <a:t> Authors:</a:t>
            </a:r>
            <a:endParaRPr lang="en-US" altLang="en-US" sz="2000" b="0"/>
          </a:p>
        </p:txBody>
      </p:sp>
    </p:spTree>
    <p:extLst>
      <p:ext uri="{BB962C8B-B14F-4D97-AF65-F5344CB8AC3E}">
        <p14:creationId xmlns:p14="http://schemas.microsoft.com/office/powerpoint/2010/main" val="247916857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el 5"/>
          <p:cNvSpPr>
            <a:spLocks noGrp="1"/>
          </p:cNvSpPr>
          <p:nvPr>
            <p:ph type="title"/>
          </p:nvPr>
        </p:nvSpPr>
        <p:spPr/>
        <p:txBody>
          <a:bodyPr/>
          <a:lstStyle/>
          <a:p>
            <a:r>
              <a:rPr lang="de-DE" dirty="0"/>
              <a:t>Channel </a:t>
            </a:r>
            <a:r>
              <a:rPr lang="de-DE" dirty="0" err="1"/>
              <a:t>simulation</a:t>
            </a:r>
            <a:endParaRPr lang="de-DE" dirty="0"/>
          </a:p>
        </p:txBody>
      </p:sp>
      <p:sp>
        <p:nvSpPr>
          <p:cNvPr id="8" name="Inhaltsplatzhalter 7"/>
          <p:cNvSpPr>
            <a:spLocks noGrp="1"/>
          </p:cNvSpPr>
          <p:nvPr>
            <p:ph idx="1"/>
          </p:nvPr>
        </p:nvSpPr>
        <p:spPr/>
        <p:txBody>
          <a:bodyPr/>
          <a:lstStyle/>
          <a:p>
            <a:pPr>
              <a:buFont typeface="Arial" panose="020B0604020202020204" pitchFamily="34" charset="0"/>
              <a:buChar char="•"/>
            </a:pPr>
            <a:r>
              <a:rPr lang="en-US" dirty="0" smtClean="0"/>
              <a:t>Random Data</a:t>
            </a:r>
          </a:p>
          <a:p>
            <a:pPr lvl="1">
              <a:buFont typeface="Arial" panose="020B0604020202020204" pitchFamily="34" charset="0"/>
              <a:buChar char="•"/>
            </a:pPr>
            <a:r>
              <a:rPr lang="en-US" dirty="0" smtClean="0"/>
              <a:t>Ca. 5M (without 8B10B)/2M (with 8B10B) bits</a:t>
            </a:r>
          </a:p>
          <a:p>
            <a:pPr>
              <a:buFont typeface="Arial" panose="020B0604020202020204" pitchFamily="34" charset="0"/>
              <a:buChar char="•"/>
            </a:pPr>
            <a:r>
              <a:rPr lang="en-US" dirty="0" smtClean="0"/>
              <a:t>Encoding</a:t>
            </a:r>
          </a:p>
          <a:p>
            <a:pPr lvl="1">
              <a:buFont typeface="Arial" panose="020B0604020202020204" pitchFamily="34" charset="0"/>
              <a:buChar char="•"/>
            </a:pPr>
            <a:r>
              <a:rPr lang="en-US" dirty="0" smtClean="0"/>
              <a:t>Reed-Solomon 36,24 (Header), 256,248 (Payload)</a:t>
            </a:r>
          </a:p>
          <a:p>
            <a:pPr lvl="1">
              <a:buFont typeface="Arial" panose="020B0604020202020204" pitchFamily="34" charset="0"/>
              <a:buChar char="•"/>
            </a:pPr>
            <a:r>
              <a:rPr lang="en-US" dirty="0" smtClean="0"/>
              <a:t>8B10B line coding</a:t>
            </a:r>
          </a:p>
          <a:p>
            <a:pPr lvl="1">
              <a:buFont typeface="Arial" panose="020B0604020202020204" pitchFamily="34" charset="0"/>
              <a:buChar char="•"/>
            </a:pPr>
            <a:r>
              <a:rPr lang="en-US" dirty="0" smtClean="0"/>
              <a:t>Separate 8B10B line coding for RS parity bits</a:t>
            </a:r>
            <a:endParaRPr lang="en-US" dirty="0"/>
          </a:p>
          <a:p>
            <a:pPr>
              <a:buFont typeface="Arial" panose="020B0604020202020204" pitchFamily="34" charset="0"/>
              <a:buChar char="•"/>
            </a:pPr>
            <a:r>
              <a:rPr lang="en-US" dirty="0" smtClean="0"/>
              <a:t>Channel: AWGN</a:t>
            </a:r>
          </a:p>
          <a:p>
            <a:pPr lvl="1">
              <a:buFont typeface="Arial" panose="020B0604020202020204" pitchFamily="34" charset="0"/>
              <a:buChar char="•"/>
            </a:pPr>
            <a:r>
              <a:rPr lang="en-US" dirty="0" smtClean="0"/>
              <a:t>SNR 0-15 dB</a:t>
            </a:r>
          </a:p>
          <a:p>
            <a:pPr>
              <a:buFont typeface="Arial" panose="020B0604020202020204" pitchFamily="34" charset="0"/>
              <a:buChar char="•"/>
            </a:pPr>
            <a:r>
              <a:rPr lang="en-US" dirty="0" smtClean="0"/>
              <a:t>Evaluation</a:t>
            </a:r>
          </a:p>
          <a:p>
            <a:pPr lvl="1">
              <a:buFont typeface="Arial" panose="020B0604020202020204" pitchFamily="34" charset="0"/>
              <a:buChar char="•"/>
            </a:pPr>
            <a:r>
              <a:rPr lang="en-US" dirty="0" smtClean="0"/>
              <a:t>BER of both encoded and decoded data stream</a:t>
            </a:r>
            <a:endParaRPr lang="de-DE" dirty="0"/>
          </a:p>
        </p:txBody>
      </p:sp>
      <p:sp>
        <p:nvSpPr>
          <p:cNvPr id="3" name="슬라이드 번호 개체 틀 2"/>
          <p:cNvSpPr>
            <a:spLocks noGrp="1"/>
          </p:cNvSpPr>
          <p:nvPr>
            <p:ph type="sldNum" idx="12"/>
          </p:nvPr>
        </p:nvSpPr>
        <p:spPr/>
        <p:txBody>
          <a:bodyPr/>
          <a:lstStyle/>
          <a:p>
            <a:r>
              <a:rPr lang="en-US" altLang="zh-CN"/>
              <a:t>Slide </a:t>
            </a:r>
            <a:fld id="{76C0EB13-4677-48A4-A691-EDFD86E62D7A}" type="slidenum">
              <a:rPr lang="en-US" altLang="zh-CN" smtClean="0"/>
              <a:pPr/>
              <a:t>3</a:t>
            </a:fld>
            <a:endParaRPr lang="en-US" altLang="zh-CN" dirty="0"/>
          </a:p>
        </p:txBody>
      </p:sp>
      <p:sp>
        <p:nvSpPr>
          <p:cNvPr id="4" name="바닥글 개체 틀 3"/>
          <p:cNvSpPr>
            <a:spLocks noGrp="1"/>
          </p:cNvSpPr>
          <p:nvPr>
            <p:ph type="ftr" idx="14"/>
          </p:nvPr>
        </p:nvSpPr>
        <p:spPr/>
        <p:txBody>
          <a:bodyPr/>
          <a:lstStyle/>
          <a:p>
            <a:r>
              <a:rPr lang="en-US" altLang="zh-CN"/>
              <a:t>Malte Hinrichs, HHI</a:t>
            </a:r>
            <a:endParaRPr lang="en-US" altLang="zh-CN" dirty="0"/>
          </a:p>
        </p:txBody>
      </p:sp>
      <p:sp>
        <p:nvSpPr>
          <p:cNvPr id="2" name="날짜 개체 틀 1"/>
          <p:cNvSpPr>
            <a:spLocks noGrp="1"/>
          </p:cNvSpPr>
          <p:nvPr>
            <p:ph type="dt" idx="15"/>
          </p:nvPr>
        </p:nvSpPr>
        <p:spPr/>
        <p:txBody>
          <a:bodyPr/>
          <a:lstStyle/>
          <a:p>
            <a:r>
              <a:rPr lang="de-DE" altLang="ko-KR" smtClean="0"/>
              <a:t>May 2018</a:t>
            </a:r>
            <a:endParaRPr lang="en-US" altLang="zh-CN" dirty="0"/>
          </a:p>
        </p:txBody>
      </p:sp>
      <p:sp>
        <p:nvSpPr>
          <p:cNvPr id="9" name="Rectangle 3"/>
          <p:cNvSpPr>
            <a:spLocks noChangeArrowheads="1"/>
          </p:cNvSpPr>
          <p:nvPr/>
        </p:nvSpPr>
        <p:spPr bwMode="auto">
          <a:xfrm>
            <a:off x="383119" y="1705074"/>
            <a:ext cx="8737352" cy="4316214"/>
          </a:xfrm>
          <a:prstGeom prst="rect">
            <a:avLst/>
          </a:prstGeom>
          <a:noFill/>
          <a:ln w="12700">
            <a:noFill/>
            <a:miter lim="800000"/>
            <a:headEnd type="none" w="sm" len="sm"/>
            <a:tailEnd type="none" w="sm" len="sm"/>
          </a:ln>
        </p:spPr>
        <p:txBody>
          <a:bodyPr/>
          <a:lstStyle/>
          <a:p>
            <a:pPr marL="342900" indent="-342900">
              <a:lnSpc>
                <a:spcPct val="90000"/>
              </a:lnSpc>
              <a:spcBef>
                <a:spcPct val="20000"/>
              </a:spcBef>
              <a:spcAft>
                <a:spcPts val="600"/>
              </a:spcAft>
              <a:buClr>
                <a:schemeClr val="tx1"/>
              </a:buClr>
              <a:buFont typeface="Wingdings" panose="05000000000000000000" pitchFamily="2" charset="2"/>
              <a:buChar char="§"/>
            </a:pPr>
            <a:endParaRPr lang="en-US" altLang="ko-KR" sz="2400" dirty="0">
              <a:solidFill>
                <a:srgbClr val="000000"/>
              </a:solidFill>
            </a:endParaRPr>
          </a:p>
        </p:txBody>
      </p:sp>
    </p:spTree>
    <p:extLst>
      <p:ext uri="{BB962C8B-B14F-4D97-AF65-F5344CB8AC3E}">
        <p14:creationId xmlns:p14="http://schemas.microsoft.com/office/powerpoint/2010/main" val="95230946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el 5"/>
          <p:cNvSpPr>
            <a:spLocks noGrp="1"/>
          </p:cNvSpPr>
          <p:nvPr>
            <p:ph type="title"/>
          </p:nvPr>
        </p:nvSpPr>
        <p:spPr/>
        <p:txBody>
          <a:bodyPr/>
          <a:lstStyle/>
          <a:p>
            <a:r>
              <a:rPr lang="de-DE" dirty="0"/>
              <a:t>Channel </a:t>
            </a:r>
            <a:r>
              <a:rPr lang="de-DE" dirty="0" err="1"/>
              <a:t>simulation</a:t>
            </a:r>
            <a:endParaRPr lang="de-DE" dirty="0"/>
          </a:p>
        </p:txBody>
      </p:sp>
      <p:sp>
        <p:nvSpPr>
          <p:cNvPr id="3" name="슬라이드 번호 개체 틀 2"/>
          <p:cNvSpPr>
            <a:spLocks noGrp="1"/>
          </p:cNvSpPr>
          <p:nvPr>
            <p:ph type="sldNum" idx="12"/>
          </p:nvPr>
        </p:nvSpPr>
        <p:spPr/>
        <p:txBody>
          <a:bodyPr/>
          <a:lstStyle/>
          <a:p>
            <a:r>
              <a:rPr lang="en-US" altLang="zh-CN"/>
              <a:t>Slide </a:t>
            </a:r>
            <a:fld id="{76C0EB13-4677-48A4-A691-EDFD86E62D7A}" type="slidenum">
              <a:rPr lang="en-US" altLang="zh-CN" smtClean="0"/>
              <a:pPr/>
              <a:t>4</a:t>
            </a:fld>
            <a:endParaRPr lang="en-US" altLang="zh-CN" dirty="0"/>
          </a:p>
        </p:txBody>
      </p:sp>
      <p:sp>
        <p:nvSpPr>
          <p:cNvPr id="4" name="바닥글 개체 틀 3"/>
          <p:cNvSpPr>
            <a:spLocks noGrp="1"/>
          </p:cNvSpPr>
          <p:nvPr>
            <p:ph type="ftr" idx="14"/>
          </p:nvPr>
        </p:nvSpPr>
        <p:spPr/>
        <p:txBody>
          <a:bodyPr/>
          <a:lstStyle/>
          <a:p>
            <a:r>
              <a:rPr lang="en-US" altLang="zh-CN"/>
              <a:t>Malte Hinrichs, HHI</a:t>
            </a:r>
            <a:endParaRPr lang="en-US" altLang="zh-CN" dirty="0"/>
          </a:p>
        </p:txBody>
      </p:sp>
      <p:sp>
        <p:nvSpPr>
          <p:cNvPr id="2" name="날짜 개체 틀 1"/>
          <p:cNvSpPr>
            <a:spLocks noGrp="1"/>
          </p:cNvSpPr>
          <p:nvPr>
            <p:ph type="dt" idx="15"/>
          </p:nvPr>
        </p:nvSpPr>
        <p:spPr/>
        <p:txBody>
          <a:bodyPr/>
          <a:lstStyle/>
          <a:p>
            <a:r>
              <a:rPr lang="de-DE" altLang="ko-KR" smtClean="0"/>
              <a:t>May 2018</a:t>
            </a:r>
            <a:endParaRPr lang="en-US" altLang="zh-CN" dirty="0"/>
          </a:p>
        </p:txBody>
      </p:sp>
      <p:sp>
        <p:nvSpPr>
          <p:cNvPr id="41" name="Rechteck 40"/>
          <p:cNvSpPr/>
          <p:nvPr/>
        </p:nvSpPr>
        <p:spPr bwMode="auto">
          <a:xfrm>
            <a:off x="1065201" y="5094377"/>
            <a:ext cx="1008112" cy="288032"/>
          </a:xfrm>
          <a:prstGeom prst="rect">
            <a:avLst/>
          </a:prstGeom>
          <a:noFill/>
          <a:ln w="12700" cap="flat" cmpd="sng" algn="ctr">
            <a:solidFill>
              <a:srgbClr val="000000"/>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de-DE" sz="1200" b="0" i="0" u="none" strike="noStrike" kern="0" cap="none" spc="0" normalizeH="0" baseline="0" noProof="0" dirty="0">
                <a:ln>
                  <a:noFill/>
                </a:ln>
                <a:solidFill>
                  <a:srgbClr val="000000"/>
                </a:solidFill>
                <a:effectLst/>
                <a:uLnTx/>
                <a:uFillTx/>
                <a:latin typeface="Times New Roman" pitchFamily="18" charset="0"/>
                <a:ea typeface="+mn-ea"/>
              </a:rPr>
              <a:t>Random </a:t>
            </a:r>
            <a:r>
              <a:rPr kumimoji="0" lang="de-DE" sz="1200" b="0" i="0" u="none" strike="noStrike" kern="0" cap="none" spc="0" normalizeH="0" baseline="0" noProof="0" dirty="0" err="1">
                <a:ln>
                  <a:noFill/>
                </a:ln>
                <a:solidFill>
                  <a:srgbClr val="000000"/>
                </a:solidFill>
                <a:effectLst/>
                <a:uLnTx/>
                <a:uFillTx/>
                <a:latin typeface="Times New Roman" pitchFamily="18" charset="0"/>
                <a:ea typeface="+mn-ea"/>
              </a:rPr>
              <a:t>bits</a:t>
            </a:r>
            <a:endParaRPr kumimoji="0" lang="de-DE" sz="1200" b="0" i="0" u="none" strike="noStrike" kern="0" cap="none" spc="0" normalizeH="0" baseline="0" noProof="0" dirty="0">
              <a:ln>
                <a:noFill/>
              </a:ln>
              <a:solidFill>
                <a:srgbClr val="000000"/>
              </a:solidFill>
              <a:effectLst/>
              <a:uLnTx/>
              <a:uFillTx/>
              <a:latin typeface="Times New Roman" pitchFamily="18" charset="0"/>
              <a:ea typeface="+mn-ea"/>
            </a:endParaRPr>
          </a:p>
        </p:txBody>
      </p:sp>
      <p:sp>
        <p:nvSpPr>
          <p:cNvPr id="42" name="직사각형 49"/>
          <p:cNvSpPr/>
          <p:nvPr/>
        </p:nvSpPr>
        <p:spPr bwMode="auto">
          <a:xfrm>
            <a:off x="4169499" y="5772325"/>
            <a:ext cx="765314" cy="384053"/>
          </a:xfrm>
          <a:prstGeom prst="rect">
            <a:avLst/>
          </a:prstGeom>
          <a:noFill/>
          <a:ln w="12700" cap="flat" cmpd="sng" algn="ctr">
            <a:solidFill>
              <a:srgbClr val="000000"/>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ko-KR" sz="1400" b="0" i="0" u="none" strike="noStrike" kern="0" cap="none" spc="0" normalizeH="0" baseline="0" noProof="0" dirty="0">
                <a:ln>
                  <a:noFill/>
                </a:ln>
                <a:solidFill>
                  <a:srgbClr val="000000"/>
                </a:solidFill>
                <a:effectLst/>
                <a:uLnTx/>
                <a:uFillTx/>
                <a:latin typeface="Times New Roman" pitchFamily="18" charset="0"/>
                <a:ea typeface="+mn-ea"/>
              </a:rPr>
              <a:t>AWGN</a:t>
            </a:r>
            <a:endParaRPr kumimoji="0" lang="ko-KR" altLang="en-US" sz="1400" b="0" i="0" u="none" strike="noStrike" kern="0" cap="none" spc="0" normalizeH="0" baseline="0" noProof="0" dirty="0">
              <a:ln>
                <a:noFill/>
              </a:ln>
              <a:solidFill>
                <a:srgbClr val="000000"/>
              </a:solidFill>
              <a:effectLst/>
              <a:uLnTx/>
              <a:uFillTx/>
              <a:latin typeface="Times New Roman" pitchFamily="18" charset="0"/>
              <a:ea typeface="+mn-ea"/>
            </a:endParaRPr>
          </a:p>
        </p:txBody>
      </p:sp>
      <p:sp>
        <p:nvSpPr>
          <p:cNvPr id="51" name="Ellipse 50"/>
          <p:cNvSpPr/>
          <p:nvPr/>
        </p:nvSpPr>
        <p:spPr bwMode="auto">
          <a:xfrm>
            <a:off x="4414369" y="5092835"/>
            <a:ext cx="275575" cy="288032"/>
          </a:xfrm>
          <a:prstGeom prst="ellipse">
            <a:avLst/>
          </a:prstGeom>
          <a:noFill/>
          <a:ln w="12700" cap="flat" cmpd="sng" algn="ctr">
            <a:solidFill>
              <a:srgbClr val="000000"/>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de-DE" sz="1200" b="0" i="0" u="none" strike="noStrike" kern="0" cap="none" spc="0" normalizeH="0" baseline="0" noProof="0" dirty="0">
                <a:ln>
                  <a:noFill/>
                </a:ln>
                <a:solidFill>
                  <a:srgbClr val="000000"/>
                </a:solidFill>
                <a:effectLst/>
                <a:uLnTx/>
                <a:uFillTx/>
                <a:latin typeface="Times New Roman" pitchFamily="18" charset="0"/>
                <a:ea typeface="+mn-ea"/>
              </a:rPr>
              <a:t>+</a:t>
            </a:r>
          </a:p>
        </p:txBody>
      </p:sp>
      <p:cxnSp>
        <p:nvCxnSpPr>
          <p:cNvPr id="52" name="Gerade Verbindung mit Pfeil 51"/>
          <p:cNvCxnSpPr>
            <a:stCxn id="41" idx="3"/>
            <a:endCxn id="33" idx="1"/>
          </p:cNvCxnSpPr>
          <p:nvPr/>
        </p:nvCxnSpPr>
        <p:spPr bwMode="auto">
          <a:xfrm flipV="1">
            <a:off x="2073313" y="5236850"/>
            <a:ext cx="287266" cy="1543"/>
          </a:xfrm>
          <a:prstGeom prst="straightConnector1">
            <a:avLst/>
          </a:prstGeom>
          <a:solidFill>
            <a:srgbClr val="00CC99"/>
          </a:solidFill>
          <a:ln w="12700" cap="flat" cmpd="sng" algn="ctr">
            <a:solidFill>
              <a:srgbClr val="000000"/>
            </a:solidFill>
            <a:prstDash val="solid"/>
            <a:round/>
            <a:headEnd type="none" w="sm" len="sm"/>
            <a:tailEnd type="triangle"/>
          </a:ln>
          <a:effectLst/>
        </p:spPr>
      </p:cxnSp>
      <p:cxnSp>
        <p:nvCxnSpPr>
          <p:cNvPr id="55" name="Gerade Verbindung mit Pfeil 54"/>
          <p:cNvCxnSpPr>
            <a:stCxn id="34" idx="3"/>
            <a:endCxn id="51" idx="2"/>
          </p:cNvCxnSpPr>
          <p:nvPr/>
        </p:nvCxnSpPr>
        <p:spPr bwMode="auto">
          <a:xfrm>
            <a:off x="3949300" y="5236850"/>
            <a:ext cx="465069" cy="1"/>
          </a:xfrm>
          <a:prstGeom prst="straightConnector1">
            <a:avLst/>
          </a:prstGeom>
          <a:solidFill>
            <a:srgbClr val="00CC99"/>
          </a:solidFill>
          <a:ln w="12700" cap="flat" cmpd="sng" algn="ctr">
            <a:solidFill>
              <a:srgbClr val="000000"/>
            </a:solidFill>
            <a:prstDash val="solid"/>
            <a:round/>
            <a:headEnd type="none" w="sm" len="sm"/>
            <a:tailEnd type="triangle"/>
          </a:ln>
          <a:effectLst/>
        </p:spPr>
      </p:cxnSp>
      <p:cxnSp>
        <p:nvCxnSpPr>
          <p:cNvPr id="57" name="Gerade Verbindung mit Pfeil 56"/>
          <p:cNvCxnSpPr>
            <a:stCxn id="42" idx="0"/>
            <a:endCxn id="51" idx="4"/>
          </p:cNvCxnSpPr>
          <p:nvPr/>
        </p:nvCxnSpPr>
        <p:spPr bwMode="auto">
          <a:xfrm flipV="1">
            <a:off x="4552156" y="5380867"/>
            <a:ext cx="1" cy="391458"/>
          </a:xfrm>
          <a:prstGeom prst="straightConnector1">
            <a:avLst/>
          </a:prstGeom>
          <a:solidFill>
            <a:srgbClr val="00CC99"/>
          </a:solidFill>
          <a:ln w="12700" cap="flat" cmpd="sng" algn="ctr">
            <a:solidFill>
              <a:srgbClr val="000000"/>
            </a:solidFill>
            <a:prstDash val="solid"/>
            <a:round/>
            <a:headEnd type="none" w="sm" len="sm"/>
            <a:tailEnd type="triangle"/>
          </a:ln>
          <a:effectLst/>
        </p:spPr>
      </p:cxnSp>
      <p:cxnSp>
        <p:nvCxnSpPr>
          <p:cNvPr id="59" name="Gerade Verbindung mit Pfeil 58"/>
          <p:cNvCxnSpPr>
            <a:stCxn id="51" idx="6"/>
            <a:endCxn id="61" idx="1"/>
          </p:cNvCxnSpPr>
          <p:nvPr/>
        </p:nvCxnSpPr>
        <p:spPr bwMode="auto">
          <a:xfrm flipV="1">
            <a:off x="4689944" y="5236850"/>
            <a:ext cx="437254" cy="1"/>
          </a:xfrm>
          <a:prstGeom prst="straightConnector1">
            <a:avLst/>
          </a:prstGeom>
          <a:solidFill>
            <a:srgbClr val="00CC99"/>
          </a:solidFill>
          <a:ln w="12700" cap="flat" cmpd="sng" algn="ctr">
            <a:solidFill>
              <a:srgbClr val="000000"/>
            </a:solidFill>
            <a:prstDash val="solid"/>
            <a:round/>
            <a:headEnd type="none" w="sm" len="sm"/>
            <a:tailEnd type="triangle"/>
          </a:ln>
          <a:effectLst/>
        </p:spPr>
      </p:cxnSp>
      <p:sp>
        <p:nvSpPr>
          <p:cNvPr id="33" name="Rechteck 32"/>
          <p:cNvSpPr/>
          <p:nvPr/>
        </p:nvSpPr>
        <p:spPr bwMode="auto">
          <a:xfrm>
            <a:off x="2360579" y="5092834"/>
            <a:ext cx="561006" cy="288032"/>
          </a:xfrm>
          <a:prstGeom prst="rect">
            <a:avLst/>
          </a:prstGeom>
          <a:noFill/>
          <a:ln w="12700" cap="flat" cmpd="sng" algn="ctr">
            <a:solidFill>
              <a:srgbClr val="000000"/>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de-DE" sz="1200" b="0" i="0" u="none" strike="noStrike" kern="0" cap="none" spc="0" normalizeH="0" baseline="0" noProof="0" dirty="0" smtClean="0">
                <a:ln>
                  <a:noFill/>
                </a:ln>
                <a:solidFill>
                  <a:srgbClr val="000000"/>
                </a:solidFill>
                <a:effectLst/>
                <a:uLnTx/>
                <a:uFillTx/>
                <a:latin typeface="Times New Roman" pitchFamily="18" charset="0"/>
                <a:ea typeface="+mn-ea"/>
              </a:rPr>
              <a:t>RS</a:t>
            </a:r>
            <a:endParaRPr kumimoji="0" lang="de-DE" sz="1200" b="0" i="0" u="none" strike="noStrike" kern="0" cap="none" spc="0" normalizeH="0" baseline="0" noProof="0" dirty="0">
              <a:ln>
                <a:noFill/>
              </a:ln>
              <a:solidFill>
                <a:srgbClr val="000000"/>
              </a:solidFill>
              <a:effectLst/>
              <a:uLnTx/>
              <a:uFillTx/>
              <a:latin typeface="Times New Roman" pitchFamily="18" charset="0"/>
              <a:ea typeface="+mn-ea"/>
            </a:endParaRPr>
          </a:p>
        </p:txBody>
      </p:sp>
      <p:sp>
        <p:nvSpPr>
          <p:cNvPr id="34" name="Rechteck 33"/>
          <p:cNvSpPr/>
          <p:nvPr/>
        </p:nvSpPr>
        <p:spPr bwMode="auto">
          <a:xfrm>
            <a:off x="3221851" y="5092834"/>
            <a:ext cx="727449" cy="288032"/>
          </a:xfrm>
          <a:prstGeom prst="rect">
            <a:avLst/>
          </a:prstGeom>
          <a:noFill/>
          <a:ln w="12700" cap="flat" cmpd="sng" algn="ctr">
            <a:solidFill>
              <a:srgbClr val="000000"/>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de-DE" sz="1200" b="0" i="0" u="none" strike="noStrike" kern="0" cap="none" spc="0" normalizeH="0" baseline="0" noProof="0" dirty="0" smtClean="0">
                <a:ln>
                  <a:noFill/>
                </a:ln>
                <a:solidFill>
                  <a:srgbClr val="000000"/>
                </a:solidFill>
                <a:effectLst/>
                <a:uLnTx/>
                <a:uFillTx/>
                <a:latin typeface="Times New Roman" pitchFamily="18" charset="0"/>
                <a:ea typeface="+mn-ea"/>
              </a:rPr>
              <a:t>8B10B</a:t>
            </a:r>
            <a:endParaRPr kumimoji="0" lang="de-DE" sz="1200" b="0" i="0" u="none" strike="noStrike" kern="0" cap="none" spc="0" normalizeH="0" baseline="0" noProof="0" dirty="0">
              <a:ln>
                <a:noFill/>
              </a:ln>
              <a:solidFill>
                <a:srgbClr val="000000"/>
              </a:solidFill>
              <a:effectLst/>
              <a:uLnTx/>
              <a:uFillTx/>
              <a:latin typeface="Times New Roman" pitchFamily="18" charset="0"/>
              <a:ea typeface="+mn-ea"/>
            </a:endParaRPr>
          </a:p>
        </p:txBody>
      </p:sp>
      <p:cxnSp>
        <p:nvCxnSpPr>
          <p:cNvPr id="36" name="Gerade Verbindung mit Pfeil 35"/>
          <p:cNvCxnSpPr>
            <a:stCxn id="33" idx="3"/>
            <a:endCxn id="34" idx="1"/>
          </p:cNvCxnSpPr>
          <p:nvPr/>
        </p:nvCxnSpPr>
        <p:spPr bwMode="auto">
          <a:xfrm>
            <a:off x="2921585" y="5236850"/>
            <a:ext cx="300266" cy="0"/>
          </a:xfrm>
          <a:prstGeom prst="straightConnector1">
            <a:avLst/>
          </a:prstGeom>
          <a:solidFill>
            <a:srgbClr val="00CC99"/>
          </a:solidFill>
          <a:ln w="12700" cap="flat" cmpd="sng" algn="ctr">
            <a:solidFill>
              <a:srgbClr val="000000"/>
            </a:solidFill>
            <a:prstDash val="solid"/>
            <a:round/>
            <a:headEnd type="none" w="sm" len="sm"/>
            <a:tailEnd type="triangle"/>
          </a:ln>
          <a:effectLst/>
        </p:spPr>
      </p:cxnSp>
      <p:sp>
        <p:nvSpPr>
          <p:cNvPr id="60" name="Rechteck 59"/>
          <p:cNvSpPr/>
          <p:nvPr/>
        </p:nvSpPr>
        <p:spPr bwMode="auto">
          <a:xfrm>
            <a:off x="6206975" y="5092834"/>
            <a:ext cx="561006" cy="288032"/>
          </a:xfrm>
          <a:prstGeom prst="rect">
            <a:avLst/>
          </a:prstGeom>
          <a:noFill/>
          <a:ln w="12700" cap="flat" cmpd="sng" algn="ctr">
            <a:solidFill>
              <a:srgbClr val="000000"/>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de-DE" sz="1200" b="0" i="0" u="none" strike="noStrike" kern="0" cap="none" spc="0" normalizeH="0" baseline="0" noProof="0" dirty="0" smtClean="0">
                <a:ln>
                  <a:noFill/>
                </a:ln>
                <a:solidFill>
                  <a:srgbClr val="000000"/>
                </a:solidFill>
                <a:effectLst/>
                <a:uLnTx/>
                <a:uFillTx/>
                <a:latin typeface="Times New Roman" pitchFamily="18" charset="0"/>
                <a:ea typeface="+mn-ea"/>
              </a:rPr>
              <a:t>RS</a:t>
            </a:r>
            <a:r>
              <a:rPr lang="de-DE" sz="1200" kern="0" baseline="30000" dirty="0">
                <a:solidFill>
                  <a:srgbClr val="000000"/>
                </a:solidFill>
                <a:latin typeface="Times New Roman" pitchFamily="18" charset="0"/>
              </a:rPr>
              <a:t>-1</a:t>
            </a:r>
            <a:endParaRPr kumimoji="0" lang="de-DE" sz="1200" b="0" i="0" u="none" strike="noStrike" kern="0" cap="none" spc="0" normalizeH="0" baseline="0" noProof="0" dirty="0">
              <a:ln>
                <a:noFill/>
              </a:ln>
              <a:solidFill>
                <a:srgbClr val="000000"/>
              </a:solidFill>
              <a:effectLst/>
              <a:uLnTx/>
              <a:uFillTx/>
              <a:latin typeface="Times New Roman" pitchFamily="18" charset="0"/>
              <a:ea typeface="+mn-ea"/>
            </a:endParaRPr>
          </a:p>
        </p:txBody>
      </p:sp>
      <p:sp>
        <p:nvSpPr>
          <p:cNvPr id="61" name="Rechteck 60"/>
          <p:cNvSpPr/>
          <p:nvPr/>
        </p:nvSpPr>
        <p:spPr bwMode="auto">
          <a:xfrm>
            <a:off x="5127198" y="5092834"/>
            <a:ext cx="727449" cy="288032"/>
          </a:xfrm>
          <a:prstGeom prst="rect">
            <a:avLst/>
          </a:prstGeom>
          <a:noFill/>
          <a:ln w="12700" cap="flat" cmpd="sng" algn="ctr">
            <a:solidFill>
              <a:srgbClr val="000000"/>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de-DE" sz="1200" b="0" i="0" u="none" strike="noStrike" kern="0" cap="none" spc="0" normalizeH="0" baseline="0" noProof="0" dirty="0" smtClean="0">
                <a:ln>
                  <a:noFill/>
                </a:ln>
                <a:solidFill>
                  <a:srgbClr val="000000"/>
                </a:solidFill>
                <a:effectLst/>
                <a:uLnTx/>
                <a:uFillTx/>
                <a:latin typeface="Times New Roman" pitchFamily="18" charset="0"/>
                <a:ea typeface="+mn-ea"/>
              </a:rPr>
              <a:t>8B10B</a:t>
            </a:r>
            <a:r>
              <a:rPr lang="de-DE" sz="1200" kern="0" baseline="30000" dirty="0">
                <a:solidFill>
                  <a:srgbClr val="000000"/>
                </a:solidFill>
                <a:latin typeface="Times New Roman" pitchFamily="18" charset="0"/>
              </a:rPr>
              <a:t>-1</a:t>
            </a:r>
            <a:endParaRPr kumimoji="0" lang="de-DE" sz="1200" b="0" i="0" u="none" strike="noStrike" kern="0" cap="none" spc="0" normalizeH="0" baseline="0" noProof="0" dirty="0">
              <a:ln>
                <a:noFill/>
              </a:ln>
              <a:solidFill>
                <a:srgbClr val="000000"/>
              </a:solidFill>
              <a:effectLst/>
              <a:uLnTx/>
              <a:uFillTx/>
              <a:latin typeface="Times New Roman" pitchFamily="18" charset="0"/>
              <a:ea typeface="+mn-ea"/>
            </a:endParaRPr>
          </a:p>
        </p:txBody>
      </p:sp>
      <p:cxnSp>
        <p:nvCxnSpPr>
          <p:cNvPr id="62" name="Gerade Verbindung mit Pfeil 61"/>
          <p:cNvCxnSpPr>
            <a:stCxn id="60" idx="3"/>
            <a:endCxn id="69" idx="1"/>
          </p:cNvCxnSpPr>
          <p:nvPr/>
        </p:nvCxnSpPr>
        <p:spPr bwMode="auto">
          <a:xfrm>
            <a:off x="6767981" y="5236850"/>
            <a:ext cx="280663" cy="0"/>
          </a:xfrm>
          <a:prstGeom prst="straightConnector1">
            <a:avLst/>
          </a:prstGeom>
          <a:solidFill>
            <a:srgbClr val="00CC99"/>
          </a:solidFill>
          <a:ln w="12700" cap="flat" cmpd="sng" algn="ctr">
            <a:solidFill>
              <a:srgbClr val="000000"/>
            </a:solidFill>
            <a:prstDash val="solid"/>
            <a:round/>
            <a:headEnd type="none" w="sm" len="sm"/>
            <a:tailEnd type="triangle"/>
          </a:ln>
          <a:effectLst/>
        </p:spPr>
      </p:cxnSp>
      <p:cxnSp>
        <p:nvCxnSpPr>
          <p:cNvPr id="65" name="Gerade Verbindung mit Pfeil 64"/>
          <p:cNvCxnSpPr>
            <a:stCxn id="61" idx="3"/>
            <a:endCxn id="60" idx="1"/>
          </p:cNvCxnSpPr>
          <p:nvPr/>
        </p:nvCxnSpPr>
        <p:spPr bwMode="auto">
          <a:xfrm>
            <a:off x="5854647" y="5236850"/>
            <a:ext cx="352328" cy="0"/>
          </a:xfrm>
          <a:prstGeom prst="straightConnector1">
            <a:avLst/>
          </a:prstGeom>
          <a:solidFill>
            <a:srgbClr val="00CC99"/>
          </a:solidFill>
          <a:ln w="12700" cap="flat" cmpd="sng" algn="ctr">
            <a:solidFill>
              <a:srgbClr val="000000"/>
            </a:solidFill>
            <a:prstDash val="solid"/>
            <a:round/>
            <a:headEnd type="none" w="sm" len="sm"/>
            <a:tailEnd type="triangle"/>
          </a:ln>
          <a:effectLst/>
        </p:spPr>
      </p:cxnSp>
      <p:sp>
        <p:nvSpPr>
          <p:cNvPr id="24" name="Rechteck 23"/>
          <p:cNvSpPr/>
          <p:nvPr/>
        </p:nvSpPr>
        <p:spPr bwMode="auto">
          <a:xfrm>
            <a:off x="2982487" y="1924552"/>
            <a:ext cx="1008112" cy="288032"/>
          </a:xfrm>
          <a:prstGeom prst="rect">
            <a:avLst/>
          </a:prstGeom>
          <a:noFill/>
          <a:ln w="12700" cap="flat" cmpd="sng" algn="ctr">
            <a:solidFill>
              <a:srgbClr val="000000"/>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de-DE" sz="1200" b="0" i="0" u="none" strike="noStrike" kern="0" cap="none" spc="0" normalizeH="0" baseline="0" noProof="0" dirty="0">
                <a:ln>
                  <a:noFill/>
                </a:ln>
                <a:solidFill>
                  <a:srgbClr val="000000"/>
                </a:solidFill>
                <a:effectLst/>
                <a:uLnTx/>
                <a:uFillTx/>
                <a:latin typeface="Times New Roman" pitchFamily="18" charset="0"/>
                <a:ea typeface="+mn-ea"/>
              </a:rPr>
              <a:t>Random </a:t>
            </a:r>
            <a:r>
              <a:rPr kumimoji="0" lang="de-DE" sz="1200" b="0" i="0" u="none" strike="noStrike" kern="0" cap="none" spc="0" normalizeH="0" baseline="0" noProof="0" dirty="0" err="1">
                <a:ln>
                  <a:noFill/>
                </a:ln>
                <a:solidFill>
                  <a:srgbClr val="000000"/>
                </a:solidFill>
                <a:effectLst/>
                <a:uLnTx/>
                <a:uFillTx/>
                <a:latin typeface="Times New Roman" pitchFamily="18" charset="0"/>
                <a:ea typeface="+mn-ea"/>
              </a:rPr>
              <a:t>bits</a:t>
            </a:r>
            <a:endParaRPr kumimoji="0" lang="de-DE" sz="1200" b="0" i="0" u="none" strike="noStrike" kern="0" cap="none" spc="0" normalizeH="0" baseline="0" noProof="0" dirty="0">
              <a:ln>
                <a:noFill/>
              </a:ln>
              <a:solidFill>
                <a:srgbClr val="000000"/>
              </a:solidFill>
              <a:effectLst/>
              <a:uLnTx/>
              <a:uFillTx/>
              <a:latin typeface="Times New Roman" pitchFamily="18" charset="0"/>
              <a:ea typeface="+mn-ea"/>
            </a:endParaRPr>
          </a:p>
        </p:txBody>
      </p:sp>
      <p:sp>
        <p:nvSpPr>
          <p:cNvPr id="25" name="직사각형 49"/>
          <p:cNvSpPr/>
          <p:nvPr/>
        </p:nvSpPr>
        <p:spPr bwMode="auto">
          <a:xfrm>
            <a:off x="4176753" y="2605523"/>
            <a:ext cx="765314" cy="384053"/>
          </a:xfrm>
          <a:prstGeom prst="rect">
            <a:avLst/>
          </a:prstGeom>
          <a:noFill/>
          <a:ln w="12700" cap="flat" cmpd="sng" algn="ctr">
            <a:solidFill>
              <a:srgbClr val="000000"/>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ko-KR" sz="1400" b="0" i="0" u="none" strike="noStrike" kern="0" cap="none" spc="0" normalizeH="0" baseline="0" noProof="0" dirty="0">
                <a:ln>
                  <a:noFill/>
                </a:ln>
                <a:solidFill>
                  <a:srgbClr val="000000"/>
                </a:solidFill>
                <a:effectLst/>
                <a:uLnTx/>
                <a:uFillTx/>
                <a:latin typeface="Times New Roman" pitchFamily="18" charset="0"/>
                <a:ea typeface="+mn-ea"/>
              </a:rPr>
              <a:t>AWGN</a:t>
            </a:r>
            <a:endParaRPr kumimoji="0" lang="ko-KR" altLang="en-US" sz="1400" b="0" i="0" u="none" strike="noStrike" kern="0" cap="none" spc="0" normalizeH="0" baseline="0" noProof="0" dirty="0">
              <a:ln>
                <a:noFill/>
              </a:ln>
              <a:solidFill>
                <a:srgbClr val="000000"/>
              </a:solidFill>
              <a:effectLst/>
              <a:uLnTx/>
              <a:uFillTx/>
              <a:latin typeface="Times New Roman" pitchFamily="18" charset="0"/>
              <a:ea typeface="+mn-ea"/>
            </a:endParaRPr>
          </a:p>
        </p:txBody>
      </p:sp>
      <p:sp>
        <p:nvSpPr>
          <p:cNvPr id="26" name="Ellipse 25"/>
          <p:cNvSpPr/>
          <p:nvPr/>
        </p:nvSpPr>
        <p:spPr bwMode="auto">
          <a:xfrm>
            <a:off x="4421623" y="1926033"/>
            <a:ext cx="275575" cy="288032"/>
          </a:xfrm>
          <a:prstGeom prst="ellipse">
            <a:avLst/>
          </a:prstGeom>
          <a:noFill/>
          <a:ln w="12700" cap="flat" cmpd="sng" algn="ctr">
            <a:solidFill>
              <a:srgbClr val="000000"/>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de-DE" sz="1200" b="0" i="0" u="none" strike="noStrike" kern="0" cap="none" spc="0" normalizeH="0" baseline="0" noProof="0" dirty="0">
                <a:ln>
                  <a:noFill/>
                </a:ln>
                <a:solidFill>
                  <a:srgbClr val="000000"/>
                </a:solidFill>
                <a:effectLst/>
                <a:uLnTx/>
                <a:uFillTx/>
                <a:latin typeface="Times New Roman" pitchFamily="18" charset="0"/>
                <a:ea typeface="+mn-ea"/>
              </a:rPr>
              <a:t>+</a:t>
            </a:r>
          </a:p>
        </p:txBody>
      </p:sp>
      <p:cxnSp>
        <p:nvCxnSpPr>
          <p:cNvPr id="27" name="Gerade Verbindung mit Pfeil 26"/>
          <p:cNvCxnSpPr>
            <a:stCxn id="24" idx="3"/>
            <a:endCxn id="26" idx="2"/>
          </p:cNvCxnSpPr>
          <p:nvPr/>
        </p:nvCxnSpPr>
        <p:spPr bwMode="auto">
          <a:xfrm>
            <a:off x="3990599" y="2068568"/>
            <a:ext cx="431024" cy="1481"/>
          </a:xfrm>
          <a:prstGeom prst="straightConnector1">
            <a:avLst/>
          </a:prstGeom>
          <a:solidFill>
            <a:srgbClr val="00CC99"/>
          </a:solidFill>
          <a:ln w="12700" cap="flat" cmpd="sng" algn="ctr">
            <a:solidFill>
              <a:srgbClr val="000000"/>
            </a:solidFill>
            <a:prstDash val="solid"/>
            <a:round/>
            <a:headEnd type="none" w="sm" len="sm"/>
            <a:tailEnd type="triangle"/>
          </a:ln>
          <a:effectLst/>
        </p:spPr>
      </p:cxnSp>
      <p:cxnSp>
        <p:nvCxnSpPr>
          <p:cNvPr id="29" name="Gerade Verbindung mit Pfeil 28"/>
          <p:cNvCxnSpPr>
            <a:stCxn id="25" idx="0"/>
            <a:endCxn id="26" idx="4"/>
          </p:cNvCxnSpPr>
          <p:nvPr/>
        </p:nvCxnSpPr>
        <p:spPr bwMode="auto">
          <a:xfrm flipV="1">
            <a:off x="4559410" y="2214065"/>
            <a:ext cx="1" cy="391458"/>
          </a:xfrm>
          <a:prstGeom prst="straightConnector1">
            <a:avLst/>
          </a:prstGeom>
          <a:solidFill>
            <a:srgbClr val="00CC99"/>
          </a:solidFill>
          <a:ln w="12700" cap="flat" cmpd="sng" algn="ctr">
            <a:solidFill>
              <a:srgbClr val="000000"/>
            </a:solidFill>
            <a:prstDash val="solid"/>
            <a:round/>
            <a:headEnd type="none" w="sm" len="sm"/>
            <a:tailEnd type="triangle"/>
          </a:ln>
          <a:effectLst/>
        </p:spPr>
      </p:cxnSp>
      <p:sp>
        <p:nvSpPr>
          <p:cNvPr id="30" name="직사각형 49"/>
          <p:cNvSpPr/>
          <p:nvPr/>
        </p:nvSpPr>
        <p:spPr bwMode="auto">
          <a:xfrm>
            <a:off x="5127743" y="1829722"/>
            <a:ext cx="1270288" cy="477692"/>
          </a:xfrm>
          <a:prstGeom prst="rect">
            <a:avLst/>
          </a:prstGeom>
          <a:noFill/>
          <a:ln w="12700" cap="flat" cmpd="sng" algn="ctr">
            <a:solidFill>
              <a:srgbClr val="000000"/>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ko-KR" sz="1400" b="0" i="0" u="none" strike="noStrike" kern="0" cap="none" spc="0" normalizeH="0" baseline="0" noProof="0" dirty="0" smtClean="0">
                <a:ln>
                  <a:noFill/>
                </a:ln>
                <a:solidFill>
                  <a:srgbClr val="000000"/>
                </a:solidFill>
                <a:effectLst/>
                <a:uLnTx/>
                <a:uFillTx/>
                <a:latin typeface="Times New Roman" pitchFamily="18" charset="0"/>
                <a:ea typeface="+mn-ea"/>
              </a:rPr>
              <a:t>Error counting</a:t>
            </a:r>
            <a:endParaRPr kumimoji="0" lang="ko-KR" altLang="en-US" sz="1400" b="0" i="0" u="none" strike="noStrike" kern="0" cap="none" spc="0" normalizeH="0" baseline="0" noProof="0" dirty="0">
              <a:ln>
                <a:noFill/>
              </a:ln>
              <a:solidFill>
                <a:srgbClr val="000000"/>
              </a:solidFill>
              <a:effectLst/>
              <a:uLnTx/>
              <a:uFillTx/>
              <a:latin typeface="Times New Roman" pitchFamily="18" charset="0"/>
              <a:ea typeface="+mn-ea"/>
            </a:endParaRPr>
          </a:p>
        </p:txBody>
      </p:sp>
      <p:cxnSp>
        <p:nvCxnSpPr>
          <p:cNvPr id="31" name="Gerade Verbindung mit Pfeil 30"/>
          <p:cNvCxnSpPr>
            <a:stCxn id="26" idx="6"/>
            <a:endCxn id="30" idx="1"/>
          </p:cNvCxnSpPr>
          <p:nvPr/>
        </p:nvCxnSpPr>
        <p:spPr bwMode="auto">
          <a:xfrm flipV="1">
            <a:off x="4697198" y="2068568"/>
            <a:ext cx="430545" cy="1481"/>
          </a:xfrm>
          <a:prstGeom prst="straightConnector1">
            <a:avLst/>
          </a:prstGeom>
          <a:solidFill>
            <a:srgbClr val="00CC99"/>
          </a:solidFill>
          <a:ln w="12700" cap="flat" cmpd="sng" algn="ctr">
            <a:solidFill>
              <a:srgbClr val="000000"/>
            </a:solidFill>
            <a:prstDash val="solid"/>
            <a:round/>
            <a:headEnd type="none" w="sm" len="sm"/>
            <a:tailEnd type="triangle"/>
          </a:ln>
          <a:effectLst/>
        </p:spPr>
      </p:cxnSp>
      <p:sp>
        <p:nvSpPr>
          <p:cNvPr id="69" name="직사각형 49"/>
          <p:cNvSpPr/>
          <p:nvPr/>
        </p:nvSpPr>
        <p:spPr bwMode="auto">
          <a:xfrm>
            <a:off x="7048644" y="4998004"/>
            <a:ext cx="1270288" cy="477692"/>
          </a:xfrm>
          <a:prstGeom prst="rect">
            <a:avLst/>
          </a:prstGeom>
          <a:noFill/>
          <a:ln w="12700" cap="flat" cmpd="sng" algn="ctr">
            <a:solidFill>
              <a:srgbClr val="000000"/>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ko-KR" sz="1400" b="0" i="0" u="none" strike="noStrike" kern="0" cap="none" spc="0" normalizeH="0" baseline="0" noProof="0" dirty="0" smtClean="0">
                <a:ln>
                  <a:noFill/>
                </a:ln>
                <a:solidFill>
                  <a:srgbClr val="000000"/>
                </a:solidFill>
                <a:effectLst/>
                <a:uLnTx/>
                <a:uFillTx/>
                <a:latin typeface="Times New Roman" pitchFamily="18" charset="0"/>
                <a:ea typeface="+mn-ea"/>
              </a:rPr>
              <a:t>Error counting</a:t>
            </a:r>
            <a:endParaRPr kumimoji="0" lang="ko-KR" altLang="en-US" sz="1400" b="0" i="0" u="none" strike="noStrike" kern="0" cap="none" spc="0" normalizeH="0" baseline="0" noProof="0" dirty="0">
              <a:ln>
                <a:noFill/>
              </a:ln>
              <a:solidFill>
                <a:srgbClr val="000000"/>
              </a:solidFill>
              <a:effectLst/>
              <a:uLnTx/>
              <a:uFillTx/>
              <a:latin typeface="Times New Roman" pitchFamily="18" charset="0"/>
              <a:ea typeface="+mn-ea"/>
            </a:endParaRPr>
          </a:p>
        </p:txBody>
      </p:sp>
      <p:sp>
        <p:nvSpPr>
          <p:cNvPr id="70" name="Rechteck 69"/>
          <p:cNvSpPr/>
          <p:nvPr/>
        </p:nvSpPr>
        <p:spPr bwMode="auto">
          <a:xfrm>
            <a:off x="2305380" y="3565512"/>
            <a:ext cx="1008112" cy="288032"/>
          </a:xfrm>
          <a:prstGeom prst="rect">
            <a:avLst/>
          </a:prstGeom>
          <a:noFill/>
          <a:ln w="12700" cap="flat" cmpd="sng" algn="ctr">
            <a:solidFill>
              <a:srgbClr val="000000"/>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de-DE" sz="1200" b="0" i="0" u="none" strike="noStrike" kern="0" cap="none" spc="0" normalizeH="0" baseline="0" noProof="0" dirty="0">
                <a:ln>
                  <a:noFill/>
                </a:ln>
                <a:solidFill>
                  <a:srgbClr val="000000"/>
                </a:solidFill>
                <a:effectLst/>
                <a:uLnTx/>
                <a:uFillTx/>
                <a:latin typeface="Times New Roman" pitchFamily="18" charset="0"/>
                <a:ea typeface="+mn-ea"/>
              </a:rPr>
              <a:t>Random </a:t>
            </a:r>
            <a:r>
              <a:rPr kumimoji="0" lang="de-DE" sz="1200" b="0" i="0" u="none" strike="noStrike" kern="0" cap="none" spc="0" normalizeH="0" baseline="0" noProof="0" dirty="0" err="1">
                <a:ln>
                  <a:noFill/>
                </a:ln>
                <a:solidFill>
                  <a:srgbClr val="000000"/>
                </a:solidFill>
                <a:effectLst/>
                <a:uLnTx/>
                <a:uFillTx/>
                <a:latin typeface="Times New Roman" pitchFamily="18" charset="0"/>
                <a:ea typeface="+mn-ea"/>
              </a:rPr>
              <a:t>bits</a:t>
            </a:r>
            <a:endParaRPr kumimoji="0" lang="de-DE" sz="1200" b="0" i="0" u="none" strike="noStrike" kern="0" cap="none" spc="0" normalizeH="0" baseline="0" noProof="0" dirty="0">
              <a:ln>
                <a:noFill/>
              </a:ln>
              <a:solidFill>
                <a:srgbClr val="000000"/>
              </a:solidFill>
              <a:effectLst/>
              <a:uLnTx/>
              <a:uFillTx/>
              <a:latin typeface="Times New Roman" pitchFamily="18" charset="0"/>
              <a:ea typeface="+mn-ea"/>
            </a:endParaRPr>
          </a:p>
        </p:txBody>
      </p:sp>
      <p:sp>
        <p:nvSpPr>
          <p:cNvPr id="71" name="직사각형 49"/>
          <p:cNvSpPr/>
          <p:nvPr/>
        </p:nvSpPr>
        <p:spPr bwMode="auto">
          <a:xfrm>
            <a:off x="4169499" y="4245003"/>
            <a:ext cx="765314" cy="384053"/>
          </a:xfrm>
          <a:prstGeom prst="rect">
            <a:avLst/>
          </a:prstGeom>
          <a:noFill/>
          <a:ln w="12700" cap="flat" cmpd="sng" algn="ctr">
            <a:solidFill>
              <a:srgbClr val="000000"/>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ko-KR" sz="1400" b="0" i="0" u="none" strike="noStrike" kern="0" cap="none" spc="0" normalizeH="0" baseline="0" noProof="0" dirty="0">
                <a:ln>
                  <a:noFill/>
                </a:ln>
                <a:solidFill>
                  <a:srgbClr val="000000"/>
                </a:solidFill>
                <a:effectLst/>
                <a:uLnTx/>
                <a:uFillTx/>
                <a:latin typeface="Times New Roman" pitchFamily="18" charset="0"/>
                <a:ea typeface="+mn-ea"/>
              </a:rPr>
              <a:t>AWGN</a:t>
            </a:r>
            <a:endParaRPr kumimoji="0" lang="ko-KR" altLang="en-US" sz="1400" b="0" i="0" u="none" strike="noStrike" kern="0" cap="none" spc="0" normalizeH="0" baseline="0" noProof="0" dirty="0">
              <a:ln>
                <a:noFill/>
              </a:ln>
              <a:solidFill>
                <a:srgbClr val="000000"/>
              </a:solidFill>
              <a:effectLst/>
              <a:uLnTx/>
              <a:uFillTx/>
              <a:latin typeface="Times New Roman" pitchFamily="18" charset="0"/>
              <a:ea typeface="+mn-ea"/>
            </a:endParaRPr>
          </a:p>
        </p:txBody>
      </p:sp>
      <p:sp>
        <p:nvSpPr>
          <p:cNvPr id="72" name="Ellipse 71"/>
          <p:cNvSpPr/>
          <p:nvPr/>
        </p:nvSpPr>
        <p:spPr bwMode="auto">
          <a:xfrm>
            <a:off x="4414369" y="3565513"/>
            <a:ext cx="275575" cy="288032"/>
          </a:xfrm>
          <a:prstGeom prst="ellipse">
            <a:avLst/>
          </a:prstGeom>
          <a:noFill/>
          <a:ln w="12700" cap="flat" cmpd="sng" algn="ctr">
            <a:solidFill>
              <a:srgbClr val="000000"/>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de-DE" sz="1200" b="0" i="0" u="none" strike="noStrike" kern="0" cap="none" spc="0" normalizeH="0" baseline="0" noProof="0" dirty="0">
                <a:ln>
                  <a:noFill/>
                </a:ln>
                <a:solidFill>
                  <a:srgbClr val="000000"/>
                </a:solidFill>
                <a:effectLst/>
                <a:uLnTx/>
                <a:uFillTx/>
                <a:latin typeface="Times New Roman" pitchFamily="18" charset="0"/>
                <a:ea typeface="+mn-ea"/>
              </a:rPr>
              <a:t>+</a:t>
            </a:r>
          </a:p>
        </p:txBody>
      </p:sp>
      <p:cxnSp>
        <p:nvCxnSpPr>
          <p:cNvPr id="73" name="Gerade Verbindung mit Pfeil 72"/>
          <p:cNvCxnSpPr>
            <a:stCxn id="70" idx="3"/>
            <a:endCxn id="77" idx="1"/>
          </p:cNvCxnSpPr>
          <p:nvPr/>
        </p:nvCxnSpPr>
        <p:spPr bwMode="auto">
          <a:xfrm>
            <a:off x="3313492" y="3709528"/>
            <a:ext cx="233644" cy="0"/>
          </a:xfrm>
          <a:prstGeom prst="straightConnector1">
            <a:avLst/>
          </a:prstGeom>
          <a:solidFill>
            <a:srgbClr val="00CC99"/>
          </a:solidFill>
          <a:ln w="12700" cap="flat" cmpd="sng" algn="ctr">
            <a:solidFill>
              <a:srgbClr val="000000"/>
            </a:solidFill>
            <a:prstDash val="solid"/>
            <a:round/>
            <a:headEnd type="none" w="sm" len="sm"/>
            <a:tailEnd type="triangle"/>
          </a:ln>
          <a:effectLst/>
        </p:spPr>
      </p:cxnSp>
      <p:cxnSp>
        <p:nvCxnSpPr>
          <p:cNvPr id="75" name="Gerade Verbindung mit Pfeil 74"/>
          <p:cNvCxnSpPr>
            <a:stCxn id="71" idx="0"/>
            <a:endCxn id="72" idx="4"/>
          </p:cNvCxnSpPr>
          <p:nvPr/>
        </p:nvCxnSpPr>
        <p:spPr bwMode="auto">
          <a:xfrm flipV="1">
            <a:off x="4552156" y="3853545"/>
            <a:ext cx="1" cy="391458"/>
          </a:xfrm>
          <a:prstGeom prst="straightConnector1">
            <a:avLst/>
          </a:prstGeom>
          <a:solidFill>
            <a:srgbClr val="00CC99"/>
          </a:solidFill>
          <a:ln w="12700" cap="flat" cmpd="sng" algn="ctr">
            <a:solidFill>
              <a:srgbClr val="000000"/>
            </a:solidFill>
            <a:prstDash val="solid"/>
            <a:round/>
            <a:headEnd type="none" w="sm" len="sm"/>
            <a:tailEnd type="triangle"/>
          </a:ln>
          <a:effectLst/>
        </p:spPr>
      </p:cxnSp>
      <p:cxnSp>
        <p:nvCxnSpPr>
          <p:cNvPr id="76" name="Gerade Verbindung mit Pfeil 75"/>
          <p:cNvCxnSpPr>
            <a:stCxn id="72" idx="6"/>
            <a:endCxn id="80" idx="1"/>
          </p:cNvCxnSpPr>
          <p:nvPr/>
        </p:nvCxnSpPr>
        <p:spPr bwMode="auto">
          <a:xfrm flipV="1">
            <a:off x="4689944" y="3709528"/>
            <a:ext cx="306227" cy="1"/>
          </a:xfrm>
          <a:prstGeom prst="straightConnector1">
            <a:avLst/>
          </a:prstGeom>
          <a:solidFill>
            <a:srgbClr val="00CC99"/>
          </a:solidFill>
          <a:ln w="12700" cap="flat" cmpd="sng" algn="ctr">
            <a:solidFill>
              <a:srgbClr val="000000"/>
            </a:solidFill>
            <a:prstDash val="solid"/>
            <a:round/>
            <a:headEnd type="none" w="sm" len="sm"/>
            <a:tailEnd type="triangle"/>
          </a:ln>
          <a:effectLst/>
        </p:spPr>
      </p:cxnSp>
      <p:sp>
        <p:nvSpPr>
          <p:cNvPr id="77" name="Rechteck 76"/>
          <p:cNvSpPr/>
          <p:nvPr/>
        </p:nvSpPr>
        <p:spPr bwMode="auto">
          <a:xfrm>
            <a:off x="3547136" y="3565512"/>
            <a:ext cx="561006" cy="288032"/>
          </a:xfrm>
          <a:prstGeom prst="rect">
            <a:avLst/>
          </a:prstGeom>
          <a:noFill/>
          <a:ln w="12700" cap="flat" cmpd="sng" algn="ctr">
            <a:solidFill>
              <a:srgbClr val="000000"/>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de-DE" sz="1200" b="0" i="0" u="none" strike="noStrike" kern="0" cap="none" spc="0" normalizeH="0" baseline="0" noProof="0" dirty="0" smtClean="0">
                <a:ln>
                  <a:noFill/>
                </a:ln>
                <a:solidFill>
                  <a:srgbClr val="000000"/>
                </a:solidFill>
                <a:effectLst/>
                <a:uLnTx/>
                <a:uFillTx/>
                <a:latin typeface="Times New Roman" pitchFamily="18" charset="0"/>
                <a:ea typeface="+mn-ea"/>
              </a:rPr>
              <a:t>RS</a:t>
            </a:r>
            <a:endParaRPr kumimoji="0" lang="de-DE" sz="1200" b="0" i="0" u="none" strike="noStrike" kern="0" cap="none" spc="0" normalizeH="0" baseline="0" noProof="0" dirty="0">
              <a:ln>
                <a:noFill/>
              </a:ln>
              <a:solidFill>
                <a:srgbClr val="000000"/>
              </a:solidFill>
              <a:effectLst/>
              <a:uLnTx/>
              <a:uFillTx/>
              <a:latin typeface="Times New Roman" pitchFamily="18" charset="0"/>
              <a:ea typeface="+mn-ea"/>
            </a:endParaRPr>
          </a:p>
        </p:txBody>
      </p:sp>
      <p:cxnSp>
        <p:nvCxnSpPr>
          <p:cNvPr id="79" name="Gerade Verbindung mit Pfeil 78"/>
          <p:cNvCxnSpPr>
            <a:stCxn id="77" idx="3"/>
            <a:endCxn id="72" idx="2"/>
          </p:cNvCxnSpPr>
          <p:nvPr/>
        </p:nvCxnSpPr>
        <p:spPr bwMode="auto">
          <a:xfrm>
            <a:off x="4108142" y="3709528"/>
            <a:ext cx="306227" cy="1"/>
          </a:xfrm>
          <a:prstGeom prst="straightConnector1">
            <a:avLst/>
          </a:prstGeom>
          <a:solidFill>
            <a:srgbClr val="00CC99"/>
          </a:solidFill>
          <a:ln w="12700" cap="flat" cmpd="sng" algn="ctr">
            <a:solidFill>
              <a:srgbClr val="000000"/>
            </a:solidFill>
            <a:prstDash val="solid"/>
            <a:round/>
            <a:headEnd type="none" w="sm" len="sm"/>
            <a:tailEnd type="triangle"/>
          </a:ln>
          <a:effectLst/>
        </p:spPr>
      </p:cxnSp>
      <p:sp>
        <p:nvSpPr>
          <p:cNvPr id="80" name="Rechteck 79"/>
          <p:cNvSpPr/>
          <p:nvPr/>
        </p:nvSpPr>
        <p:spPr bwMode="auto">
          <a:xfrm>
            <a:off x="4996171" y="3565512"/>
            <a:ext cx="561006" cy="288032"/>
          </a:xfrm>
          <a:prstGeom prst="rect">
            <a:avLst/>
          </a:prstGeom>
          <a:noFill/>
          <a:ln w="12700" cap="flat" cmpd="sng" algn="ctr">
            <a:solidFill>
              <a:srgbClr val="000000"/>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de-DE" sz="1200" b="0" i="0" u="none" strike="noStrike" kern="0" cap="none" spc="0" normalizeH="0" baseline="0" noProof="0" dirty="0" smtClean="0">
                <a:ln>
                  <a:noFill/>
                </a:ln>
                <a:solidFill>
                  <a:srgbClr val="000000"/>
                </a:solidFill>
                <a:effectLst/>
                <a:uLnTx/>
                <a:uFillTx/>
                <a:latin typeface="Times New Roman" pitchFamily="18" charset="0"/>
                <a:ea typeface="+mn-ea"/>
              </a:rPr>
              <a:t>RS</a:t>
            </a:r>
            <a:r>
              <a:rPr lang="de-DE" sz="1200" kern="0" baseline="30000" dirty="0">
                <a:solidFill>
                  <a:srgbClr val="000000"/>
                </a:solidFill>
                <a:latin typeface="Times New Roman" pitchFamily="18" charset="0"/>
              </a:rPr>
              <a:t>-1</a:t>
            </a:r>
            <a:endParaRPr kumimoji="0" lang="de-DE" sz="1200" b="0" i="0" u="none" strike="noStrike" kern="0" cap="none" spc="0" normalizeH="0" baseline="0" noProof="0" dirty="0">
              <a:ln>
                <a:noFill/>
              </a:ln>
              <a:solidFill>
                <a:srgbClr val="000000"/>
              </a:solidFill>
              <a:effectLst/>
              <a:uLnTx/>
              <a:uFillTx/>
              <a:latin typeface="Times New Roman" pitchFamily="18" charset="0"/>
              <a:ea typeface="+mn-ea"/>
            </a:endParaRPr>
          </a:p>
        </p:txBody>
      </p:sp>
      <p:cxnSp>
        <p:nvCxnSpPr>
          <p:cNvPr id="82" name="Gerade Verbindung mit Pfeil 81"/>
          <p:cNvCxnSpPr>
            <a:stCxn id="80" idx="3"/>
            <a:endCxn id="84" idx="1"/>
          </p:cNvCxnSpPr>
          <p:nvPr/>
        </p:nvCxnSpPr>
        <p:spPr bwMode="auto">
          <a:xfrm>
            <a:off x="5557177" y="3709528"/>
            <a:ext cx="280663" cy="0"/>
          </a:xfrm>
          <a:prstGeom prst="straightConnector1">
            <a:avLst/>
          </a:prstGeom>
          <a:solidFill>
            <a:srgbClr val="00CC99"/>
          </a:solidFill>
          <a:ln w="12700" cap="flat" cmpd="sng" algn="ctr">
            <a:solidFill>
              <a:srgbClr val="000000"/>
            </a:solidFill>
            <a:prstDash val="solid"/>
            <a:round/>
            <a:headEnd type="none" w="sm" len="sm"/>
            <a:tailEnd type="triangle"/>
          </a:ln>
          <a:effectLst/>
        </p:spPr>
      </p:cxnSp>
      <p:sp>
        <p:nvSpPr>
          <p:cNvPr id="84" name="직사각형 49"/>
          <p:cNvSpPr/>
          <p:nvPr/>
        </p:nvSpPr>
        <p:spPr bwMode="auto">
          <a:xfrm>
            <a:off x="5837840" y="3470682"/>
            <a:ext cx="1270288" cy="477692"/>
          </a:xfrm>
          <a:prstGeom prst="rect">
            <a:avLst/>
          </a:prstGeom>
          <a:noFill/>
          <a:ln w="12700" cap="flat" cmpd="sng" algn="ctr">
            <a:solidFill>
              <a:srgbClr val="000000"/>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ko-KR" sz="1400" b="0" i="0" u="none" strike="noStrike" kern="0" cap="none" spc="0" normalizeH="0" baseline="0" noProof="0" dirty="0" smtClean="0">
                <a:ln>
                  <a:noFill/>
                </a:ln>
                <a:solidFill>
                  <a:srgbClr val="000000"/>
                </a:solidFill>
                <a:effectLst/>
                <a:uLnTx/>
                <a:uFillTx/>
                <a:latin typeface="Times New Roman" pitchFamily="18" charset="0"/>
                <a:ea typeface="+mn-ea"/>
              </a:rPr>
              <a:t>Error counting</a:t>
            </a:r>
            <a:endParaRPr kumimoji="0" lang="ko-KR" altLang="en-US" sz="1400" b="0" i="0" u="none" strike="noStrike" kern="0" cap="none" spc="0" normalizeH="0" baseline="0" noProof="0" dirty="0">
              <a:ln>
                <a:noFill/>
              </a:ln>
              <a:solidFill>
                <a:srgbClr val="000000"/>
              </a:solidFill>
              <a:effectLst/>
              <a:uLnTx/>
              <a:uFillTx/>
              <a:latin typeface="Times New Roman" pitchFamily="18" charset="0"/>
              <a:ea typeface="+mn-ea"/>
            </a:endParaRPr>
          </a:p>
        </p:txBody>
      </p:sp>
      <p:sp>
        <p:nvSpPr>
          <p:cNvPr id="88" name="Textfeld 87"/>
          <p:cNvSpPr txBox="1"/>
          <p:nvPr/>
        </p:nvSpPr>
        <p:spPr>
          <a:xfrm>
            <a:off x="483661" y="1914679"/>
            <a:ext cx="833883" cy="307777"/>
          </a:xfrm>
          <a:prstGeom prst="rect">
            <a:avLst/>
          </a:prstGeom>
          <a:noFill/>
        </p:spPr>
        <p:txBody>
          <a:bodyPr wrap="none" rtlCol="0">
            <a:spAutoFit/>
          </a:bodyPr>
          <a:lstStyle/>
          <a:p>
            <a:r>
              <a:rPr lang="de-DE" sz="1400" dirty="0" err="1" smtClean="0">
                <a:solidFill>
                  <a:schemeClr val="tx1"/>
                </a:solidFill>
              </a:rPr>
              <a:t>Uncoded</a:t>
            </a:r>
            <a:endParaRPr lang="de-DE" sz="1400" dirty="0">
              <a:solidFill>
                <a:schemeClr val="tx1"/>
              </a:solidFill>
            </a:endParaRPr>
          </a:p>
        </p:txBody>
      </p:sp>
      <p:sp>
        <p:nvSpPr>
          <p:cNvPr id="89" name="Textfeld 88"/>
          <p:cNvSpPr txBox="1"/>
          <p:nvPr/>
        </p:nvSpPr>
        <p:spPr>
          <a:xfrm>
            <a:off x="483661" y="3555639"/>
            <a:ext cx="404278" cy="307777"/>
          </a:xfrm>
          <a:prstGeom prst="rect">
            <a:avLst/>
          </a:prstGeom>
          <a:noFill/>
        </p:spPr>
        <p:txBody>
          <a:bodyPr wrap="none" rtlCol="0">
            <a:spAutoFit/>
          </a:bodyPr>
          <a:lstStyle/>
          <a:p>
            <a:r>
              <a:rPr lang="de-DE" sz="1400" dirty="0" smtClean="0">
                <a:solidFill>
                  <a:schemeClr val="tx1"/>
                </a:solidFill>
              </a:rPr>
              <a:t>RS</a:t>
            </a:r>
            <a:endParaRPr lang="de-DE" sz="1400" dirty="0">
              <a:solidFill>
                <a:schemeClr val="tx1"/>
              </a:solidFill>
            </a:endParaRPr>
          </a:p>
        </p:txBody>
      </p:sp>
      <p:sp>
        <p:nvSpPr>
          <p:cNvPr id="90" name="Textfeld 89"/>
          <p:cNvSpPr txBox="1"/>
          <p:nvPr/>
        </p:nvSpPr>
        <p:spPr>
          <a:xfrm>
            <a:off x="464467" y="4690227"/>
            <a:ext cx="1104790" cy="307777"/>
          </a:xfrm>
          <a:prstGeom prst="rect">
            <a:avLst/>
          </a:prstGeom>
          <a:noFill/>
        </p:spPr>
        <p:txBody>
          <a:bodyPr wrap="none" rtlCol="0">
            <a:spAutoFit/>
          </a:bodyPr>
          <a:lstStyle/>
          <a:p>
            <a:r>
              <a:rPr lang="de-DE" sz="1400" dirty="0" smtClean="0">
                <a:solidFill>
                  <a:schemeClr val="tx1"/>
                </a:solidFill>
              </a:rPr>
              <a:t>RS + 8B10B</a:t>
            </a:r>
            <a:endParaRPr lang="de-DE" sz="1400" dirty="0">
              <a:solidFill>
                <a:schemeClr val="tx1"/>
              </a:solidFill>
            </a:endParaRPr>
          </a:p>
        </p:txBody>
      </p:sp>
    </p:spTree>
    <p:extLst>
      <p:ext uri="{BB962C8B-B14F-4D97-AF65-F5344CB8AC3E}">
        <p14:creationId xmlns:p14="http://schemas.microsoft.com/office/powerpoint/2010/main" val="847848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el 5"/>
          <p:cNvSpPr>
            <a:spLocks noGrp="1"/>
          </p:cNvSpPr>
          <p:nvPr>
            <p:ph type="title"/>
          </p:nvPr>
        </p:nvSpPr>
        <p:spPr/>
        <p:txBody>
          <a:bodyPr/>
          <a:lstStyle/>
          <a:p>
            <a:r>
              <a:rPr lang="de-DE" dirty="0"/>
              <a:t>Channel </a:t>
            </a:r>
            <a:r>
              <a:rPr lang="de-DE" dirty="0" err="1"/>
              <a:t>simulation</a:t>
            </a:r>
            <a:endParaRPr lang="de-DE" dirty="0"/>
          </a:p>
        </p:txBody>
      </p:sp>
      <p:sp>
        <p:nvSpPr>
          <p:cNvPr id="3" name="슬라이드 번호 개체 틀 2"/>
          <p:cNvSpPr>
            <a:spLocks noGrp="1"/>
          </p:cNvSpPr>
          <p:nvPr>
            <p:ph type="sldNum" idx="12"/>
          </p:nvPr>
        </p:nvSpPr>
        <p:spPr/>
        <p:txBody>
          <a:bodyPr/>
          <a:lstStyle/>
          <a:p>
            <a:r>
              <a:rPr lang="en-US" altLang="zh-CN"/>
              <a:t>Slide </a:t>
            </a:r>
            <a:fld id="{76C0EB13-4677-48A4-A691-EDFD86E62D7A}" type="slidenum">
              <a:rPr lang="en-US" altLang="zh-CN" smtClean="0"/>
              <a:pPr/>
              <a:t>5</a:t>
            </a:fld>
            <a:endParaRPr lang="en-US" altLang="zh-CN" dirty="0"/>
          </a:p>
        </p:txBody>
      </p:sp>
      <p:sp>
        <p:nvSpPr>
          <p:cNvPr id="4" name="바닥글 개체 틀 3"/>
          <p:cNvSpPr>
            <a:spLocks noGrp="1"/>
          </p:cNvSpPr>
          <p:nvPr>
            <p:ph type="ftr" idx="14"/>
          </p:nvPr>
        </p:nvSpPr>
        <p:spPr/>
        <p:txBody>
          <a:bodyPr/>
          <a:lstStyle/>
          <a:p>
            <a:r>
              <a:rPr lang="en-US" altLang="zh-CN"/>
              <a:t>Malte Hinrichs, HHI</a:t>
            </a:r>
            <a:endParaRPr lang="en-US" altLang="zh-CN" dirty="0"/>
          </a:p>
        </p:txBody>
      </p:sp>
      <p:sp>
        <p:nvSpPr>
          <p:cNvPr id="2" name="날짜 개체 틀 1"/>
          <p:cNvSpPr>
            <a:spLocks noGrp="1"/>
          </p:cNvSpPr>
          <p:nvPr>
            <p:ph type="dt" idx="15"/>
          </p:nvPr>
        </p:nvSpPr>
        <p:spPr/>
        <p:txBody>
          <a:bodyPr/>
          <a:lstStyle/>
          <a:p>
            <a:r>
              <a:rPr lang="de-DE" altLang="ko-KR" smtClean="0"/>
              <a:t>May 2018</a:t>
            </a:r>
            <a:endParaRPr lang="en-US" altLang="zh-CN" dirty="0"/>
          </a:p>
        </p:txBody>
      </p:sp>
      <p:sp>
        <p:nvSpPr>
          <p:cNvPr id="39" name="Rechteck 38"/>
          <p:cNvSpPr/>
          <p:nvPr/>
        </p:nvSpPr>
        <p:spPr bwMode="auto">
          <a:xfrm>
            <a:off x="633578" y="4919929"/>
            <a:ext cx="1008112" cy="288032"/>
          </a:xfrm>
          <a:prstGeom prst="rect">
            <a:avLst/>
          </a:prstGeom>
          <a:noFill/>
          <a:ln w="12700" cap="flat" cmpd="sng" algn="ctr">
            <a:solidFill>
              <a:srgbClr val="000000"/>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de-DE" sz="1200" b="0" i="0" u="none" strike="noStrike" kern="0" cap="none" spc="0" normalizeH="0" baseline="0" noProof="0" dirty="0">
                <a:ln>
                  <a:noFill/>
                </a:ln>
                <a:solidFill>
                  <a:srgbClr val="000000"/>
                </a:solidFill>
                <a:effectLst/>
                <a:uLnTx/>
                <a:uFillTx/>
                <a:latin typeface="Times New Roman" pitchFamily="18" charset="0"/>
                <a:ea typeface="+mn-ea"/>
              </a:rPr>
              <a:t>Random </a:t>
            </a:r>
            <a:r>
              <a:rPr kumimoji="0" lang="de-DE" sz="1200" b="0" i="0" u="none" strike="noStrike" kern="0" cap="none" spc="0" normalizeH="0" baseline="0" noProof="0" dirty="0" err="1">
                <a:ln>
                  <a:noFill/>
                </a:ln>
                <a:solidFill>
                  <a:srgbClr val="000000"/>
                </a:solidFill>
                <a:effectLst/>
                <a:uLnTx/>
                <a:uFillTx/>
                <a:latin typeface="Times New Roman" pitchFamily="18" charset="0"/>
                <a:ea typeface="+mn-ea"/>
              </a:rPr>
              <a:t>bits</a:t>
            </a:r>
            <a:endParaRPr kumimoji="0" lang="de-DE" sz="1200" b="0" i="0" u="none" strike="noStrike" kern="0" cap="none" spc="0" normalizeH="0" baseline="0" noProof="0" dirty="0">
              <a:ln>
                <a:noFill/>
              </a:ln>
              <a:solidFill>
                <a:srgbClr val="000000"/>
              </a:solidFill>
              <a:effectLst/>
              <a:uLnTx/>
              <a:uFillTx/>
              <a:latin typeface="Times New Roman" pitchFamily="18" charset="0"/>
              <a:ea typeface="+mn-ea"/>
            </a:endParaRPr>
          </a:p>
        </p:txBody>
      </p:sp>
      <p:sp>
        <p:nvSpPr>
          <p:cNvPr id="40" name="직사각형 49"/>
          <p:cNvSpPr/>
          <p:nvPr/>
        </p:nvSpPr>
        <p:spPr bwMode="auto">
          <a:xfrm>
            <a:off x="4086445" y="5599420"/>
            <a:ext cx="765314" cy="384053"/>
          </a:xfrm>
          <a:prstGeom prst="rect">
            <a:avLst/>
          </a:prstGeom>
          <a:noFill/>
          <a:ln w="12700" cap="flat" cmpd="sng" algn="ctr">
            <a:solidFill>
              <a:srgbClr val="000000"/>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ko-KR" sz="1400" b="0" i="0" u="none" strike="noStrike" kern="0" cap="none" spc="0" normalizeH="0" baseline="0" noProof="0" dirty="0">
                <a:ln>
                  <a:noFill/>
                </a:ln>
                <a:solidFill>
                  <a:srgbClr val="000000"/>
                </a:solidFill>
                <a:effectLst/>
                <a:uLnTx/>
                <a:uFillTx/>
                <a:latin typeface="Times New Roman" pitchFamily="18" charset="0"/>
                <a:ea typeface="+mn-ea"/>
              </a:rPr>
              <a:t>AWGN</a:t>
            </a:r>
            <a:endParaRPr kumimoji="0" lang="ko-KR" altLang="en-US" sz="1400" b="0" i="0" u="none" strike="noStrike" kern="0" cap="none" spc="0" normalizeH="0" baseline="0" noProof="0" dirty="0">
              <a:ln>
                <a:noFill/>
              </a:ln>
              <a:solidFill>
                <a:srgbClr val="000000"/>
              </a:solidFill>
              <a:effectLst/>
              <a:uLnTx/>
              <a:uFillTx/>
              <a:latin typeface="Times New Roman" pitchFamily="18" charset="0"/>
              <a:ea typeface="+mn-ea"/>
            </a:endParaRPr>
          </a:p>
        </p:txBody>
      </p:sp>
      <p:sp>
        <p:nvSpPr>
          <p:cNvPr id="43" name="Ellipse 42"/>
          <p:cNvSpPr/>
          <p:nvPr/>
        </p:nvSpPr>
        <p:spPr bwMode="auto">
          <a:xfrm>
            <a:off x="4331315" y="4919930"/>
            <a:ext cx="275575" cy="288032"/>
          </a:xfrm>
          <a:prstGeom prst="ellipse">
            <a:avLst/>
          </a:prstGeom>
          <a:noFill/>
          <a:ln w="12700" cap="flat" cmpd="sng" algn="ctr">
            <a:solidFill>
              <a:srgbClr val="000000"/>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de-DE" sz="1200" b="0" i="0" u="none" strike="noStrike" kern="0" cap="none" spc="0" normalizeH="0" baseline="0" noProof="0" dirty="0">
                <a:ln>
                  <a:noFill/>
                </a:ln>
                <a:solidFill>
                  <a:srgbClr val="000000"/>
                </a:solidFill>
                <a:effectLst/>
                <a:uLnTx/>
                <a:uFillTx/>
                <a:latin typeface="Times New Roman" pitchFamily="18" charset="0"/>
                <a:ea typeface="+mn-ea"/>
              </a:rPr>
              <a:t>+</a:t>
            </a:r>
          </a:p>
        </p:txBody>
      </p:sp>
      <p:cxnSp>
        <p:nvCxnSpPr>
          <p:cNvPr id="44" name="Gerade Verbindung mit Pfeil 43"/>
          <p:cNvCxnSpPr>
            <a:stCxn id="39" idx="3"/>
            <a:endCxn id="48" idx="1"/>
          </p:cNvCxnSpPr>
          <p:nvPr/>
        </p:nvCxnSpPr>
        <p:spPr bwMode="auto">
          <a:xfrm>
            <a:off x="1641690" y="5063945"/>
            <a:ext cx="201853" cy="0"/>
          </a:xfrm>
          <a:prstGeom prst="straightConnector1">
            <a:avLst/>
          </a:prstGeom>
          <a:solidFill>
            <a:srgbClr val="00CC99"/>
          </a:solidFill>
          <a:ln w="12700" cap="flat" cmpd="sng" algn="ctr">
            <a:solidFill>
              <a:srgbClr val="000000"/>
            </a:solidFill>
            <a:prstDash val="solid"/>
            <a:round/>
            <a:headEnd type="none" w="sm" len="sm"/>
            <a:tailEnd type="triangle"/>
          </a:ln>
          <a:effectLst/>
        </p:spPr>
      </p:cxnSp>
      <p:cxnSp>
        <p:nvCxnSpPr>
          <p:cNvPr id="45" name="Gerade Verbindung mit Pfeil 44"/>
          <p:cNvCxnSpPr>
            <a:stCxn id="49" idx="3"/>
            <a:endCxn id="43" idx="2"/>
          </p:cNvCxnSpPr>
          <p:nvPr/>
        </p:nvCxnSpPr>
        <p:spPr bwMode="auto">
          <a:xfrm>
            <a:off x="3859767" y="5063945"/>
            <a:ext cx="471548" cy="1"/>
          </a:xfrm>
          <a:prstGeom prst="straightConnector1">
            <a:avLst/>
          </a:prstGeom>
          <a:solidFill>
            <a:srgbClr val="00CC99"/>
          </a:solidFill>
          <a:ln w="12700" cap="flat" cmpd="sng" algn="ctr">
            <a:solidFill>
              <a:srgbClr val="000000"/>
            </a:solidFill>
            <a:prstDash val="solid"/>
            <a:round/>
            <a:headEnd type="none" w="sm" len="sm"/>
            <a:tailEnd type="triangle"/>
          </a:ln>
          <a:effectLst/>
        </p:spPr>
      </p:cxnSp>
      <p:cxnSp>
        <p:nvCxnSpPr>
          <p:cNvPr id="46" name="Gerade Verbindung mit Pfeil 45"/>
          <p:cNvCxnSpPr>
            <a:stCxn id="40" idx="0"/>
            <a:endCxn id="43" idx="4"/>
          </p:cNvCxnSpPr>
          <p:nvPr/>
        </p:nvCxnSpPr>
        <p:spPr bwMode="auto">
          <a:xfrm flipV="1">
            <a:off x="4469102" y="5207962"/>
            <a:ext cx="1" cy="391458"/>
          </a:xfrm>
          <a:prstGeom prst="straightConnector1">
            <a:avLst/>
          </a:prstGeom>
          <a:solidFill>
            <a:srgbClr val="00CC99"/>
          </a:solidFill>
          <a:ln w="12700" cap="flat" cmpd="sng" algn="ctr">
            <a:solidFill>
              <a:srgbClr val="000000"/>
            </a:solidFill>
            <a:prstDash val="solid"/>
            <a:round/>
            <a:headEnd type="none" w="sm" len="sm"/>
            <a:tailEnd type="triangle"/>
          </a:ln>
          <a:effectLst/>
        </p:spPr>
      </p:cxnSp>
      <p:cxnSp>
        <p:nvCxnSpPr>
          <p:cNvPr id="47" name="Gerade Verbindung mit Pfeil 46"/>
          <p:cNvCxnSpPr>
            <a:stCxn id="43" idx="6"/>
            <a:endCxn id="54" idx="1"/>
          </p:cNvCxnSpPr>
          <p:nvPr/>
        </p:nvCxnSpPr>
        <p:spPr bwMode="auto">
          <a:xfrm flipV="1">
            <a:off x="4606890" y="5063945"/>
            <a:ext cx="437254" cy="1"/>
          </a:xfrm>
          <a:prstGeom prst="straightConnector1">
            <a:avLst/>
          </a:prstGeom>
          <a:solidFill>
            <a:srgbClr val="00CC99"/>
          </a:solidFill>
          <a:ln w="12700" cap="flat" cmpd="sng" algn="ctr">
            <a:solidFill>
              <a:srgbClr val="000000"/>
            </a:solidFill>
            <a:prstDash val="solid"/>
            <a:round/>
            <a:headEnd type="none" w="sm" len="sm"/>
            <a:tailEnd type="triangle"/>
          </a:ln>
          <a:effectLst/>
        </p:spPr>
      </p:cxnSp>
      <p:sp>
        <p:nvSpPr>
          <p:cNvPr id="48" name="Rechteck 47"/>
          <p:cNvSpPr/>
          <p:nvPr/>
        </p:nvSpPr>
        <p:spPr bwMode="auto">
          <a:xfrm>
            <a:off x="1843543" y="4919929"/>
            <a:ext cx="719158" cy="288032"/>
          </a:xfrm>
          <a:prstGeom prst="rect">
            <a:avLst/>
          </a:prstGeom>
          <a:noFill/>
          <a:ln w="12700" cap="flat" cmpd="sng" algn="ctr">
            <a:solidFill>
              <a:srgbClr val="000000"/>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de-DE" sz="1200" b="0" i="0" u="none" strike="noStrike" kern="0" cap="none" spc="0" normalizeH="0" baseline="0" noProof="0" dirty="0" smtClean="0">
                <a:ln>
                  <a:noFill/>
                </a:ln>
                <a:solidFill>
                  <a:srgbClr val="000000"/>
                </a:solidFill>
                <a:effectLst/>
                <a:uLnTx/>
                <a:uFillTx/>
                <a:latin typeface="Times New Roman" pitchFamily="18" charset="0"/>
                <a:ea typeface="+mn-ea"/>
              </a:rPr>
              <a:t>8B10B</a:t>
            </a:r>
            <a:endParaRPr kumimoji="0" lang="de-DE" sz="1200" b="0" i="0" u="none" strike="noStrike" kern="0" cap="none" spc="0" normalizeH="0" baseline="0" noProof="0" dirty="0">
              <a:ln>
                <a:noFill/>
              </a:ln>
              <a:solidFill>
                <a:srgbClr val="000000"/>
              </a:solidFill>
              <a:effectLst/>
              <a:uLnTx/>
              <a:uFillTx/>
              <a:latin typeface="Times New Roman" pitchFamily="18" charset="0"/>
              <a:ea typeface="+mn-ea"/>
            </a:endParaRPr>
          </a:p>
        </p:txBody>
      </p:sp>
      <p:sp>
        <p:nvSpPr>
          <p:cNvPr id="49" name="Rechteck 48"/>
          <p:cNvSpPr/>
          <p:nvPr/>
        </p:nvSpPr>
        <p:spPr bwMode="auto">
          <a:xfrm>
            <a:off x="2851655" y="4919929"/>
            <a:ext cx="1008112" cy="288032"/>
          </a:xfrm>
          <a:prstGeom prst="rect">
            <a:avLst/>
          </a:prstGeom>
          <a:noFill/>
          <a:ln w="12700" cap="flat" cmpd="sng" algn="ctr">
            <a:solidFill>
              <a:srgbClr val="000000"/>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lvl="0" indent="0" algn="ctr" defTabSz="914400" eaLnBrk="1" fontAlgn="auto" latinLnBrk="0" hangingPunct="1">
              <a:lnSpc>
                <a:spcPct val="100000"/>
              </a:lnSpc>
              <a:spcBef>
                <a:spcPts val="0"/>
              </a:spcBef>
              <a:spcAft>
                <a:spcPts val="0"/>
              </a:spcAft>
              <a:buClrTx/>
              <a:buSzTx/>
              <a:buFontTx/>
              <a:buNone/>
              <a:tabLst/>
              <a:defRPr/>
            </a:pPr>
            <a:r>
              <a:rPr lang="de-DE" sz="1200" kern="0" dirty="0">
                <a:solidFill>
                  <a:srgbClr val="000000"/>
                </a:solidFill>
                <a:latin typeface="Times New Roman" pitchFamily="18" charset="0"/>
              </a:rPr>
              <a:t>RS</a:t>
            </a:r>
            <a:endParaRPr kumimoji="0" lang="de-DE" sz="1200" b="0" i="0" u="none" strike="noStrike" kern="0" cap="none" spc="0" normalizeH="0" baseline="0" noProof="0" dirty="0">
              <a:ln>
                <a:noFill/>
              </a:ln>
              <a:solidFill>
                <a:srgbClr val="000000"/>
              </a:solidFill>
              <a:effectLst/>
              <a:uLnTx/>
              <a:uFillTx/>
              <a:latin typeface="Times New Roman" pitchFamily="18" charset="0"/>
              <a:ea typeface="+mn-ea"/>
            </a:endParaRPr>
          </a:p>
        </p:txBody>
      </p:sp>
      <p:cxnSp>
        <p:nvCxnSpPr>
          <p:cNvPr id="50" name="Gerade Verbindung mit Pfeil 49"/>
          <p:cNvCxnSpPr>
            <a:stCxn id="48" idx="3"/>
            <a:endCxn id="49" idx="1"/>
          </p:cNvCxnSpPr>
          <p:nvPr/>
        </p:nvCxnSpPr>
        <p:spPr bwMode="auto">
          <a:xfrm>
            <a:off x="2562701" y="5063945"/>
            <a:ext cx="288954" cy="0"/>
          </a:xfrm>
          <a:prstGeom prst="straightConnector1">
            <a:avLst/>
          </a:prstGeom>
          <a:solidFill>
            <a:srgbClr val="00CC99"/>
          </a:solidFill>
          <a:ln w="12700" cap="flat" cmpd="sng" algn="ctr">
            <a:solidFill>
              <a:srgbClr val="000000"/>
            </a:solidFill>
            <a:prstDash val="solid"/>
            <a:round/>
            <a:headEnd type="none" w="sm" len="sm"/>
            <a:tailEnd type="triangle"/>
          </a:ln>
          <a:effectLst/>
        </p:spPr>
      </p:cxnSp>
      <p:sp>
        <p:nvSpPr>
          <p:cNvPr id="53" name="Rechteck 52"/>
          <p:cNvSpPr/>
          <p:nvPr/>
        </p:nvSpPr>
        <p:spPr bwMode="auto">
          <a:xfrm>
            <a:off x="6296515" y="4919929"/>
            <a:ext cx="719158" cy="288032"/>
          </a:xfrm>
          <a:prstGeom prst="rect">
            <a:avLst/>
          </a:prstGeom>
          <a:noFill/>
          <a:ln w="12700" cap="flat" cmpd="sng" algn="ctr">
            <a:solidFill>
              <a:srgbClr val="000000"/>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lvl="0" indent="0" algn="ctr" defTabSz="914400" eaLnBrk="1" fontAlgn="auto" latinLnBrk="0" hangingPunct="1">
              <a:lnSpc>
                <a:spcPct val="100000"/>
              </a:lnSpc>
              <a:spcBef>
                <a:spcPts val="0"/>
              </a:spcBef>
              <a:spcAft>
                <a:spcPts val="0"/>
              </a:spcAft>
              <a:buClrTx/>
              <a:buSzTx/>
              <a:buFontTx/>
              <a:buNone/>
              <a:tabLst/>
              <a:defRPr/>
            </a:pPr>
            <a:r>
              <a:rPr lang="de-DE" sz="1200" kern="0" dirty="0" smtClean="0">
                <a:solidFill>
                  <a:srgbClr val="000000"/>
                </a:solidFill>
                <a:latin typeface="Times New Roman" pitchFamily="18" charset="0"/>
              </a:rPr>
              <a:t>8B10B</a:t>
            </a:r>
            <a:r>
              <a:rPr lang="de-DE" sz="1200" kern="0" baseline="30000" dirty="0">
                <a:solidFill>
                  <a:srgbClr val="000000"/>
                </a:solidFill>
                <a:latin typeface="Times New Roman" pitchFamily="18" charset="0"/>
              </a:rPr>
              <a:t>-1</a:t>
            </a:r>
            <a:endParaRPr kumimoji="0" lang="de-DE" sz="1200" b="0" i="0" u="none" strike="noStrike" kern="0" cap="none" spc="0" normalizeH="0" baseline="0" noProof="0" dirty="0">
              <a:ln>
                <a:noFill/>
              </a:ln>
              <a:solidFill>
                <a:srgbClr val="000000"/>
              </a:solidFill>
              <a:effectLst/>
              <a:uLnTx/>
              <a:uFillTx/>
              <a:latin typeface="Times New Roman" pitchFamily="18" charset="0"/>
              <a:ea typeface="+mn-ea"/>
            </a:endParaRPr>
          </a:p>
        </p:txBody>
      </p:sp>
      <p:sp>
        <p:nvSpPr>
          <p:cNvPr id="54" name="Rechteck 53"/>
          <p:cNvSpPr/>
          <p:nvPr/>
        </p:nvSpPr>
        <p:spPr bwMode="auto">
          <a:xfrm>
            <a:off x="5044144" y="4919929"/>
            <a:ext cx="1008112" cy="288032"/>
          </a:xfrm>
          <a:prstGeom prst="rect">
            <a:avLst/>
          </a:prstGeom>
          <a:noFill/>
          <a:ln w="12700" cap="flat" cmpd="sng" algn="ctr">
            <a:solidFill>
              <a:srgbClr val="000000"/>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lvl="0" indent="0" algn="ctr" defTabSz="914400" eaLnBrk="1" fontAlgn="auto" latinLnBrk="0" hangingPunct="1">
              <a:lnSpc>
                <a:spcPct val="100000"/>
              </a:lnSpc>
              <a:spcBef>
                <a:spcPts val="0"/>
              </a:spcBef>
              <a:spcAft>
                <a:spcPts val="0"/>
              </a:spcAft>
              <a:buClrTx/>
              <a:buSzTx/>
              <a:buFontTx/>
              <a:buNone/>
              <a:tabLst/>
              <a:defRPr/>
            </a:pPr>
            <a:r>
              <a:rPr lang="de-DE" sz="1200" kern="0" dirty="0" smtClean="0">
                <a:solidFill>
                  <a:srgbClr val="000000"/>
                </a:solidFill>
                <a:latin typeface="Times New Roman" pitchFamily="18" charset="0"/>
              </a:rPr>
              <a:t>RS</a:t>
            </a:r>
            <a:r>
              <a:rPr lang="de-DE" sz="1200" kern="0" baseline="30000" dirty="0">
                <a:solidFill>
                  <a:srgbClr val="000000"/>
                </a:solidFill>
                <a:latin typeface="Times New Roman" pitchFamily="18" charset="0"/>
              </a:rPr>
              <a:t>-1</a:t>
            </a:r>
            <a:endParaRPr kumimoji="0" lang="de-DE" sz="1200" b="0" i="0" u="none" strike="noStrike" kern="0" cap="none" spc="0" normalizeH="0" baseline="0" noProof="0" dirty="0">
              <a:ln>
                <a:noFill/>
              </a:ln>
              <a:solidFill>
                <a:srgbClr val="000000"/>
              </a:solidFill>
              <a:effectLst/>
              <a:uLnTx/>
              <a:uFillTx/>
              <a:latin typeface="Times New Roman" pitchFamily="18" charset="0"/>
              <a:ea typeface="+mn-ea"/>
            </a:endParaRPr>
          </a:p>
        </p:txBody>
      </p:sp>
      <p:cxnSp>
        <p:nvCxnSpPr>
          <p:cNvPr id="56" name="Gerade Verbindung mit Pfeil 55"/>
          <p:cNvCxnSpPr>
            <a:stCxn id="53" idx="3"/>
            <a:endCxn id="63" idx="1"/>
          </p:cNvCxnSpPr>
          <p:nvPr/>
        </p:nvCxnSpPr>
        <p:spPr bwMode="auto">
          <a:xfrm>
            <a:off x="7015673" y="5063945"/>
            <a:ext cx="288954" cy="0"/>
          </a:xfrm>
          <a:prstGeom prst="straightConnector1">
            <a:avLst/>
          </a:prstGeom>
          <a:solidFill>
            <a:srgbClr val="00CC99"/>
          </a:solidFill>
          <a:ln w="12700" cap="flat" cmpd="sng" algn="ctr">
            <a:solidFill>
              <a:srgbClr val="000000"/>
            </a:solidFill>
            <a:prstDash val="solid"/>
            <a:round/>
            <a:headEnd type="none" w="sm" len="sm"/>
            <a:tailEnd type="triangle"/>
          </a:ln>
          <a:effectLst/>
        </p:spPr>
      </p:cxnSp>
      <p:cxnSp>
        <p:nvCxnSpPr>
          <p:cNvPr id="58" name="Gerade Verbindung mit Pfeil 57"/>
          <p:cNvCxnSpPr>
            <a:stCxn id="54" idx="3"/>
            <a:endCxn id="53" idx="1"/>
          </p:cNvCxnSpPr>
          <p:nvPr/>
        </p:nvCxnSpPr>
        <p:spPr bwMode="auto">
          <a:xfrm>
            <a:off x="6052256" y="5063945"/>
            <a:ext cx="244259" cy="0"/>
          </a:xfrm>
          <a:prstGeom prst="straightConnector1">
            <a:avLst/>
          </a:prstGeom>
          <a:solidFill>
            <a:srgbClr val="00CC99"/>
          </a:solidFill>
          <a:ln w="12700" cap="flat" cmpd="sng" algn="ctr">
            <a:solidFill>
              <a:srgbClr val="000000"/>
            </a:solidFill>
            <a:prstDash val="solid"/>
            <a:round/>
            <a:headEnd type="none" w="sm" len="sm"/>
            <a:tailEnd type="triangle"/>
          </a:ln>
          <a:effectLst/>
        </p:spPr>
      </p:cxnSp>
      <p:sp>
        <p:nvSpPr>
          <p:cNvPr id="63" name="직사각형 49"/>
          <p:cNvSpPr/>
          <p:nvPr/>
        </p:nvSpPr>
        <p:spPr bwMode="auto">
          <a:xfrm>
            <a:off x="7304627" y="4825099"/>
            <a:ext cx="1270288" cy="477692"/>
          </a:xfrm>
          <a:prstGeom prst="rect">
            <a:avLst/>
          </a:prstGeom>
          <a:noFill/>
          <a:ln w="12700" cap="flat" cmpd="sng" algn="ctr">
            <a:solidFill>
              <a:srgbClr val="000000"/>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ko-KR" sz="1400" b="0" i="0" u="none" strike="noStrike" kern="0" cap="none" spc="0" normalizeH="0" baseline="0" noProof="0" dirty="0" smtClean="0">
                <a:ln>
                  <a:noFill/>
                </a:ln>
                <a:solidFill>
                  <a:srgbClr val="000000"/>
                </a:solidFill>
                <a:effectLst/>
                <a:uLnTx/>
                <a:uFillTx/>
                <a:latin typeface="Times New Roman" pitchFamily="18" charset="0"/>
                <a:ea typeface="+mn-ea"/>
              </a:rPr>
              <a:t>Error counting</a:t>
            </a:r>
            <a:endParaRPr kumimoji="0" lang="ko-KR" altLang="en-US" sz="1400" b="0" i="0" u="none" strike="noStrike" kern="0" cap="none" spc="0" normalizeH="0" baseline="0" noProof="0" dirty="0">
              <a:ln>
                <a:noFill/>
              </a:ln>
              <a:solidFill>
                <a:srgbClr val="000000"/>
              </a:solidFill>
              <a:effectLst/>
              <a:uLnTx/>
              <a:uFillTx/>
              <a:latin typeface="Times New Roman" pitchFamily="18" charset="0"/>
              <a:ea typeface="+mn-ea"/>
            </a:endParaRPr>
          </a:p>
        </p:txBody>
      </p:sp>
      <p:sp>
        <p:nvSpPr>
          <p:cNvPr id="64" name="Rechteck 63"/>
          <p:cNvSpPr/>
          <p:nvPr/>
        </p:nvSpPr>
        <p:spPr bwMode="auto">
          <a:xfrm>
            <a:off x="3292458" y="4237257"/>
            <a:ext cx="677326" cy="288032"/>
          </a:xfrm>
          <a:prstGeom prst="rect">
            <a:avLst/>
          </a:prstGeom>
          <a:noFill/>
          <a:ln w="12700" cap="flat" cmpd="sng" algn="ctr">
            <a:solidFill>
              <a:srgbClr val="000000"/>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de-DE" sz="1200" b="0" i="0" u="none" strike="noStrike" kern="0" cap="none" spc="0" normalizeH="0" baseline="0" noProof="0" dirty="0" smtClean="0">
                <a:ln>
                  <a:noFill/>
                </a:ln>
                <a:solidFill>
                  <a:srgbClr val="000000"/>
                </a:solidFill>
                <a:effectLst/>
                <a:uLnTx/>
                <a:uFillTx/>
                <a:latin typeface="Times New Roman" pitchFamily="18" charset="0"/>
                <a:ea typeface="+mn-ea"/>
              </a:rPr>
              <a:t>8B10B</a:t>
            </a:r>
            <a:endParaRPr kumimoji="0" lang="de-DE" sz="1200" b="0" i="0" u="none" strike="noStrike" kern="0" cap="none" spc="0" normalizeH="0" baseline="0" noProof="0" dirty="0">
              <a:ln>
                <a:noFill/>
              </a:ln>
              <a:solidFill>
                <a:srgbClr val="000000"/>
              </a:solidFill>
              <a:effectLst/>
              <a:uLnTx/>
              <a:uFillTx/>
              <a:latin typeface="Times New Roman" pitchFamily="18" charset="0"/>
              <a:ea typeface="+mn-ea"/>
            </a:endParaRPr>
          </a:p>
        </p:txBody>
      </p:sp>
      <p:cxnSp>
        <p:nvCxnSpPr>
          <p:cNvPr id="14" name="Gewinkelter Verbinder 13"/>
          <p:cNvCxnSpPr>
            <a:endCxn id="64" idx="1"/>
          </p:cNvCxnSpPr>
          <p:nvPr/>
        </p:nvCxnSpPr>
        <p:spPr bwMode="auto">
          <a:xfrm rot="5400000" flipH="1" flipV="1">
            <a:off x="2928780" y="4549166"/>
            <a:ext cx="531571" cy="195786"/>
          </a:xfrm>
          <a:prstGeom prst="bentConnector2">
            <a:avLst/>
          </a:prstGeom>
          <a:solidFill>
            <a:srgbClr val="00B8FF"/>
          </a:solidFill>
          <a:ln w="9525" cap="flat" cmpd="sng" algn="ctr">
            <a:solidFill>
              <a:schemeClr val="tx1"/>
            </a:solidFill>
            <a:prstDash val="solid"/>
            <a:round/>
            <a:headEnd type="none" w="med" len="med"/>
            <a:tailEnd type="triangle"/>
          </a:ln>
          <a:effectLst/>
        </p:spPr>
      </p:cxnSp>
      <p:cxnSp>
        <p:nvCxnSpPr>
          <p:cNvPr id="16" name="Gewinkelter Verbinder 15"/>
          <p:cNvCxnSpPr>
            <a:stCxn id="64" idx="3"/>
          </p:cNvCxnSpPr>
          <p:nvPr/>
        </p:nvCxnSpPr>
        <p:spPr bwMode="auto">
          <a:xfrm>
            <a:off x="3969784" y="4381273"/>
            <a:ext cx="130813" cy="685855"/>
          </a:xfrm>
          <a:prstGeom prst="bentConnector2">
            <a:avLst/>
          </a:prstGeom>
          <a:solidFill>
            <a:srgbClr val="00B8FF"/>
          </a:solidFill>
          <a:ln w="9525" cap="flat" cmpd="sng" algn="ctr">
            <a:solidFill>
              <a:schemeClr val="tx1"/>
            </a:solidFill>
            <a:prstDash val="solid"/>
            <a:round/>
            <a:headEnd type="none" w="med" len="med"/>
            <a:tailEnd type="triangle"/>
          </a:ln>
          <a:effectLst/>
        </p:spPr>
      </p:cxnSp>
      <p:sp>
        <p:nvSpPr>
          <p:cNvPr id="78" name="Rechteck 77"/>
          <p:cNvSpPr/>
          <p:nvPr/>
        </p:nvSpPr>
        <p:spPr bwMode="auto">
          <a:xfrm>
            <a:off x="2508570" y="4230172"/>
            <a:ext cx="598593" cy="288032"/>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00" b="0" i="0" u="none" strike="noStrike" kern="0" cap="none" spc="0" normalizeH="0" baseline="0" noProof="0" dirty="0" smtClean="0">
                <a:ln>
                  <a:noFill/>
                </a:ln>
                <a:solidFill>
                  <a:srgbClr val="000000"/>
                </a:solidFill>
                <a:effectLst/>
                <a:uLnTx/>
                <a:uFillTx/>
                <a:latin typeface="Times New Roman" pitchFamily="18" charset="0"/>
                <a:ea typeface="+mn-ea"/>
              </a:rPr>
              <a:t>Parity</a:t>
            </a:r>
            <a:endParaRPr lang="en-US" sz="1000" kern="0" dirty="0" smtClean="0">
              <a:solidFill>
                <a:srgbClr val="000000"/>
              </a:solidFill>
              <a:latin typeface="Times New Roman" pitchFamily="18" charset="0"/>
              <a:ea typeface="+mn-ea"/>
            </a:endParaRP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00" b="0" i="0" u="none" strike="noStrike" kern="0" cap="none" spc="0" normalizeH="0" baseline="0" noProof="0" dirty="0" smtClean="0">
                <a:ln>
                  <a:noFill/>
                </a:ln>
                <a:solidFill>
                  <a:srgbClr val="000000"/>
                </a:solidFill>
                <a:effectLst/>
                <a:uLnTx/>
                <a:uFillTx/>
                <a:latin typeface="Times New Roman" pitchFamily="18" charset="0"/>
                <a:ea typeface="+mn-ea"/>
              </a:rPr>
              <a:t>bits</a:t>
            </a:r>
            <a:endParaRPr kumimoji="0" lang="en-US" sz="1000" b="0" i="0" u="none" strike="noStrike" kern="0" cap="none" spc="0" normalizeH="0" baseline="0" noProof="0" dirty="0">
              <a:ln>
                <a:noFill/>
              </a:ln>
              <a:solidFill>
                <a:srgbClr val="000000"/>
              </a:solidFill>
              <a:effectLst/>
              <a:uLnTx/>
              <a:uFillTx/>
              <a:latin typeface="Times New Roman" pitchFamily="18" charset="0"/>
              <a:ea typeface="+mn-ea"/>
            </a:endParaRPr>
          </a:p>
        </p:txBody>
      </p:sp>
      <p:sp>
        <p:nvSpPr>
          <p:cNvPr id="88" name="Rechteck 87"/>
          <p:cNvSpPr/>
          <p:nvPr/>
        </p:nvSpPr>
        <p:spPr bwMode="auto">
          <a:xfrm>
            <a:off x="4997569" y="4234373"/>
            <a:ext cx="726936" cy="288032"/>
          </a:xfrm>
          <a:prstGeom prst="rect">
            <a:avLst/>
          </a:prstGeom>
          <a:noFill/>
          <a:ln w="12700" cap="flat" cmpd="sng" algn="ctr">
            <a:solidFill>
              <a:srgbClr val="000000"/>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defTabSz="914400" eaLnBrk="1" fontAlgn="auto" hangingPunct="1">
              <a:spcBef>
                <a:spcPts val="0"/>
              </a:spcBef>
              <a:spcAft>
                <a:spcPts val="0"/>
              </a:spcAft>
              <a:buClrTx/>
              <a:buSzTx/>
              <a:defRPr/>
            </a:pPr>
            <a:r>
              <a:rPr lang="de-DE" sz="1200" kern="0" dirty="0" smtClean="0">
                <a:solidFill>
                  <a:srgbClr val="000000"/>
                </a:solidFill>
                <a:latin typeface="Times New Roman" pitchFamily="18" charset="0"/>
              </a:rPr>
              <a:t>8B10B</a:t>
            </a:r>
            <a:r>
              <a:rPr lang="de-DE" sz="1200" kern="0" baseline="30000" dirty="0" smtClean="0">
                <a:solidFill>
                  <a:srgbClr val="000000"/>
                </a:solidFill>
                <a:latin typeface="Times New Roman" pitchFamily="18" charset="0"/>
              </a:rPr>
              <a:t>-1</a:t>
            </a:r>
            <a:endParaRPr kumimoji="0" lang="de-DE" sz="1200" b="0" i="0" u="none" strike="noStrike" kern="0" cap="none" spc="0" normalizeH="0" baseline="0" noProof="0" dirty="0">
              <a:ln>
                <a:noFill/>
              </a:ln>
              <a:solidFill>
                <a:srgbClr val="000000"/>
              </a:solidFill>
              <a:effectLst/>
              <a:uLnTx/>
              <a:uFillTx/>
              <a:latin typeface="Times New Roman" pitchFamily="18" charset="0"/>
              <a:ea typeface="+mn-ea"/>
            </a:endParaRPr>
          </a:p>
        </p:txBody>
      </p:sp>
      <p:cxnSp>
        <p:nvCxnSpPr>
          <p:cNvPr id="89" name="Gewinkelter Verbinder 88"/>
          <p:cNvCxnSpPr/>
          <p:nvPr/>
        </p:nvCxnSpPr>
        <p:spPr bwMode="auto">
          <a:xfrm rot="5400000" flipH="1" flipV="1">
            <a:off x="4527275" y="4583683"/>
            <a:ext cx="675588" cy="265000"/>
          </a:xfrm>
          <a:prstGeom prst="bentConnector2">
            <a:avLst/>
          </a:prstGeom>
          <a:solidFill>
            <a:srgbClr val="00B8FF"/>
          </a:solidFill>
          <a:ln w="9525" cap="flat" cmpd="sng" algn="ctr">
            <a:solidFill>
              <a:schemeClr val="tx1"/>
            </a:solidFill>
            <a:prstDash val="solid"/>
            <a:round/>
            <a:headEnd type="none" w="med" len="med"/>
            <a:tailEnd type="triangle"/>
          </a:ln>
          <a:effectLst/>
        </p:spPr>
      </p:cxnSp>
      <p:cxnSp>
        <p:nvCxnSpPr>
          <p:cNvPr id="90" name="Gewinkelter Verbinder 89"/>
          <p:cNvCxnSpPr>
            <a:stCxn id="88" idx="3"/>
          </p:cNvCxnSpPr>
          <p:nvPr/>
        </p:nvCxnSpPr>
        <p:spPr bwMode="auto">
          <a:xfrm>
            <a:off x="5724505" y="4378389"/>
            <a:ext cx="125858" cy="515141"/>
          </a:xfrm>
          <a:prstGeom prst="bentConnector2">
            <a:avLst/>
          </a:prstGeom>
          <a:solidFill>
            <a:srgbClr val="00B8FF"/>
          </a:solidFill>
          <a:ln w="9525" cap="flat" cmpd="sng" algn="ctr">
            <a:solidFill>
              <a:schemeClr val="tx1"/>
            </a:solidFill>
            <a:prstDash val="solid"/>
            <a:round/>
            <a:headEnd type="none" w="med" len="med"/>
            <a:tailEnd type="triangle"/>
          </a:ln>
          <a:effectLst/>
        </p:spPr>
      </p:cxnSp>
      <p:sp>
        <p:nvSpPr>
          <p:cNvPr id="91" name="Rechteck 90"/>
          <p:cNvSpPr/>
          <p:nvPr/>
        </p:nvSpPr>
        <p:spPr bwMode="auto">
          <a:xfrm>
            <a:off x="5724505" y="4287845"/>
            <a:ext cx="598593" cy="288032"/>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00" b="0" i="0" u="none" strike="noStrike" kern="0" cap="none" spc="0" normalizeH="0" baseline="0" noProof="0" dirty="0" smtClean="0">
                <a:ln>
                  <a:noFill/>
                </a:ln>
                <a:solidFill>
                  <a:srgbClr val="000000"/>
                </a:solidFill>
                <a:effectLst/>
                <a:uLnTx/>
                <a:uFillTx/>
                <a:latin typeface="Times New Roman" pitchFamily="18" charset="0"/>
                <a:ea typeface="+mn-ea"/>
              </a:rPr>
              <a:t>Parity</a:t>
            </a:r>
            <a:endParaRPr lang="en-US" sz="1000" kern="0" dirty="0" smtClean="0">
              <a:solidFill>
                <a:srgbClr val="000000"/>
              </a:solidFill>
              <a:latin typeface="Times New Roman" pitchFamily="18" charset="0"/>
              <a:ea typeface="+mn-ea"/>
            </a:endParaRP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00" b="0" i="0" u="none" strike="noStrike" kern="0" cap="none" spc="0" normalizeH="0" baseline="0" noProof="0" dirty="0" smtClean="0">
                <a:ln>
                  <a:noFill/>
                </a:ln>
                <a:solidFill>
                  <a:srgbClr val="000000"/>
                </a:solidFill>
                <a:effectLst/>
                <a:uLnTx/>
                <a:uFillTx/>
                <a:latin typeface="Times New Roman" pitchFamily="18" charset="0"/>
                <a:ea typeface="+mn-ea"/>
              </a:rPr>
              <a:t>bits</a:t>
            </a:r>
            <a:endParaRPr kumimoji="0" lang="en-US" sz="1000" b="0" i="0" u="none" strike="noStrike" kern="0" cap="none" spc="0" normalizeH="0" baseline="0" noProof="0" dirty="0">
              <a:ln>
                <a:noFill/>
              </a:ln>
              <a:solidFill>
                <a:srgbClr val="000000"/>
              </a:solidFill>
              <a:effectLst/>
              <a:uLnTx/>
              <a:uFillTx/>
              <a:latin typeface="Times New Roman" pitchFamily="18" charset="0"/>
              <a:ea typeface="+mn-ea"/>
            </a:endParaRPr>
          </a:p>
        </p:txBody>
      </p:sp>
      <p:sp>
        <p:nvSpPr>
          <p:cNvPr id="110" name="Textfeld 109"/>
          <p:cNvSpPr txBox="1"/>
          <p:nvPr/>
        </p:nvSpPr>
        <p:spPr>
          <a:xfrm>
            <a:off x="313414" y="1785915"/>
            <a:ext cx="1104790" cy="307777"/>
          </a:xfrm>
          <a:prstGeom prst="rect">
            <a:avLst/>
          </a:prstGeom>
          <a:noFill/>
        </p:spPr>
        <p:txBody>
          <a:bodyPr wrap="none" rtlCol="0">
            <a:spAutoFit/>
          </a:bodyPr>
          <a:lstStyle/>
          <a:p>
            <a:r>
              <a:rPr lang="de-DE" sz="1400" dirty="0" smtClean="0">
                <a:solidFill>
                  <a:schemeClr val="tx1"/>
                </a:solidFill>
              </a:rPr>
              <a:t>8B10B + RS</a:t>
            </a:r>
            <a:endParaRPr lang="de-DE" sz="1400" dirty="0">
              <a:solidFill>
                <a:schemeClr val="tx1"/>
              </a:solidFill>
            </a:endParaRPr>
          </a:p>
        </p:txBody>
      </p:sp>
      <p:sp>
        <p:nvSpPr>
          <p:cNvPr id="111" name="Textfeld 110"/>
          <p:cNvSpPr txBox="1"/>
          <p:nvPr/>
        </p:nvSpPr>
        <p:spPr>
          <a:xfrm>
            <a:off x="313414" y="4116779"/>
            <a:ext cx="1303562" cy="523220"/>
          </a:xfrm>
          <a:prstGeom prst="rect">
            <a:avLst/>
          </a:prstGeom>
          <a:noFill/>
        </p:spPr>
        <p:txBody>
          <a:bodyPr wrap="none" rtlCol="0">
            <a:spAutoFit/>
          </a:bodyPr>
          <a:lstStyle/>
          <a:p>
            <a:r>
              <a:rPr lang="de-DE" sz="1400" dirty="0" smtClean="0">
                <a:solidFill>
                  <a:schemeClr val="tx1"/>
                </a:solidFill>
              </a:rPr>
              <a:t>8B10B + RS</a:t>
            </a:r>
            <a:br>
              <a:rPr lang="de-DE" sz="1400" dirty="0" smtClean="0">
                <a:solidFill>
                  <a:schemeClr val="tx1"/>
                </a:solidFill>
              </a:rPr>
            </a:br>
            <a:r>
              <a:rPr lang="de-DE" sz="1400" dirty="0" smtClean="0">
                <a:solidFill>
                  <a:schemeClr val="tx1"/>
                </a:solidFill>
              </a:rPr>
              <a:t>+ 8B10B </a:t>
            </a:r>
            <a:r>
              <a:rPr lang="de-DE" sz="1400" dirty="0" err="1" smtClean="0">
                <a:solidFill>
                  <a:schemeClr val="tx1"/>
                </a:solidFill>
              </a:rPr>
              <a:t>parity</a:t>
            </a:r>
            <a:endParaRPr lang="de-DE" sz="1400" dirty="0">
              <a:solidFill>
                <a:schemeClr val="tx1"/>
              </a:solidFill>
            </a:endParaRPr>
          </a:p>
        </p:txBody>
      </p:sp>
      <p:sp>
        <p:nvSpPr>
          <p:cNvPr id="127" name="Rechteck 126"/>
          <p:cNvSpPr/>
          <p:nvPr/>
        </p:nvSpPr>
        <p:spPr bwMode="auto">
          <a:xfrm>
            <a:off x="1035519" y="2236337"/>
            <a:ext cx="1008112" cy="288032"/>
          </a:xfrm>
          <a:prstGeom prst="rect">
            <a:avLst/>
          </a:prstGeom>
          <a:noFill/>
          <a:ln w="12700" cap="flat" cmpd="sng" algn="ctr">
            <a:solidFill>
              <a:srgbClr val="000000"/>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de-DE" sz="1200" b="0" i="0" u="none" strike="noStrike" kern="0" cap="none" spc="0" normalizeH="0" baseline="0" noProof="0" dirty="0">
                <a:ln>
                  <a:noFill/>
                </a:ln>
                <a:solidFill>
                  <a:srgbClr val="000000"/>
                </a:solidFill>
                <a:effectLst/>
                <a:uLnTx/>
                <a:uFillTx/>
                <a:latin typeface="Times New Roman" pitchFamily="18" charset="0"/>
                <a:ea typeface="+mn-ea"/>
              </a:rPr>
              <a:t>Random </a:t>
            </a:r>
            <a:r>
              <a:rPr kumimoji="0" lang="de-DE" sz="1200" b="0" i="0" u="none" strike="noStrike" kern="0" cap="none" spc="0" normalizeH="0" baseline="0" noProof="0" dirty="0" err="1">
                <a:ln>
                  <a:noFill/>
                </a:ln>
                <a:solidFill>
                  <a:srgbClr val="000000"/>
                </a:solidFill>
                <a:effectLst/>
                <a:uLnTx/>
                <a:uFillTx/>
                <a:latin typeface="Times New Roman" pitchFamily="18" charset="0"/>
                <a:ea typeface="+mn-ea"/>
              </a:rPr>
              <a:t>bits</a:t>
            </a:r>
            <a:endParaRPr kumimoji="0" lang="de-DE" sz="1200" b="0" i="0" u="none" strike="noStrike" kern="0" cap="none" spc="0" normalizeH="0" baseline="0" noProof="0" dirty="0">
              <a:ln>
                <a:noFill/>
              </a:ln>
              <a:solidFill>
                <a:srgbClr val="000000"/>
              </a:solidFill>
              <a:effectLst/>
              <a:uLnTx/>
              <a:uFillTx/>
              <a:latin typeface="Times New Roman" pitchFamily="18" charset="0"/>
              <a:ea typeface="+mn-ea"/>
            </a:endParaRPr>
          </a:p>
        </p:txBody>
      </p:sp>
      <p:sp>
        <p:nvSpPr>
          <p:cNvPr id="128" name="직사각형 49"/>
          <p:cNvSpPr/>
          <p:nvPr/>
        </p:nvSpPr>
        <p:spPr bwMode="auto">
          <a:xfrm>
            <a:off x="4086445" y="2913863"/>
            <a:ext cx="765314" cy="384053"/>
          </a:xfrm>
          <a:prstGeom prst="rect">
            <a:avLst/>
          </a:prstGeom>
          <a:noFill/>
          <a:ln w="12700" cap="flat" cmpd="sng" algn="ctr">
            <a:solidFill>
              <a:srgbClr val="000000"/>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ko-KR" sz="1400" b="0" i="0" u="none" strike="noStrike" kern="0" cap="none" spc="0" normalizeH="0" baseline="0" noProof="0" dirty="0">
                <a:ln>
                  <a:noFill/>
                </a:ln>
                <a:solidFill>
                  <a:srgbClr val="000000"/>
                </a:solidFill>
                <a:effectLst/>
                <a:uLnTx/>
                <a:uFillTx/>
                <a:latin typeface="Times New Roman" pitchFamily="18" charset="0"/>
                <a:ea typeface="+mn-ea"/>
              </a:rPr>
              <a:t>AWGN</a:t>
            </a:r>
            <a:endParaRPr kumimoji="0" lang="ko-KR" altLang="en-US" sz="1400" b="0" i="0" u="none" strike="noStrike" kern="0" cap="none" spc="0" normalizeH="0" baseline="0" noProof="0" dirty="0">
              <a:ln>
                <a:noFill/>
              </a:ln>
              <a:solidFill>
                <a:srgbClr val="000000"/>
              </a:solidFill>
              <a:effectLst/>
              <a:uLnTx/>
              <a:uFillTx/>
              <a:latin typeface="Times New Roman" pitchFamily="18" charset="0"/>
              <a:ea typeface="+mn-ea"/>
            </a:endParaRPr>
          </a:p>
        </p:txBody>
      </p:sp>
      <p:sp>
        <p:nvSpPr>
          <p:cNvPr id="129" name="Ellipse 128"/>
          <p:cNvSpPr/>
          <p:nvPr/>
        </p:nvSpPr>
        <p:spPr bwMode="auto">
          <a:xfrm>
            <a:off x="4331315" y="2234373"/>
            <a:ext cx="275575" cy="288032"/>
          </a:xfrm>
          <a:prstGeom prst="ellipse">
            <a:avLst/>
          </a:prstGeom>
          <a:noFill/>
          <a:ln w="12700" cap="flat" cmpd="sng" algn="ctr">
            <a:solidFill>
              <a:srgbClr val="000000"/>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de-DE" sz="1200" b="0" i="0" u="none" strike="noStrike" kern="0" cap="none" spc="0" normalizeH="0" baseline="0" noProof="0" dirty="0">
                <a:ln>
                  <a:noFill/>
                </a:ln>
                <a:solidFill>
                  <a:srgbClr val="000000"/>
                </a:solidFill>
                <a:effectLst/>
                <a:uLnTx/>
                <a:uFillTx/>
                <a:latin typeface="Times New Roman" pitchFamily="18" charset="0"/>
                <a:ea typeface="+mn-ea"/>
              </a:rPr>
              <a:t>+</a:t>
            </a:r>
          </a:p>
        </p:txBody>
      </p:sp>
      <p:cxnSp>
        <p:nvCxnSpPr>
          <p:cNvPr id="130" name="Gerade Verbindung mit Pfeil 129"/>
          <p:cNvCxnSpPr>
            <a:stCxn id="127" idx="3"/>
            <a:endCxn id="135" idx="1"/>
          </p:cNvCxnSpPr>
          <p:nvPr/>
        </p:nvCxnSpPr>
        <p:spPr bwMode="auto">
          <a:xfrm flipV="1">
            <a:off x="2043631" y="2378388"/>
            <a:ext cx="332195" cy="1965"/>
          </a:xfrm>
          <a:prstGeom prst="straightConnector1">
            <a:avLst/>
          </a:prstGeom>
          <a:solidFill>
            <a:srgbClr val="00CC99"/>
          </a:solidFill>
          <a:ln w="12700" cap="flat" cmpd="sng" algn="ctr">
            <a:solidFill>
              <a:srgbClr val="000000"/>
            </a:solidFill>
            <a:prstDash val="solid"/>
            <a:round/>
            <a:headEnd type="none" w="sm" len="sm"/>
            <a:tailEnd type="triangle"/>
          </a:ln>
          <a:effectLst/>
        </p:spPr>
      </p:cxnSp>
      <p:cxnSp>
        <p:nvCxnSpPr>
          <p:cNvPr id="131" name="Gerade Verbindung mit Pfeil 130"/>
          <p:cNvCxnSpPr>
            <a:stCxn id="134" idx="3"/>
            <a:endCxn id="129" idx="2"/>
          </p:cNvCxnSpPr>
          <p:nvPr/>
        </p:nvCxnSpPr>
        <p:spPr bwMode="auto">
          <a:xfrm>
            <a:off x="4014820" y="2378388"/>
            <a:ext cx="316495" cy="1"/>
          </a:xfrm>
          <a:prstGeom prst="straightConnector1">
            <a:avLst/>
          </a:prstGeom>
          <a:solidFill>
            <a:srgbClr val="00CC99"/>
          </a:solidFill>
          <a:ln w="12700" cap="flat" cmpd="sng" algn="ctr">
            <a:solidFill>
              <a:srgbClr val="000000"/>
            </a:solidFill>
            <a:prstDash val="solid"/>
            <a:round/>
            <a:headEnd type="none" w="sm" len="sm"/>
            <a:tailEnd type="triangle"/>
          </a:ln>
          <a:effectLst/>
        </p:spPr>
      </p:cxnSp>
      <p:cxnSp>
        <p:nvCxnSpPr>
          <p:cNvPr id="132" name="Gerade Verbindung mit Pfeil 131"/>
          <p:cNvCxnSpPr>
            <a:stCxn id="128" idx="0"/>
            <a:endCxn id="129" idx="4"/>
          </p:cNvCxnSpPr>
          <p:nvPr/>
        </p:nvCxnSpPr>
        <p:spPr bwMode="auto">
          <a:xfrm flipV="1">
            <a:off x="4469102" y="2522405"/>
            <a:ext cx="1" cy="391458"/>
          </a:xfrm>
          <a:prstGeom prst="straightConnector1">
            <a:avLst/>
          </a:prstGeom>
          <a:solidFill>
            <a:srgbClr val="00CC99"/>
          </a:solidFill>
          <a:ln w="12700" cap="flat" cmpd="sng" algn="ctr">
            <a:solidFill>
              <a:srgbClr val="000000"/>
            </a:solidFill>
            <a:prstDash val="solid"/>
            <a:round/>
            <a:headEnd type="none" w="sm" len="sm"/>
            <a:tailEnd type="triangle"/>
          </a:ln>
          <a:effectLst/>
        </p:spPr>
      </p:cxnSp>
      <p:cxnSp>
        <p:nvCxnSpPr>
          <p:cNvPr id="133" name="Gerade Verbindung mit Pfeil 132"/>
          <p:cNvCxnSpPr>
            <a:stCxn id="129" idx="6"/>
            <a:endCxn id="137" idx="1"/>
          </p:cNvCxnSpPr>
          <p:nvPr/>
        </p:nvCxnSpPr>
        <p:spPr bwMode="auto">
          <a:xfrm flipV="1">
            <a:off x="4606890" y="2375104"/>
            <a:ext cx="294079" cy="3285"/>
          </a:xfrm>
          <a:prstGeom prst="straightConnector1">
            <a:avLst/>
          </a:prstGeom>
          <a:solidFill>
            <a:srgbClr val="00CC99"/>
          </a:solidFill>
          <a:ln w="12700" cap="flat" cmpd="sng" algn="ctr">
            <a:solidFill>
              <a:srgbClr val="000000"/>
            </a:solidFill>
            <a:prstDash val="solid"/>
            <a:round/>
            <a:headEnd type="none" w="sm" len="sm"/>
            <a:tailEnd type="triangle"/>
          </a:ln>
          <a:effectLst/>
        </p:spPr>
      </p:cxnSp>
      <p:sp>
        <p:nvSpPr>
          <p:cNvPr id="134" name="Rechteck 133"/>
          <p:cNvSpPr/>
          <p:nvPr/>
        </p:nvSpPr>
        <p:spPr bwMode="auto">
          <a:xfrm>
            <a:off x="3453814" y="2234372"/>
            <a:ext cx="561006" cy="288032"/>
          </a:xfrm>
          <a:prstGeom prst="rect">
            <a:avLst/>
          </a:prstGeom>
          <a:noFill/>
          <a:ln w="12700" cap="flat" cmpd="sng" algn="ctr">
            <a:solidFill>
              <a:srgbClr val="000000"/>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de-DE" sz="1200" b="0" i="0" u="none" strike="noStrike" kern="0" cap="none" spc="0" normalizeH="0" baseline="0" noProof="0" dirty="0" smtClean="0">
                <a:ln>
                  <a:noFill/>
                </a:ln>
                <a:solidFill>
                  <a:srgbClr val="000000"/>
                </a:solidFill>
                <a:effectLst/>
                <a:uLnTx/>
                <a:uFillTx/>
                <a:latin typeface="Times New Roman" pitchFamily="18" charset="0"/>
                <a:ea typeface="+mn-ea"/>
              </a:rPr>
              <a:t>RS</a:t>
            </a:r>
            <a:endParaRPr kumimoji="0" lang="de-DE" sz="1200" b="0" i="0" u="none" strike="noStrike" kern="0" cap="none" spc="0" normalizeH="0" baseline="0" noProof="0" dirty="0">
              <a:ln>
                <a:noFill/>
              </a:ln>
              <a:solidFill>
                <a:srgbClr val="000000"/>
              </a:solidFill>
              <a:effectLst/>
              <a:uLnTx/>
              <a:uFillTx/>
              <a:latin typeface="Times New Roman" pitchFamily="18" charset="0"/>
              <a:ea typeface="+mn-ea"/>
            </a:endParaRPr>
          </a:p>
        </p:txBody>
      </p:sp>
      <p:sp>
        <p:nvSpPr>
          <p:cNvPr id="135" name="Rechteck 134"/>
          <p:cNvSpPr/>
          <p:nvPr/>
        </p:nvSpPr>
        <p:spPr bwMode="auto">
          <a:xfrm>
            <a:off x="2375826" y="2234372"/>
            <a:ext cx="727449" cy="288032"/>
          </a:xfrm>
          <a:prstGeom prst="rect">
            <a:avLst/>
          </a:prstGeom>
          <a:noFill/>
          <a:ln w="12700" cap="flat" cmpd="sng" algn="ctr">
            <a:solidFill>
              <a:srgbClr val="000000"/>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de-DE" sz="1200" b="0" i="0" u="none" strike="noStrike" kern="0" cap="none" spc="0" normalizeH="0" baseline="0" noProof="0" dirty="0" smtClean="0">
                <a:ln>
                  <a:noFill/>
                </a:ln>
                <a:solidFill>
                  <a:srgbClr val="000000"/>
                </a:solidFill>
                <a:effectLst/>
                <a:uLnTx/>
                <a:uFillTx/>
                <a:latin typeface="Times New Roman" pitchFamily="18" charset="0"/>
                <a:ea typeface="+mn-ea"/>
              </a:rPr>
              <a:t>8B10B</a:t>
            </a:r>
            <a:endParaRPr kumimoji="0" lang="de-DE" sz="1200" b="0" i="0" u="none" strike="noStrike" kern="0" cap="none" spc="0" normalizeH="0" baseline="0" noProof="0" dirty="0">
              <a:ln>
                <a:noFill/>
              </a:ln>
              <a:solidFill>
                <a:srgbClr val="000000"/>
              </a:solidFill>
              <a:effectLst/>
              <a:uLnTx/>
              <a:uFillTx/>
              <a:latin typeface="Times New Roman" pitchFamily="18" charset="0"/>
              <a:ea typeface="+mn-ea"/>
            </a:endParaRPr>
          </a:p>
        </p:txBody>
      </p:sp>
      <p:cxnSp>
        <p:nvCxnSpPr>
          <p:cNvPr id="136" name="Gerade Verbindung mit Pfeil 135"/>
          <p:cNvCxnSpPr>
            <a:stCxn id="135" idx="3"/>
            <a:endCxn id="134" idx="1"/>
          </p:cNvCxnSpPr>
          <p:nvPr/>
        </p:nvCxnSpPr>
        <p:spPr bwMode="auto">
          <a:xfrm>
            <a:off x="3103275" y="2378388"/>
            <a:ext cx="350539" cy="0"/>
          </a:xfrm>
          <a:prstGeom prst="straightConnector1">
            <a:avLst/>
          </a:prstGeom>
          <a:solidFill>
            <a:srgbClr val="00CC99"/>
          </a:solidFill>
          <a:ln w="12700" cap="flat" cmpd="sng" algn="ctr">
            <a:solidFill>
              <a:srgbClr val="000000"/>
            </a:solidFill>
            <a:prstDash val="solid"/>
            <a:round/>
            <a:headEnd type="none" w="sm" len="sm"/>
            <a:tailEnd type="triangle"/>
          </a:ln>
          <a:effectLst/>
        </p:spPr>
      </p:cxnSp>
      <p:sp>
        <p:nvSpPr>
          <p:cNvPr id="137" name="Rechteck 136"/>
          <p:cNvSpPr/>
          <p:nvPr/>
        </p:nvSpPr>
        <p:spPr bwMode="auto">
          <a:xfrm>
            <a:off x="4900969" y="2231088"/>
            <a:ext cx="561006" cy="288032"/>
          </a:xfrm>
          <a:prstGeom prst="rect">
            <a:avLst/>
          </a:prstGeom>
          <a:noFill/>
          <a:ln w="12700" cap="flat" cmpd="sng" algn="ctr">
            <a:solidFill>
              <a:srgbClr val="000000"/>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de-DE" sz="1200" b="0" i="0" u="none" strike="noStrike" kern="0" cap="none" spc="0" normalizeH="0" baseline="0" noProof="0" dirty="0" smtClean="0">
                <a:ln>
                  <a:noFill/>
                </a:ln>
                <a:solidFill>
                  <a:srgbClr val="000000"/>
                </a:solidFill>
                <a:effectLst/>
                <a:uLnTx/>
                <a:uFillTx/>
                <a:latin typeface="Times New Roman" pitchFamily="18" charset="0"/>
                <a:ea typeface="+mn-ea"/>
              </a:rPr>
              <a:t>RS</a:t>
            </a:r>
            <a:r>
              <a:rPr lang="de-DE" sz="1200" kern="0" baseline="30000" dirty="0">
                <a:solidFill>
                  <a:srgbClr val="000000"/>
                </a:solidFill>
                <a:latin typeface="Times New Roman" pitchFamily="18" charset="0"/>
              </a:rPr>
              <a:t>-1</a:t>
            </a:r>
            <a:endParaRPr kumimoji="0" lang="de-DE" sz="1200" b="0" i="0" u="none" strike="noStrike" kern="0" cap="none" spc="0" normalizeH="0" baseline="0" noProof="0" dirty="0">
              <a:ln>
                <a:noFill/>
              </a:ln>
              <a:solidFill>
                <a:srgbClr val="000000"/>
              </a:solidFill>
              <a:effectLst/>
              <a:uLnTx/>
              <a:uFillTx/>
              <a:latin typeface="Times New Roman" pitchFamily="18" charset="0"/>
              <a:ea typeface="+mn-ea"/>
            </a:endParaRPr>
          </a:p>
        </p:txBody>
      </p:sp>
      <p:sp>
        <p:nvSpPr>
          <p:cNvPr id="138" name="Rechteck 137"/>
          <p:cNvSpPr/>
          <p:nvPr/>
        </p:nvSpPr>
        <p:spPr bwMode="auto">
          <a:xfrm>
            <a:off x="5791390" y="2231088"/>
            <a:ext cx="727449" cy="288032"/>
          </a:xfrm>
          <a:prstGeom prst="rect">
            <a:avLst/>
          </a:prstGeom>
          <a:noFill/>
          <a:ln w="12700" cap="flat" cmpd="sng" algn="ctr">
            <a:solidFill>
              <a:srgbClr val="000000"/>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de-DE" sz="1200" b="0" i="0" u="none" strike="noStrike" kern="0" cap="none" spc="0" normalizeH="0" baseline="0" noProof="0" dirty="0" smtClean="0">
                <a:ln>
                  <a:noFill/>
                </a:ln>
                <a:solidFill>
                  <a:srgbClr val="000000"/>
                </a:solidFill>
                <a:effectLst/>
                <a:uLnTx/>
                <a:uFillTx/>
                <a:latin typeface="Times New Roman" pitchFamily="18" charset="0"/>
                <a:ea typeface="+mn-ea"/>
              </a:rPr>
              <a:t>8B10B</a:t>
            </a:r>
            <a:r>
              <a:rPr lang="de-DE" sz="1200" kern="0" baseline="30000" dirty="0">
                <a:solidFill>
                  <a:srgbClr val="000000"/>
                </a:solidFill>
                <a:latin typeface="Times New Roman" pitchFamily="18" charset="0"/>
              </a:rPr>
              <a:t>-1</a:t>
            </a:r>
            <a:endParaRPr kumimoji="0" lang="de-DE" sz="1200" b="0" i="0" u="none" strike="noStrike" kern="0" cap="none" spc="0" normalizeH="0" baseline="0" noProof="0" dirty="0">
              <a:ln>
                <a:noFill/>
              </a:ln>
              <a:solidFill>
                <a:srgbClr val="000000"/>
              </a:solidFill>
              <a:effectLst/>
              <a:uLnTx/>
              <a:uFillTx/>
              <a:latin typeface="Times New Roman" pitchFamily="18" charset="0"/>
              <a:ea typeface="+mn-ea"/>
            </a:endParaRPr>
          </a:p>
        </p:txBody>
      </p:sp>
      <p:cxnSp>
        <p:nvCxnSpPr>
          <p:cNvPr id="139" name="Gerade Verbindung mit Pfeil 138"/>
          <p:cNvCxnSpPr>
            <a:stCxn id="138" idx="3"/>
            <a:endCxn id="141" idx="1"/>
          </p:cNvCxnSpPr>
          <p:nvPr/>
        </p:nvCxnSpPr>
        <p:spPr bwMode="auto">
          <a:xfrm>
            <a:off x="6518839" y="2375104"/>
            <a:ext cx="286343" cy="0"/>
          </a:xfrm>
          <a:prstGeom prst="straightConnector1">
            <a:avLst/>
          </a:prstGeom>
          <a:solidFill>
            <a:srgbClr val="00CC99"/>
          </a:solidFill>
          <a:ln w="12700" cap="flat" cmpd="sng" algn="ctr">
            <a:solidFill>
              <a:srgbClr val="000000"/>
            </a:solidFill>
            <a:prstDash val="solid"/>
            <a:round/>
            <a:headEnd type="none" w="sm" len="sm"/>
            <a:tailEnd type="triangle"/>
          </a:ln>
          <a:effectLst/>
        </p:spPr>
      </p:cxnSp>
      <p:cxnSp>
        <p:nvCxnSpPr>
          <p:cNvPr id="140" name="Gerade Verbindung mit Pfeil 139"/>
          <p:cNvCxnSpPr>
            <a:stCxn id="137" idx="3"/>
            <a:endCxn id="138" idx="1"/>
          </p:cNvCxnSpPr>
          <p:nvPr/>
        </p:nvCxnSpPr>
        <p:spPr bwMode="auto">
          <a:xfrm>
            <a:off x="5461975" y="2375104"/>
            <a:ext cx="329415" cy="0"/>
          </a:xfrm>
          <a:prstGeom prst="straightConnector1">
            <a:avLst/>
          </a:prstGeom>
          <a:solidFill>
            <a:srgbClr val="00CC99"/>
          </a:solidFill>
          <a:ln w="12700" cap="flat" cmpd="sng" algn="ctr">
            <a:solidFill>
              <a:srgbClr val="000000"/>
            </a:solidFill>
            <a:prstDash val="solid"/>
            <a:round/>
            <a:headEnd type="none" w="sm" len="sm"/>
            <a:tailEnd type="triangle"/>
          </a:ln>
          <a:effectLst/>
        </p:spPr>
      </p:cxnSp>
      <p:sp>
        <p:nvSpPr>
          <p:cNvPr id="141" name="직사각형 49"/>
          <p:cNvSpPr/>
          <p:nvPr/>
        </p:nvSpPr>
        <p:spPr bwMode="auto">
          <a:xfrm>
            <a:off x="6805182" y="2136258"/>
            <a:ext cx="1270288" cy="477692"/>
          </a:xfrm>
          <a:prstGeom prst="rect">
            <a:avLst/>
          </a:prstGeom>
          <a:noFill/>
          <a:ln w="12700" cap="flat" cmpd="sng" algn="ctr">
            <a:solidFill>
              <a:srgbClr val="000000"/>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ko-KR" sz="1400" b="0" i="0" u="none" strike="noStrike" kern="0" cap="none" spc="0" normalizeH="0" baseline="0" noProof="0" dirty="0" smtClean="0">
                <a:ln>
                  <a:noFill/>
                </a:ln>
                <a:solidFill>
                  <a:srgbClr val="000000"/>
                </a:solidFill>
                <a:effectLst/>
                <a:uLnTx/>
                <a:uFillTx/>
                <a:latin typeface="Times New Roman" pitchFamily="18" charset="0"/>
                <a:ea typeface="+mn-ea"/>
              </a:rPr>
              <a:t>Error counting</a:t>
            </a:r>
            <a:endParaRPr kumimoji="0" lang="ko-KR" altLang="en-US" sz="1400" b="0" i="0" u="none" strike="noStrike" kern="0" cap="none" spc="0" normalizeH="0" baseline="0" noProof="0" dirty="0">
              <a:ln>
                <a:noFill/>
              </a:ln>
              <a:solidFill>
                <a:srgbClr val="000000"/>
              </a:solidFill>
              <a:effectLst/>
              <a:uLnTx/>
              <a:uFillTx/>
              <a:latin typeface="Times New Roman" pitchFamily="18" charset="0"/>
              <a:ea typeface="+mn-ea"/>
            </a:endParaRPr>
          </a:p>
        </p:txBody>
      </p:sp>
    </p:spTree>
    <p:extLst>
      <p:ext uri="{BB962C8B-B14F-4D97-AF65-F5344CB8AC3E}">
        <p14:creationId xmlns:p14="http://schemas.microsoft.com/office/powerpoint/2010/main" val="115911593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BER </a:t>
            </a:r>
            <a:r>
              <a:rPr lang="de-DE" dirty="0" err="1" smtClean="0"/>
              <a:t>for</a:t>
            </a:r>
            <a:r>
              <a:rPr lang="de-DE" dirty="0" smtClean="0"/>
              <a:t> AWGN </a:t>
            </a:r>
            <a:r>
              <a:rPr lang="de-DE" dirty="0" err="1" smtClean="0"/>
              <a:t>channel</a:t>
            </a:r>
            <a:r>
              <a:rPr lang="de-DE" dirty="0" smtClean="0"/>
              <a:t/>
            </a:r>
            <a:br>
              <a:rPr lang="de-DE" dirty="0" smtClean="0"/>
            </a:br>
            <a:r>
              <a:rPr lang="de-DE" dirty="0" smtClean="0"/>
              <a:t>Header </a:t>
            </a:r>
            <a:r>
              <a:rPr lang="de-DE" dirty="0" err="1" smtClean="0"/>
              <a:t>coding</a:t>
            </a:r>
            <a:r>
              <a:rPr lang="de-DE" dirty="0" smtClean="0"/>
              <a:t> </a:t>
            </a:r>
            <a:r>
              <a:rPr lang="de-DE" dirty="0" err="1" smtClean="0"/>
              <a:t>schemes</a:t>
            </a:r>
            <a:endParaRPr lang="de-DE" dirty="0"/>
          </a:p>
        </p:txBody>
      </p:sp>
      <p:sp>
        <p:nvSpPr>
          <p:cNvPr id="4" name="Foliennummernplatzhalt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Fußzeilenplatzhalter 4"/>
          <p:cNvSpPr>
            <a:spLocks noGrp="1"/>
          </p:cNvSpPr>
          <p:nvPr>
            <p:ph type="ftr" idx="14"/>
          </p:nvPr>
        </p:nvSpPr>
        <p:spPr/>
        <p:txBody>
          <a:bodyPr/>
          <a:lstStyle/>
          <a:p>
            <a:r>
              <a:rPr lang="en-GB" smtClean="0"/>
              <a:t>Malte Hinrichs, HHI</a:t>
            </a:r>
            <a:endParaRPr lang="en-GB" dirty="0"/>
          </a:p>
        </p:txBody>
      </p:sp>
      <p:sp>
        <p:nvSpPr>
          <p:cNvPr id="6" name="Datumsplatzhalter 5"/>
          <p:cNvSpPr>
            <a:spLocks noGrp="1"/>
          </p:cNvSpPr>
          <p:nvPr>
            <p:ph type="dt" idx="15"/>
          </p:nvPr>
        </p:nvSpPr>
        <p:spPr/>
        <p:txBody>
          <a:bodyPr/>
          <a:lstStyle/>
          <a:p>
            <a:r>
              <a:rPr lang="de-DE" smtClean="0"/>
              <a:t>May 2018</a:t>
            </a:r>
            <a:endParaRPr lang="en-GB" dirty="0"/>
          </a:p>
        </p:txBody>
      </p:sp>
      <p:pic>
        <p:nvPicPr>
          <p:cNvPr id="7" name="Inhaltsplatzhalter 6"/>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1657456" y="2093806"/>
            <a:ext cx="5827501" cy="3888000"/>
          </a:xfrm>
        </p:spPr>
      </p:pic>
    </p:spTree>
    <p:extLst>
      <p:ext uri="{BB962C8B-B14F-4D97-AF65-F5344CB8AC3E}">
        <p14:creationId xmlns:p14="http://schemas.microsoft.com/office/powerpoint/2010/main" val="208916553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BER </a:t>
            </a:r>
            <a:r>
              <a:rPr lang="de-DE" dirty="0" err="1" smtClean="0"/>
              <a:t>for</a:t>
            </a:r>
            <a:r>
              <a:rPr lang="de-DE" dirty="0" smtClean="0"/>
              <a:t> AWGN </a:t>
            </a:r>
            <a:r>
              <a:rPr lang="de-DE" dirty="0" err="1" smtClean="0"/>
              <a:t>channel</a:t>
            </a:r>
            <a:r>
              <a:rPr lang="de-DE" dirty="0" smtClean="0"/>
              <a:t/>
            </a:r>
            <a:br>
              <a:rPr lang="de-DE" dirty="0" smtClean="0"/>
            </a:br>
            <a:r>
              <a:rPr lang="de-DE" dirty="0" smtClean="0"/>
              <a:t>Payload </a:t>
            </a:r>
            <a:r>
              <a:rPr lang="de-DE" dirty="0" err="1" smtClean="0"/>
              <a:t>coding</a:t>
            </a:r>
            <a:r>
              <a:rPr lang="de-DE" dirty="0" smtClean="0"/>
              <a:t> </a:t>
            </a:r>
            <a:r>
              <a:rPr lang="de-DE" dirty="0" err="1" smtClean="0"/>
              <a:t>schemes</a:t>
            </a:r>
            <a:endParaRPr lang="de-DE" dirty="0"/>
          </a:p>
        </p:txBody>
      </p:sp>
      <p:sp>
        <p:nvSpPr>
          <p:cNvPr id="4" name="Foliennummernplatzhalt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ußzeilenplatzhalter 4"/>
          <p:cNvSpPr>
            <a:spLocks noGrp="1"/>
          </p:cNvSpPr>
          <p:nvPr>
            <p:ph type="ftr" idx="14"/>
          </p:nvPr>
        </p:nvSpPr>
        <p:spPr/>
        <p:txBody>
          <a:bodyPr/>
          <a:lstStyle/>
          <a:p>
            <a:r>
              <a:rPr lang="en-GB" smtClean="0"/>
              <a:t>Malte Hinrichs, HHI</a:t>
            </a:r>
            <a:endParaRPr lang="en-GB" dirty="0"/>
          </a:p>
        </p:txBody>
      </p:sp>
      <p:sp>
        <p:nvSpPr>
          <p:cNvPr id="6" name="Datumsplatzhalter 5"/>
          <p:cNvSpPr>
            <a:spLocks noGrp="1"/>
          </p:cNvSpPr>
          <p:nvPr>
            <p:ph type="dt" idx="15"/>
          </p:nvPr>
        </p:nvSpPr>
        <p:spPr/>
        <p:txBody>
          <a:bodyPr/>
          <a:lstStyle/>
          <a:p>
            <a:r>
              <a:rPr lang="de-DE" smtClean="0"/>
              <a:t>May 2018</a:t>
            </a:r>
            <a:endParaRPr lang="en-GB" dirty="0"/>
          </a:p>
        </p:txBody>
      </p:sp>
      <p:pic>
        <p:nvPicPr>
          <p:cNvPr id="8" name="Inhaltsplatzhalter 7"/>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657456" y="2093806"/>
            <a:ext cx="5827501" cy="3888000"/>
          </a:xfrm>
        </p:spPr>
      </p:pic>
    </p:spTree>
    <p:extLst>
      <p:ext uri="{BB962C8B-B14F-4D97-AF65-F5344CB8AC3E}">
        <p14:creationId xmlns:p14="http://schemas.microsoft.com/office/powerpoint/2010/main" val="306366334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0</TotalTime>
  <Words>265</Words>
  <Application>Microsoft Office PowerPoint</Application>
  <PresentationFormat>Bildschirmpräsentation (4:3)</PresentationFormat>
  <Paragraphs>107</Paragraphs>
  <Slides>7</Slides>
  <Notes>3</Notes>
  <HiddenSlides>0</HiddenSlides>
  <MMClips>0</MMClips>
  <ScaleCrop>false</ScaleCrop>
  <HeadingPairs>
    <vt:vector size="8" baseType="variant">
      <vt:variant>
        <vt:lpstr>Verwendete Schriftarten</vt:lpstr>
      </vt:variant>
      <vt:variant>
        <vt:i4>9</vt:i4>
      </vt:variant>
      <vt:variant>
        <vt:lpstr>Design</vt:lpstr>
      </vt:variant>
      <vt:variant>
        <vt:i4>1</vt:i4>
      </vt:variant>
      <vt:variant>
        <vt:lpstr>Eingebettete OLE-Server</vt:lpstr>
      </vt:variant>
      <vt:variant>
        <vt:i4>1</vt:i4>
      </vt:variant>
      <vt:variant>
        <vt:lpstr>Folientitel</vt:lpstr>
      </vt:variant>
      <vt:variant>
        <vt:i4>7</vt:i4>
      </vt:variant>
    </vt:vector>
  </HeadingPairs>
  <TitlesOfParts>
    <vt:vector size="18" baseType="lpstr">
      <vt:lpstr>Arial Unicode MS</vt:lpstr>
      <vt:lpstr>굴림</vt:lpstr>
      <vt:lpstr>맑은 고딕</vt:lpstr>
      <vt:lpstr>MS Gothic</vt:lpstr>
      <vt:lpstr>ＭＳ Ｐゴシック</vt:lpstr>
      <vt:lpstr>宋体</vt:lpstr>
      <vt:lpstr>Arial</vt:lpstr>
      <vt:lpstr>Times New Roman</vt:lpstr>
      <vt:lpstr>Wingdings</vt:lpstr>
      <vt:lpstr>Office</vt:lpstr>
      <vt:lpstr>Document</vt:lpstr>
      <vt:lpstr>PowerPoint-Präsentation</vt:lpstr>
      <vt:lpstr>IEEE P802.15.13  Evaluation of PM PHY Header and Payload coding schemes</vt:lpstr>
      <vt:lpstr>Channel simulation</vt:lpstr>
      <vt:lpstr>Channel simulation</vt:lpstr>
      <vt:lpstr>Channel simulation</vt:lpstr>
      <vt:lpstr>BER for AWGN channel Header coding schemes</vt:lpstr>
      <vt:lpstr>BER for AWGN channel Payload coding schemes</vt:lpstr>
    </vt:vector>
  </TitlesOfParts>
  <Company>Fraunhofer-Institut für Nachrichtentechnik, HHI</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Hinrichs, Malte</dc:creator>
  <cp:lastModifiedBy>Jungnickel, Volker</cp:lastModifiedBy>
  <cp:revision>88</cp:revision>
  <cp:lastPrinted>1601-01-01T00:00:00Z</cp:lastPrinted>
  <dcterms:created xsi:type="dcterms:W3CDTF">2018-04-17T14:15:50Z</dcterms:created>
  <dcterms:modified xsi:type="dcterms:W3CDTF">2018-04-27T18:15:37Z</dcterms:modified>
</cp:coreProperties>
</file>