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4" r:id="rId2"/>
    <p:sldId id="265" r:id="rId3"/>
    <p:sldId id="275" r:id="rId4"/>
    <p:sldId id="299" r:id="rId5"/>
    <p:sldId id="276" r:id="rId6"/>
    <p:sldId id="289" r:id="rId7"/>
    <p:sldId id="285" r:id="rId8"/>
    <p:sldId id="286" r:id="rId9"/>
    <p:sldId id="287" r:id="rId10"/>
    <p:sldId id="288" r:id="rId11"/>
    <p:sldId id="300" r:id="rId12"/>
    <p:sldId id="302" r:id="rId13"/>
    <p:sldId id="303" r:id="rId14"/>
    <p:sldId id="304" r:id="rId15"/>
    <p:sldId id="305" r:id="rId16"/>
    <p:sldId id="301" r:id="rId17"/>
    <p:sldId id="306" r:id="rId18"/>
    <p:sldId id="307" r:id="rId19"/>
    <p:sldId id="308" r:id="rId20"/>
    <p:sldId id="309" r:id="rId21"/>
    <p:sldId id="310" r:id="rId22"/>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474"/>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15-18-0171-01-0013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Payload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b="1" dirty="0" smtClean="0">
                <a:solidFill>
                  <a:schemeClr val="tx1">
                    <a:lumMod val="85000"/>
                    <a:lumOff val="15000"/>
                  </a:schemeClr>
                </a:solidFill>
                <a:ea typeface="宋体" charset="-122"/>
              </a:rPr>
              <a:t>27</a:t>
            </a:r>
            <a:r>
              <a:rPr lang="en-US" altLang="zh-CN" sz="1600" dirty="0" smtClean="0">
                <a:solidFill>
                  <a:schemeClr val="tx1">
                    <a:lumMod val="85000"/>
                    <a:lumOff val="15000"/>
                  </a:schemeClr>
                </a:solidFill>
                <a:ea typeface="宋体" charset="-122"/>
              </a:rPr>
              <a:t>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payload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204038" y="4368670"/>
            <a:ext cx="734432" cy="553998"/>
          </a:xfrm>
          <a:prstGeom prst="rect">
            <a:avLst/>
          </a:prstGeom>
          <a:noFill/>
        </p:spPr>
        <p:txBody>
          <a:bodyPr wrap="none" rtlCol="0">
            <a:spAutoFit/>
          </a:bodyPr>
          <a:lstStyle/>
          <a:p>
            <a:pPr algn="ctr"/>
            <a:r>
              <a:rPr lang="en-US" altLang="ko-KR" sz="1600" b="1" dirty="0" smtClean="0"/>
              <a:t>8b10b</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25889" y="4738425"/>
            <a:ext cx="398877" cy="234843"/>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41" name="TextBox 40"/>
          <p:cNvSpPr txBox="1"/>
          <p:nvPr/>
        </p:nvSpPr>
        <p:spPr>
          <a:xfrm>
            <a:off x="3238978" y="27302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4" name="TextBox 43"/>
          <p:cNvSpPr txBox="1"/>
          <p:nvPr/>
        </p:nvSpPr>
        <p:spPr>
          <a:xfrm>
            <a:off x="3250283" y="5212203"/>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5" name="TextBox 44"/>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6" name="TextBox 45"/>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0" name="타원 59"/>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꺾인 연결선 63"/>
          <p:cNvCxnSpPr>
            <a:stCxn id="60"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꺾인 연결선 75"/>
          <p:cNvCxnSpPr>
            <a:endCxn id="46"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0" name="직선 화살표 연결선 79"/>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81" name="TextBox 80"/>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2" name="타원 81"/>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3" name="꺾인 연결선 82"/>
          <p:cNvCxnSpPr>
            <a:stCxn id="82"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4" name="꺾인 연결선 83"/>
          <p:cNvCxnSpPr>
            <a:endCxn id="81"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5" name="직선 화살표 연결선 84"/>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6623"/>
            <a:ext cx="9144000"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955306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43144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743947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391583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3,671,040</a:t>
            </a:r>
            <a:endParaRPr lang="ko-KR" altLang="en-US" sz="1800" b="1" dirty="0"/>
          </a:p>
        </p:txBody>
      </p:sp>
    </p:spTree>
    <p:extLst>
      <p:ext uri="{BB962C8B-B14F-4D97-AF65-F5344CB8AC3E}">
        <p14:creationId xmlns:p14="http://schemas.microsoft.com/office/powerpoint/2010/main" val="1864467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4076209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882268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665153" cy="369332"/>
          </a:xfrm>
          <a:prstGeom prst="rect">
            <a:avLst/>
          </a:prstGeom>
          <a:noFill/>
        </p:spPr>
        <p:txBody>
          <a:bodyPr wrap="none" rtlCol="0">
            <a:spAutoFit/>
          </a:bodyPr>
          <a:lstStyle/>
          <a:p>
            <a:r>
              <a:rPr lang="en-US" altLang="ko-KR" sz="1800" b="1" dirty="0" smtClean="0"/>
              <a:t>Number of bits = 917,760</a:t>
            </a:r>
            <a:endParaRPr lang="ko-KR" altLang="en-US" sz="1800" b="1" dirty="0"/>
          </a:p>
        </p:txBody>
      </p:sp>
    </p:spTree>
    <p:extLst>
      <p:ext uri="{BB962C8B-B14F-4D97-AF65-F5344CB8AC3E}">
        <p14:creationId xmlns:p14="http://schemas.microsoft.com/office/powerpoint/2010/main" val="1838581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1,529,600</a:t>
            </a:r>
            <a:endParaRPr lang="ko-KR" altLang="en-US" sz="1800" b="1" dirty="0"/>
          </a:p>
        </p:txBody>
      </p:sp>
    </p:spTree>
    <p:extLst>
      <p:ext uri="{BB962C8B-B14F-4D97-AF65-F5344CB8AC3E}">
        <p14:creationId xmlns:p14="http://schemas.microsoft.com/office/powerpoint/2010/main" val="1113450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18342" y="1415438"/>
            <a:ext cx="5312673" cy="1938992"/>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Payload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153034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Summary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1940207"/>
            <a:ext cx="8940959"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BER vs. SNR </a:t>
            </a:r>
            <a:r>
              <a:rPr lang="en-US" altLang="ko-KR" sz="2000" dirty="0" smtClean="0">
                <a:solidFill>
                  <a:srgbClr val="000000"/>
                </a:solidFill>
              </a:rPr>
              <a:t>characteristics for </a:t>
            </a:r>
            <a:r>
              <a:rPr lang="en-US" altLang="ko-KR" sz="2000" dirty="0">
                <a:solidFill>
                  <a:srgbClr val="000000"/>
                </a:solidFill>
              </a:rPr>
              <a:t>the </a:t>
            </a:r>
            <a:r>
              <a:rPr lang="en-US" altLang="ko-KR" sz="2000" dirty="0" smtClean="0">
                <a:solidFill>
                  <a:srgbClr val="000000"/>
                </a:solidFill>
              </a:rPr>
              <a:t>header were evaluated under 8 simulation set-up (theoretical, AWGN only, </a:t>
            </a:r>
            <a:r>
              <a:rPr lang="en-US" altLang="ko-KR" sz="2000" dirty="0" err="1" smtClean="0">
                <a:solidFill>
                  <a:srgbClr val="000000"/>
                </a:solidFill>
              </a:rPr>
              <a:t>uncoded</a:t>
            </a:r>
            <a:r>
              <a:rPr lang="en-US" altLang="ko-KR" sz="2000" dirty="0" smtClean="0">
                <a:solidFill>
                  <a:srgbClr val="000000"/>
                </a:solidFill>
              </a:rPr>
              <a:t>, RS(255,239), 8b10b, RS(255,239)+8b10b, 8b10b+RS(255,239), 8b10b+RS(255,239)+R_8b10b) conditions.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Compared </a:t>
            </a:r>
            <a:r>
              <a:rPr lang="en-US" altLang="ko-KR" sz="2000" dirty="0">
                <a:solidFill>
                  <a:srgbClr val="000000"/>
                </a:solidFill>
              </a:rPr>
              <a:t>to the best </a:t>
            </a:r>
            <a:r>
              <a:rPr lang="en-US" altLang="ko-KR" sz="2000" dirty="0" smtClean="0">
                <a:solidFill>
                  <a:srgbClr val="000000"/>
                </a:solidFill>
              </a:rPr>
              <a:t>sampling, the </a:t>
            </a:r>
            <a:r>
              <a:rPr lang="en-US" altLang="ko-KR" sz="2000" dirty="0">
                <a:solidFill>
                  <a:srgbClr val="000000"/>
                </a:solidFill>
              </a:rPr>
              <a:t>channel effects caused by ISI are shown from when OCR is </a:t>
            </a:r>
            <a:r>
              <a:rPr lang="en-US" altLang="ko-KR" sz="2000" dirty="0" smtClean="0">
                <a:solidFill>
                  <a:srgbClr val="000000"/>
                </a:solidFill>
              </a:rPr>
              <a:t>lower. I think it’s </a:t>
            </a:r>
            <a:r>
              <a:rPr lang="en-US" altLang="ko-KR" sz="2000" dirty="0" smtClean="0">
                <a:solidFill>
                  <a:srgbClr val="000000"/>
                </a:solidFill>
              </a:rPr>
              <a:t>because </a:t>
            </a:r>
            <a:r>
              <a:rPr lang="en-US" altLang="ko-KR" sz="2000" dirty="0">
                <a:solidFill>
                  <a:srgbClr val="000000"/>
                </a:solidFill>
              </a:rPr>
              <a:t>we used down-sampling through averaging </a:t>
            </a:r>
            <a:r>
              <a:rPr lang="en-US" altLang="ko-KR" sz="2000" dirty="0" smtClean="0">
                <a:solidFill>
                  <a:srgbClr val="000000"/>
                </a:solidFill>
              </a:rPr>
              <a:t>process in this simulation. </a:t>
            </a:r>
            <a:endParaRPr lang="en-US" altLang="ko-KR" sz="2000" dirty="0" smtClean="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The best performance was obtained when we consider only RS code, but we also have to think that 8b10b is used for flicker mitigation.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So, from the flicker mitigation point of view, (8b10b+RS+ R_8b10b) combination is better than (RS+8b10b) in BER performance. </a:t>
            </a:r>
          </a:p>
        </p:txBody>
      </p:sp>
    </p:spTree>
    <p:extLst>
      <p:ext uri="{BB962C8B-B14F-4D97-AF65-F5344CB8AC3E}">
        <p14:creationId xmlns:p14="http://schemas.microsoft.com/office/powerpoint/2010/main" val="3069210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t>Header </a:t>
            </a:r>
            <a:r>
              <a:rPr lang="en-US" altLang="ko-KR" sz="2400" dirty="0" smtClean="0"/>
              <a:t>: </a:t>
            </a:r>
            <a:r>
              <a:rPr lang="en-US" altLang="ko-KR" sz="2400" dirty="0"/>
              <a:t>BER vs. SNR for the header incl. 8B10B and RS(36,24) coding assuming random data for the header </a:t>
            </a:r>
            <a:r>
              <a:rPr lang="en-US" altLang="ko-KR" sz="2400" dirty="0" smtClean="0"/>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Payload </a:t>
            </a:r>
            <a:r>
              <a:rPr lang="en-US" altLang="ko-KR" sz="2400" dirty="0" smtClean="0">
                <a:solidFill>
                  <a:srgbClr val="0000FF"/>
                </a:solidFill>
              </a:rPr>
              <a:t>: </a:t>
            </a:r>
            <a:r>
              <a:rPr lang="en-US" altLang="ko-KR" sz="2400" dirty="0">
                <a:solidFill>
                  <a:srgbClr val="0000FF"/>
                </a:solidFill>
              </a:rPr>
              <a:t>BER vs. SNR for the payload incl. 8B10B or HCM and RS(255,248) coding assuming random data for the payload</a:t>
            </a:r>
            <a:r>
              <a:rPr lang="en-US" altLang="ko-KR" sz="2400" dirty="0" smtClean="0">
                <a:solidFill>
                  <a:srgbClr val="0000FF"/>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RS code for Payload Simulations</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a:solidFill>
                  <a:srgbClr val="0000FF"/>
                </a:solidFill>
              </a:rPr>
              <a:t>Payload </a:t>
            </a:r>
            <a:r>
              <a:rPr lang="en-US" altLang="ko-KR" sz="2400" dirty="0">
                <a:solidFill>
                  <a:srgbClr val="0000FF"/>
                </a:solidFill>
              </a:rPr>
              <a:t>: BER vs. SNR for the payload incl. 8B10B or HCM and RS(255,248) coding assuming random data for the </a:t>
            </a:r>
            <a:r>
              <a:rPr lang="en-US" altLang="ko-KR" sz="2400" dirty="0" smtClean="0">
                <a:solidFill>
                  <a:srgbClr val="0000FF"/>
                </a:solidFill>
              </a:rPr>
              <a:t>payload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However, RS(255,248) couldn’t be applied to the simulations using </a:t>
            </a:r>
            <a:r>
              <a:rPr lang="en-US" altLang="ko-KR" sz="2400" dirty="0" err="1" smtClean="0"/>
              <a:t>MatLab</a:t>
            </a:r>
            <a:r>
              <a:rPr lang="en-US" altLang="ko-KR" sz="2400" dirty="0" smtClean="0"/>
              <a:t> because of a syntax error</a:t>
            </a:r>
            <a:r>
              <a:rPr lang="en-US" altLang="ko-KR" sz="2400" b="1" dirty="0" smtClean="0"/>
              <a:t>.</a:t>
            </a:r>
            <a:endParaRPr lang="en-US" altLang="ko-KR" sz="2400" dirty="0" smtClean="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So, we replaced RS(255,248) with RS(255,239) for payload simulations, and RS(255,239) has been also applied to G.709 and ETSI-BRAN standards. </a:t>
            </a:r>
          </a:p>
        </p:txBody>
      </p:sp>
    </p:spTree>
    <p:extLst>
      <p:ext uri="{BB962C8B-B14F-4D97-AF65-F5344CB8AC3E}">
        <p14:creationId xmlns:p14="http://schemas.microsoft.com/office/powerpoint/2010/main" val="509210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Channel in Scenario 3 (Home Scenario)</a:t>
            </a:r>
            <a:endParaRPr lang="ko-KR" altLang="en-US" sz="3600" b="1" dirty="0">
              <a:latin typeface="+mj-ea"/>
              <a:ea typeface="+mj-ea"/>
              <a:cs typeface="Arial" panose="020B0604020202020204" pitchFamily="34" charset="0"/>
            </a:endParaRPr>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Channel in Scenario 4 (Home Scenario)</a:t>
            </a:r>
            <a:endParaRPr lang="ko-KR" altLang="en-US" sz="3600" b="1" dirty="0">
              <a:latin typeface="+mj-ea"/>
              <a:ea typeface="+mj-ea"/>
              <a:cs typeface="Arial" panose="020B0604020202020204" pitchFamily="34" charset="0"/>
            </a:endParaRPr>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smtClean="0"/>
              <a:t>Payload 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474010"/>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474010"/>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474010"/>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21088"/>
            <a:ext cx="3167885" cy="25292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35" name="꺾인 연결선 34"/>
          <p:cNvCxnSpPr>
            <a:stCxn id="13" idx="2"/>
            <a:endCxn id="25" idx="2"/>
          </p:cNvCxnSpPr>
          <p:nvPr/>
        </p:nvCxnSpPr>
        <p:spPr bwMode="auto">
          <a:xfrm rot="16200000" flipH="1">
            <a:off x="6065229" y="4308426"/>
            <a:ext cx="354670" cy="198198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57764"/>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6" name="TextBox 5"/>
          <p:cNvSpPr txBox="1"/>
          <p:nvPr/>
        </p:nvSpPr>
        <p:spPr>
          <a:xfrm>
            <a:off x="2246337" y="462876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24" name="TextBox 23"/>
          <p:cNvSpPr txBox="1"/>
          <p:nvPr/>
        </p:nvSpPr>
        <p:spPr>
          <a:xfrm>
            <a:off x="7221577" y="5113973"/>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25" name="타원 24"/>
          <p:cNvSpPr/>
          <p:nvPr/>
        </p:nvSpPr>
        <p:spPr bwMode="auto">
          <a:xfrm>
            <a:off x="7233555" y="5264675"/>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6" name="꺾인 연결선 25"/>
          <p:cNvCxnSpPr>
            <a:stCxn id="25" idx="6"/>
            <a:endCxn id="16" idx="2"/>
          </p:cNvCxnSpPr>
          <p:nvPr/>
        </p:nvCxnSpPr>
        <p:spPr bwMode="auto">
          <a:xfrm flipV="1">
            <a:off x="7665603" y="5122082"/>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27" name="직선 화살표 연결선 26"/>
          <p:cNvCxnSpPr/>
          <p:nvPr/>
        </p:nvCxnSpPr>
        <p:spPr bwMode="auto">
          <a:xfrm>
            <a:off x="7447793" y="4314545"/>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35" name="TextBox 34"/>
          <p:cNvSpPr txBox="1"/>
          <p:nvPr/>
        </p:nvSpPr>
        <p:spPr>
          <a:xfrm>
            <a:off x="2238857" y="26943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0" name="TextBox 39"/>
          <p:cNvSpPr txBox="1"/>
          <p:nvPr/>
        </p:nvSpPr>
        <p:spPr>
          <a:xfrm>
            <a:off x="2254713" y="51949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8" name="TextBox 47"/>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9" name="타원 48"/>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1" name="꺾인 연결선 50"/>
          <p:cNvCxnSpPr>
            <a:stCxn id="49"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2" name="꺾인 연결선 51"/>
          <p:cNvCxnSpPr>
            <a:endCxn id="48"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54" name="TextBox 53"/>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5" name="타원 54"/>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6" name="꺾인 연결선 55"/>
          <p:cNvCxnSpPr>
            <a:stCxn id="55"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7" name="꺾인 연결선 56"/>
          <p:cNvCxnSpPr>
            <a:endCxn id="54"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7" name="TextBox 46"/>
          <p:cNvSpPr txBox="1"/>
          <p:nvPr/>
        </p:nvSpPr>
        <p:spPr>
          <a:xfrm>
            <a:off x="2246652" y="26874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50" name="TextBox 49"/>
          <p:cNvSpPr txBox="1"/>
          <p:nvPr/>
        </p:nvSpPr>
        <p:spPr>
          <a:xfrm>
            <a:off x="2246086" y="516094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63" name="TextBox 62"/>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7" name="타원 66"/>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8" name="꺾인 연결선 67"/>
          <p:cNvCxnSpPr>
            <a:stCxn id="67"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9" name="꺾인 연결선 68"/>
          <p:cNvCxnSpPr>
            <a:endCxn id="63"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직선 화살표 연결선 69"/>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1" name="TextBox 70"/>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2" name="타원 71"/>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꺾인 연결선 72"/>
          <p:cNvCxnSpPr>
            <a:stCxn id="72"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꺾인 연결선 73"/>
          <p:cNvCxnSpPr>
            <a:endCxn id="71"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직선 화살표 연결선 74"/>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3614</TotalTime>
  <Words>1170</Words>
  <Application>Microsoft Office PowerPoint</Application>
  <PresentationFormat>화면 슬라이드 쇼(4:3)</PresentationFormat>
  <Paragraphs>280</Paragraphs>
  <Slides>21</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21</vt:i4>
      </vt:variant>
    </vt:vector>
  </HeadingPairs>
  <TitlesOfParts>
    <vt:vector size="30"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331</cp:revision>
  <cp:lastPrinted>2018-04-17T08:30:56Z</cp:lastPrinted>
  <dcterms:created xsi:type="dcterms:W3CDTF">2016-01-08T02:18:10Z</dcterms:created>
  <dcterms:modified xsi:type="dcterms:W3CDTF">2018-05-04T05:25:06Z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