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85" r:id="rId3"/>
    <p:sldId id="266" r:id="rId4"/>
    <p:sldId id="281" r:id="rId5"/>
    <p:sldId id="258" r:id="rId6"/>
    <p:sldId id="259" r:id="rId7"/>
    <p:sldId id="268" r:id="rId8"/>
    <p:sldId id="316" r:id="rId9"/>
    <p:sldId id="283" r:id="rId10"/>
    <p:sldId id="277" r:id="rId11"/>
    <p:sldId id="276" r:id="rId12"/>
    <p:sldId id="311" r:id="rId13"/>
    <p:sldId id="271" r:id="rId14"/>
    <p:sldId id="286" r:id="rId15"/>
    <p:sldId id="287" r:id="rId16"/>
    <p:sldId id="288" r:id="rId17"/>
    <p:sldId id="312" r:id="rId18"/>
    <p:sldId id="304" r:id="rId19"/>
    <p:sldId id="305" r:id="rId20"/>
    <p:sldId id="275" r:id="rId21"/>
    <p:sldId id="290" r:id="rId22"/>
    <p:sldId id="291" r:id="rId23"/>
    <p:sldId id="293" r:id="rId24"/>
    <p:sldId id="313" r:id="rId25"/>
    <p:sldId id="302" r:id="rId26"/>
    <p:sldId id="303" r:id="rId27"/>
    <p:sldId id="315" r:id="rId28"/>
    <p:sldId id="278" r:id="rId29"/>
    <p:sldId id="294" r:id="rId30"/>
    <p:sldId id="295" r:id="rId31"/>
    <p:sldId id="296" r:id="rId32"/>
    <p:sldId id="314" r:id="rId33"/>
    <p:sldId id="306" r:id="rId34"/>
    <p:sldId id="307" r:id="rId35"/>
    <p:sldId id="280" r:id="rId36"/>
    <p:sldId id="299" r:id="rId37"/>
    <p:sldId id="300" r:id="rId38"/>
    <p:sldId id="301" r:id="rId39"/>
    <p:sldId id="279" r:id="rId40"/>
    <p:sldId id="308" r:id="rId41"/>
    <p:sldId id="309" r:id="rId42"/>
    <p:sldId id="267" r:id="rId43"/>
    <p:sldId id="284" r:id="rId4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71" autoAdjust="0"/>
    <p:restoredTop sz="91735" autoAdjust="0"/>
  </p:normalViewPr>
  <p:slideViewPr>
    <p:cSldViewPr>
      <p:cViewPr varScale="1">
        <p:scale>
          <a:sx n="120" d="100"/>
          <a:sy n="120" d="100"/>
        </p:scale>
        <p:origin x="1482" y="108"/>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805681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err="1"/>
              <a:t>Compare</a:t>
            </a:r>
            <a:r>
              <a:rPr lang="de-DE" baseline="0" dirty="0"/>
              <a:t> </a:t>
            </a:r>
            <a:r>
              <a:rPr lang="de-DE" baseline="0" dirty="0" err="1"/>
              <a:t>to</a:t>
            </a:r>
            <a:r>
              <a:rPr lang="de-DE" baseline="0" dirty="0"/>
              <a:t> </a:t>
            </a:r>
            <a:r>
              <a:rPr lang="de-DE" baseline="0" dirty="0" err="1"/>
              <a:t>slide</a:t>
            </a:r>
            <a:r>
              <a:rPr lang="de-DE" baseline="0" dirty="0"/>
              <a:t> 11 (AWGN): </a:t>
            </a:r>
            <a:r>
              <a:rPr lang="de-DE" baseline="0" dirty="0" err="1"/>
              <a:t>Barely</a:t>
            </a:r>
            <a:r>
              <a:rPr lang="de-DE" baseline="0" dirty="0"/>
              <a:t> a </a:t>
            </a:r>
            <a:r>
              <a:rPr lang="de-DE" baseline="0" dirty="0" err="1"/>
              <a:t>difference</a:t>
            </a:r>
            <a:r>
              <a:rPr lang="de-DE" baseline="0" dirty="0"/>
              <a:t> (but </a:t>
            </a:r>
            <a:r>
              <a:rPr lang="de-DE" baseline="0" dirty="0" err="1"/>
              <a:t>there</a:t>
            </a:r>
            <a:r>
              <a:rPr lang="de-DE" baseline="0" dirty="0"/>
              <a:t> </a:t>
            </a:r>
            <a:r>
              <a:rPr lang="de-DE" baseline="0" dirty="0" err="1"/>
              <a:t>is</a:t>
            </a:r>
            <a:r>
              <a:rPr lang="de-DE" baseline="0" dirty="0"/>
              <a:t> </a:t>
            </a:r>
            <a:r>
              <a:rPr lang="de-DE" baseline="0" dirty="0" err="1"/>
              <a:t>one</a:t>
            </a:r>
            <a:r>
              <a:rPr lang="de-DE" baseline="0" dirty="0"/>
              <a:t>)</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42114905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err="1"/>
              <a:t>Compare</a:t>
            </a:r>
            <a:r>
              <a:rPr lang="de-DE" baseline="0" dirty="0"/>
              <a:t> </a:t>
            </a:r>
            <a:r>
              <a:rPr lang="de-DE" baseline="0" dirty="0" err="1"/>
              <a:t>to</a:t>
            </a:r>
            <a:r>
              <a:rPr lang="de-DE" baseline="0" dirty="0"/>
              <a:t> </a:t>
            </a:r>
            <a:r>
              <a:rPr lang="de-DE" baseline="0" dirty="0" err="1"/>
              <a:t>slide</a:t>
            </a:r>
            <a:r>
              <a:rPr lang="de-DE" baseline="0" dirty="0"/>
              <a:t> 11 (AWGN): </a:t>
            </a:r>
            <a:r>
              <a:rPr lang="de-DE" baseline="0" dirty="0" err="1"/>
              <a:t>Barely</a:t>
            </a:r>
            <a:r>
              <a:rPr lang="de-DE" baseline="0" dirty="0"/>
              <a:t> a </a:t>
            </a:r>
            <a:r>
              <a:rPr lang="de-DE" baseline="0" dirty="0" err="1"/>
              <a:t>difference</a:t>
            </a:r>
            <a:r>
              <a:rPr lang="de-DE" baseline="0" dirty="0"/>
              <a:t> (but </a:t>
            </a:r>
            <a:r>
              <a:rPr lang="de-DE" baseline="0" dirty="0" err="1"/>
              <a:t>there</a:t>
            </a:r>
            <a:r>
              <a:rPr lang="de-DE" baseline="0" dirty="0"/>
              <a:t> </a:t>
            </a:r>
            <a:r>
              <a:rPr lang="de-DE" baseline="0" dirty="0" err="1"/>
              <a:t>is</a:t>
            </a:r>
            <a:r>
              <a:rPr lang="de-DE" baseline="0" dirty="0"/>
              <a:t> </a:t>
            </a:r>
            <a:r>
              <a:rPr lang="de-DE" baseline="0" dirty="0" err="1"/>
              <a:t>one</a:t>
            </a:r>
            <a:r>
              <a:rPr lang="de-DE" baseline="0" dirty="0"/>
              <a:t>)</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491643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err="1"/>
              <a:t>Compare</a:t>
            </a:r>
            <a:r>
              <a:rPr lang="de-DE" baseline="0" dirty="0"/>
              <a:t> </a:t>
            </a:r>
            <a:r>
              <a:rPr lang="de-DE" baseline="0" dirty="0" err="1"/>
              <a:t>to</a:t>
            </a:r>
            <a:r>
              <a:rPr lang="de-DE" baseline="0" dirty="0"/>
              <a:t> </a:t>
            </a:r>
            <a:r>
              <a:rPr lang="de-DE" baseline="0" dirty="0" err="1"/>
              <a:t>slide</a:t>
            </a:r>
            <a:r>
              <a:rPr lang="de-DE" baseline="0" dirty="0"/>
              <a:t> 11 (AWGN): </a:t>
            </a:r>
            <a:r>
              <a:rPr lang="de-DE" baseline="0" dirty="0" err="1"/>
              <a:t>Barely</a:t>
            </a:r>
            <a:r>
              <a:rPr lang="de-DE" baseline="0" dirty="0"/>
              <a:t> a </a:t>
            </a:r>
            <a:r>
              <a:rPr lang="de-DE" baseline="0" dirty="0" err="1"/>
              <a:t>difference</a:t>
            </a:r>
            <a:r>
              <a:rPr lang="de-DE" baseline="0" dirty="0"/>
              <a:t> (but </a:t>
            </a:r>
            <a:r>
              <a:rPr lang="de-DE" baseline="0" dirty="0" err="1"/>
              <a:t>there</a:t>
            </a:r>
            <a:r>
              <a:rPr lang="de-DE" baseline="0" dirty="0"/>
              <a:t> </a:t>
            </a:r>
            <a:r>
              <a:rPr lang="de-DE" baseline="0" dirty="0" err="1"/>
              <a:t>is</a:t>
            </a:r>
            <a:r>
              <a:rPr lang="de-DE" baseline="0" dirty="0"/>
              <a:t> </a:t>
            </a:r>
            <a:r>
              <a:rPr lang="de-DE" baseline="0" dirty="0" err="1"/>
              <a:t>one</a:t>
            </a:r>
            <a:r>
              <a:rPr lang="de-DE" baseline="0" dirty="0"/>
              <a:t>)</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28050191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err="1"/>
              <a:t>Compare</a:t>
            </a:r>
            <a:r>
              <a:rPr lang="de-DE" baseline="0" dirty="0"/>
              <a:t> </a:t>
            </a:r>
            <a:r>
              <a:rPr lang="de-DE" baseline="0" dirty="0" err="1"/>
              <a:t>to</a:t>
            </a:r>
            <a:r>
              <a:rPr lang="de-DE" baseline="0" dirty="0"/>
              <a:t> </a:t>
            </a:r>
            <a:r>
              <a:rPr lang="de-DE" baseline="0" dirty="0" err="1"/>
              <a:t>slide</a:t>
            </a:r>
            <a:r>
              <a:rPr lang="de-DE" baseline="0" dirty="0"/>
              <a:t> 11 (AWGN): </a:t>
            </a:r>
            <a:r>
              <a:rPr lang="de-DE" baseline="0" dirty="0" err="1"/>
              <a:t>Barely</a:t>
            </a:r>
            <a:r>
              <a:rPr lang="de-DE" baseline="0" dirty="0"/>
              <a:t> a </a:t>
            </a:r>
            <a:r>
              <a:rPr lang="de-DE" baseline="0" dirty="0" err="1"/>
              <a:t>difference</a:t>
            </a:r>
            <a:r>
              <a:rPr lang="de-DE" baseline="0" dirty="0"/>
              <a:t> (but </a:t>
            </a:r>
            <a:r>
              <a:rPr lang="de-DE" baseline="0" dirty="0" err="1"/>
              <a:t>there</a:t>
            </a:r>
            <a:r>
              <a:rPr lang="de-DE" baseline="0" dirty="0"/>
              <a:t> </a:t>
            </a:r>
            <a:r>
              <a:rPr lang="de-DE" baseline="0" dirty="0" err="1"/>
              <a:t>is</a:t>
            </a:r>
            <a:r>
              <a:rPr lang="de-DE" baseline="0" dirty="0"/>
              <a:t> </a:t>
            </a:r>
            <a:r>
              <a:rPr lang="de-DE" baseline="0" dirty="0" err="1"/>
              <a:t>one</a:t>
            </a:r>
            <a:r>
              <a:rPr lang="de-DE" baseline="0" dirty="0"/>
              <a:t>)</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4041060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40834964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28551679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9032801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27950450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3230556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3316273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0166762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5422507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a:t>Code Rates:</a:t>
            </a:r>
          </a:p>
          <a:p>
            <a:r>
              <a:rPr lang="de-DE" dirty="0"/>
              <a:t>31/23: 0.7419</a:t>
            </a:r>
          </a:p>
          <a:p>
            <a:r>
              <a:rPr lang="de-DE" dirty="0"/>
              <a:t>255/223: 0.8745</a:t>
            </a:r>
          </a:p>
          <a:p>
            <a:r>
              <a:rPr lang="de-DE" dirty="0"/>
              <a:t>255/239</a:t>
            </a:r>
            <a:r>
              <a:rPr lang="de-DE" baseline="0" dirty="0"/>
              <a:t>: 0.9373</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568768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err="1"/>
              <a:t>Only</a:t>
            </a:r>
            <a:r>
              <a:rPr lang="de-DE" dirty="0"/>
              <a:t> </a:t>
            </a:r>
            <a:r>
              <a:rPr lang="de-DE" dirty="0" err="1"/>
              <a:t>showing</a:t>
            </a:r>
            <a:r>
              <a:rPr lang="de-DE" dirty="0"/>
              <a:t> 25/50 MS/s</a:t>
            </a:r>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153453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a:t>Insert Scenario </a:t>
            </a:r>
            <a:r>
              <a:rPr lang="de-DE" dirty="0" err="1"/>
              <a:t>overview</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4092558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de-DE" dirty="0"/>
              <a:t>Insert Scenario </a:t>
            </a:r>
            <a:r>
              <a:rPr lang="de-DE" dirty="0" err="1"/>
              <a:t>overview</a:t>
            </a:r>
            <a:endParaRPr lang="de-DE" dirty="0"/>
          </a:p>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3850489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err="1"/>
              <a:t>Compare</a:t>
            </a:r>
            <a:r>
              <a:rPr lang="de-DE" baseline="0" dirty="0"/>
              <a:t> </a:t>
            </a:r>
            <a:r>
              <a:rPr lang="de-DE" baseline="0" dirty="0" err="1"/>
              <a:t>to</a:t>
            </a:r>
            <a:r>
              <a:rPr lang="de-DE" baseline="0" dirty="0"/>
              <a:t> </a:t>
            </a:r>
            <a:r>
              <a:rPr lang="de-DE" baseline="0" dirty="0" err="1"/>
              <a:t>slide</a:t>
            </a:r>
            <a:r>
              <a:rPr lang="de-DE" baseline="0" dirty="0"/>
              <a:t> 11 (AWGN): </a:t>
            </a:r>
            <a:r>
              <a:rPr lang="de-DE" baseline="0" dirty="0" err="1"/>
              <a:t>Barely</a:t>
            </a:r>
            <a:r>
              <a:rPr lang="de-DE" baseline="0" dirty="0"/>
              <a:t> a </a:t>
            </a:r>
            <a:r>
              <a:rPr lang="de-DE" baseline="0" dirty="0" err="1"/>
              <a:t>difference</a:t>
            </a:r>
            <a:r>
              <a:rPr lang="de-DE" baseline="0" dirty="0"/>
              <a:t> (but </a:t>
            </a:r>
            <a:r>
              <a:rPr lang="de-DE" baseline="0" dirty="0" err="1"/>
              <a:t>there</a:t>
            </a:r>
            <a:r>
              <a:rPr lang="de-DE" baseline="0" dirty="0"/>
              <a:t> </a:t>
            </a:r>
            <a:r>
              <a:rPr lang="de-DE" baseline="0" dirty="0" err="1"/>
              <a:t>is</a:t>
            </a:r>
            <a:r>
              <a:rPr lang="de-DE" baseline="0" dirty="0"/>
              <a:t> </a:t>
            </a:r>
            <a:r>
              <a:rPr lang="de-DE" baseline="0" dirty="0" err="1"/>
              <a:t>one</a:t>
            </a:r>
            <a:r>
              <a:rPr lang="de-DE" baseline="0" dirty="0"/>
              <a:t>)</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3103106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err="1"/>
              <a:t>Compare</a:t>
            </a:r>
            <a:r>
              <a:rPr lang="de-DE" baseline="0" dirty="0"/>
              <a:t> </a:t>
            </a:r>
            <a:r>
              <a:rPr lang="de-DE" baseline="0" dirty="0" err="1"/>
              <a:t>to</a:t>
            </a:r>
            <a:r>
              <a:rPr lang="de-DE" baseline="0" dirty="0"/>
              <a:t> </a:t>
            </a:r>
            <a:r>
              <a:rPr lang="de-DE" baseline="0" dirty="0" err="1"/>
              <a:t>slide</a:t>
            </a:r>
            <a:r>
              <a:rPr lang="de-DE" baseline="0" dirty="0"/>
              <a:t> 11 (AWGN): </a:t>
            </a:r>
            <a:r>
              <a:rPr lang="de-DE" baseline="0" dirty="0" err="1"/>
              <a:t>Barely</a:t>
            </a:r>
            <a:r>
              <a:rPr lang="de-DE" baseline="0" dirty="0"/>
              <a:t> a </a:t>
            </a:r>
            <a:r>
              <a:rPr lang="de-DE" baseline="0" dirty="0" err="1"/>
              <a:t>difference</a:t>
            </a:r>
            <a:r>
              <a:rPr lang="de-DE" baseline="0" dirty="0"/>
              <a:t> (but </a:t>
            </a:r>
            <a:r>
              <a:rPr lang="de-DE" baseline="0" dirty="0" err="1"/>
              <a:t>there</a:t>
            </a:r>
            <a:r>
              <a:rPr lang="de-DE" baseline="0" dirty="0"/>
              <a:t> </a:t>
            </a:r>
            <a:r>
              <a:rPr lang="de-DE" baseline="0" dirty="0" err="1"/>
              <a:t>is</a:t>
            </a:r>
            <a:r>
              <a:rPr lang="de-DE" baseline="0" dirty="0"/>
              <a:t> </a:t>
            </a:r>
            <a:r>
              <a:rPr lang="de-DE" baseline="0" dirty="0" err="1"/>
              <a:t>one</a:t>
            </a:r>
            <a:r>
              <a:rPr lang="de-DE" baseline="0" dirty="0"/>
              <a:t>)</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387350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err="1"/>
              <a:t>Compare</a:t>
            </a:r>
            <a:r>
              <a:rPr lang="de-DE" baseline="0" dirty="0"/>
              <a:t> </a:t>
            </a:r>
            <a:r>
              <a:rPr lang="de-DE" baseline="0" dirty="0" err="1"/>
              <a:t>to</a:t>
            </a:r>
            <a:r>
              <a:rPr lang="de-DE" baseline="0" dirty="0"/>
              <a:t> </a:t>
            </a:r>
            <a:r>
              <a:rPr lang="de-DE" baseline="0" dirty="0" err="1"/>
              <a:t>slide</a:t>
            </a:r>
            <a:r>
              <a:rPr lang="de-DE" baseline="0" dirty="0"/>
              <a:t> 11 (AWGN): </a:t>
            </a:r>
            <a:r>
              <a:rPr lang="de-DE" baseline="0" dirty="0" err="1"/>
              <a:t>Barely</a:t>
            </a:r>
            <a:r>
              <a:rPr lang="de-DE" baseline="0" dirty="0"/>
              <a:t> a </a:t>
            </a:r>
            <a:r>
              <a:rPr lang="de-DE" baseline="0" dirty="0" err="1"/>
              <a:t>difference</a:t>
            </a:r>
            <a:r>
              <a:rPr lang="de-DE" baseline="0" dirty="0"/>
              <a:t> (but </a:t>
            </a:r>
            <a:r>
              <a:rPr lang="de-DE" baseline="0" dirty="0" err="1"/>
              <a:t>there</a:t>
            </a:r>
            <a:r>
              <a:rPr lang="de-DE" baseline="0" dirty="0"/>
              <a:t> </a:t>
            </a:r>
            <a:r>
              <a:rPr lang="de-DE" baseline="0" dirty="0" err="1"/>
              <a:t>is</a:t>
            </a:r>
            <a:r>
              <a:rPr lang="de-DE" baseline="0" dirty="0"/>
              <a:t> </a:t>
            </a:r>
            <a:r>
              <a:rPr lang="de-DE" baseline="0" dirty="0" err="1"/>
              <a:t>one</a:t>
            </a:r>
            <a:r>
              <a:rPr lang="de-DE" baseline="0" dirty="0"/>
              <a:t>)</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12563983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err="1"/>
              <a:t>Compare</a:t>
            </a:r>
            <a:r>
              <a:rPr lang="de-DE" baseline="0" dirty="0"/>
              <a:t> </a:t>
            </a:r>
            <a:r>
              <a:rPr lang="de-DE" baseline="0" dirty="0" err="1"/>
              <a:t>to</a:t>
            </a:r>
            <a:r>
              <a:rPr lang="de-DE" baseline="0" dirty="0"/>
              <a:t> </a:t>
            </a:r>
            <a:r>
              <a:rPr lang="de-DE" baseline="0" dirty="0" err="1"/>
              <a:t>slide</a:t>
            </a:r>
            <a:r>
              <a:rPr lang="de-DE" baseline="0" dirty="0"/>
              <a:t> 11 (AWGN): </a:t>
            </a:r>
            <a:r>
              <a:rPr lang="de-DE" baseline="0" dirty="0" err="1"/>
              <a:t>Barely</a:t>
            </a:r>
            <a:r>
              <a:rPr lang="de-DE" baseline="0" dirty="0"/>
              <a:t> a </a:t>
            </a:r>
            <a:r>
              <a:rPr lang="de-DE" baseline="0" dirty="0" err="1"/>
              <a:t>difference</a:t>
            </a:r>
            <a:r>
              <a:rPr lang="de-DE" baseline="0" dirty="0"/>
              <a:t> (but </a:t>
            </a:r>
            <a:r>
              <a:rPr lang="de-DE" baseline="0" dirty="0" err="1"/>
              <a:t>there</a:t>
            </a:r>
            <a:r>
              <a:rPr lang="de-DE" baseline="0" dirty="0"/>
              <a:t> </a:t>
            </a:r>
            <a:r>
              <a:rPr lang="de-DE" baseline="0" dirty="0" err="1"/>
              <a:t>is</a:t>
            </a:r>
            <a:r>
              <a:rPr lang="de-DE" baseline="0" dirty="0"/>
              <a:t> </a:t>
            </a:r>
            <a:r>
              <a:rPr lang="de-DE" baseline="0" dirty="0" err="1"/>
              <a:t>one</a:t>
            </a:r>
            <a:r>
              <a:rPr lang="de-DE" baseline="0" dirty="0"/>
              <a:t>)</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1420735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e-DE"/>
              <a:t>Titelmasterformat durch Klicken bearbeiten</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GB"/>
          </a:p>
        </p:txBody>
      </p:sp>
      <p:sp>
        <p:nvSpPr>
          <p:cNvPr id="4" name="Date Placeholder 3"/>
          <p:cNvSpPr>
            <a:spLocks noGrp="1"/>
          </p:cNvSpPr>
          <p:nvPr>
            <p:ph type="dt" idx="10"/>
          </p:nvPr>
        </p:nvSpPr>
        <p:spPr/>
        <p:txBody>
          <a:bodyPr/>
          <a:lstStyle>
            <a:lvl1pPr>
              <a:defRPr/>
            </a:lvl1pPr>
          </a:lstStyle>
          <a:p>
            <a:r>
              <a:rPr lang="de-DE" smtClean="0"/>
              <a:t>May 2018</a:t>
            </a:r>
            <a:endParaRPr lang="en-GB" dirty="0"/>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Malte Hinrichs, HHI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
        <p:nvSpPr>
          <p:cNvPr id="4" name="Date Placeholder 3"/>
          <p:cNvSpPr>
            <a:spLocks noGrp="1"/>
          </p:cNvSpPr>
          <p:nvPr>
            <p:ph type="dt" idx="10"/>
          </p:nvPr>
        </p:nvSpPr>
        <p:spPr/>
        <p:txBody>
          <a:bodyPr/>
          <a:lstStyle>
            <a:lvl1pPr>
              <a:defRPr/>
            </a:lvl1pPr>
          </a:lstStyle>
          <a:p>
            <a:r>
              <a:rPr lang="de-DE" smtClean="0"/>
              <a:t>May 2018</a:t>
            </a:r>
            <a:endParaRPr lang="en-GB"/>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p:txBody>
          <a:bodyPr/>
          <a:lstStyle>
            <a:lvl1pPr>
              <a:defRPr/>
            </a:lvl1pPr>
          </a:lstStyle>
          <a:p>
            <a:r>
              <a:rPr lang="de-DE" smtClean="0"/>
              <a:t>May 2018</a:t>
            </a:r>
            <a:endParaRPr lang="en-GB"/>
          </a:p>
        </p:txBody>
      </p:sp>
      <p:sp>
        <p:nvSpPr>
          <p:cNvPr id="6" name="Footer Placeholder 5"/>
          <p:cNvSpPr>
            <a:spLocks noGrp="1"/>
          </p:cNvSpPr>
          <p:nvPr>
            <p:ph type="ftr" idx="11"/>
          </p:nvPr>
        </p:nvSpPr>
        <p:spPr/>
        <p:txBody>
          <a:bodyPr/>
          <a:lstStyle>
            <a:lvl1pPr>
              <a:defRPr/>
            </a:lvl1pPr>
          </a:lstStyle>
          <a:p>
            <a:r>
              <a:rPr lang="en-GB"/>
              <a:t>Malte Hinrichs, HHI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p:txBody>
          <a:bodyPr/>
          <a:lstStyle>
            <a:lvl1pPr>
              <a:defRPr/>
            </a:lvl1pPr>
          </a:lstStyle>
          <a:p>
            <a:r>
              <a:rPr lang="de-DE" smtClean="0"/>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Malte Hinrichs, HHI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Date Placeholder 2"/>
          <p:cNvSpPr>
            <a:spLocks noGrp="1"/>
          </p:cNvSpPr>
          <p:nvPr>
            <p:ph type="dt" idx="10"/>
          </p:nvPr>
        </p:nvSpPr>
        <p:spPr/>
        <p:txBody>
          <a:bodyPr/>
          <a:lstStyle>
            <a:lvl1pPr>
              <a:defRPr/>
            </a:lvl1pPr>
          </a:lstStyle>
          <a:p>
            <a:r>
              <a:rPr lang="de-DE" smtClean="0"/>
              <a:t>May 2018</a:t>
            </a:r>
            <a:endParaRPr lang="en-GB"/>
          </a:p>
        </p:txBody>
      </p:sp>
      <p:sp>
        <p:nvSpPr>
          <p:cNvPr id="4" name="Footer Placeholder 3"/>
          <p:cNvSpPr>
            <a:spLocks noGrp="1"/>
          </p:cNvSpPr>
          <p:nvPr>
            <p:ph type="ftr" idx="11"/>
          </p:nvPr>
        </p:nvSpPr>
        <p:spPr/>
        <p:txBody>
          <a:bodyPr/>
          <a:lstStyle>
            <a:lvl1pPr>
              <a:defRPr/>
            </a:lvl1pPr>
          </a:lstStyle>
          <a:p>
            <a:r>
              <a:rPr lang="en-GB"/>
              <a:t>Malte Hinrichs, HHI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smtClean="0"/>
              <a:t>May 2018</a:t>
            </a:r>
            <a:endParaRPr lang="en-GB"/>
          </a:p>
        </p:txBody>
      </p:sp>
      <p:sp>
        <p:nvSpPr>
          <p:cNvPr id="3" name="Footer Placeholder 2"/>
          <p:cNvSpPr>
            <a:spLocks noGrp="1"/>
          </p:cNvSpPr>
          <p:nvPr>
            <p:ph type="ftr" idx="11"/>
          </p:nvPr>
        </p:nvSpPr>
        <p:spPr/>
        <p:txBody>
          <a:bodyPr/>
          <a:lstStyle>
            <a:lvl1pPr>
              <a:defRPr/>
            </a:lvl1pPr>
          </a:lstStyle>
          <a:p>
            <a:r>
              <a:rPr lang="en-GB"/>
              <a:t>Malte Hinrichs, HHI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smtClean="0"/>
              <a:t>May 2018</a:t>
            </a:r>
            <a:endParaRPr lang="en-GB"/>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de-DE"/>
              <a:t>Titelmasterformat durch Klicken bearbeiten</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smtClean="0"/>
              <a:t>May 2018</a:t>
            </a:r>
            <a:endParaRPr lang="en-GB"/>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Malte Hinrichs, HHI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15-18-0170-02-0013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idx="10"/>
          </p:nvPr>
        </p:nvSpPr>
        <p:spPr/>
        <p:txBody>
          <a:bodyPr/>
          <a:lstStyle/>
          <a:p>
            <a:r>
              <a:rPr lang="de-DE" altLang="ko-KR" smtClean="0"/>
              <a:t>May 2018</a:t>
            </a:r>
            <a:endParaRPr lang="en-US" altLang="zh-CN" dirty="0"/>
          </a:p>
        </p:txBody>
      </p:sp>
      <p:sp>
        <p:nvSpPr>
          <p:cNvPr id="4" name="바닥글 개체 틀 3"/>
          <p:cNvSpPr>
            <a:spLocks noGrp="1"/>
          </p:cNvSpPr>
          <p:nvPr>
            <p:ph type="ftr" idx="11"/>
          </p:nvPr>
        </p:nvSpPr>
        <p:spPr/>
        <p:txBody>
          <a:bodyPr/>
          <a:lstStyle/>
          <a:p>
            <a:r>
              <a:rPr lang="en-US" altLang="zh-CN"/>
              <a:t>Malte Hinrichs, HHI</a:t>
            </a:r>
            <a:endParaRPr lang="en-US" altLang="zh-CN"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1</a:t>
            </a:fld>
            <a:endParaRPr lang="en-US" altLang="zh-CN" dirty="0"/>
          </a:p>
        </p:txBody>
      </p:sp>
      <p:sp>
        <p:nvSpPr>
          <p:cNvPr id="9" name="Rectangle 3"/>
          <p:cNvSpPr>
            <a:spLocks noChangeArrowheads="1"/>
          </p:cNvSpPr>
          <p:nvPr/>
        </p:nvSpPr>
        <p:spPr bwMode="auto">
          <a:xfrm>
            <a:off x="76200" y="1166842"/>
            <a:ext cx="8991600" cy="4770537"/>
          </a:xfrm>
          <a:prstGeom prst="rect">
            <a:avLst/>
          </a:prstGeom>
          <a:noFill/>
          <a:ln w="12700">
            <a:noFill/>
            <a:miter lim="800000"/>
            <a:headEnd type="none" w="sm" len="sm"/>
            <a:tailEnd type="none" w="sm" len="sm"/>
          </a:ln>
          <a:effectLst/>
        </p:spPr>
        <p:txBody>
          <a:bodyPr>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PM PHY Synch Evaluation </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Date Submitted: </a:t>
            </a:r>
            <a:r>
              <a:rPr lang="en-US" altLang="zh-CN" sz="1600" dirty="0" smtClean="0">
                <a:solidFill>
                  <a:schemeClr val="tx1">
                    <a:lumMod val="85000"/>
                    <a:lumOff val="15000"/>
                  </a:schemeClr>
                </a:solidFill>
                <a:ea typeface="宋体" charset="-122"/>
              </a:rPr>
              <a:t>26 April 2018</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Malte Hinrichs, Volker Jungnickel [</a:t>
            </a:r>
            <a:r>
              <a:rPr lang="en-US" altLang="zh-CN" sz="1600" dirty="0" err="1" smtClean="0">
                <a:solidFill>
                  <a:schemeClr val="tx1">
                    <a:lumMod val="85000"/>
                    <a:lumOff val="15000"/>
                  </a:schemeClr>
                </a:solidFill>
                <a:ea typeface="宋体" charset="-122"/>
              </a:rPr>
              <a:t>Fraunhofer</a:t>
            </a:r>
            <a:r>
              <a:rPr lang="en-US" altLang="zh-CN" sz="1600" dirty="0" smtClean="0">
                <a:solidFill>
                  <a:schemeClr val="tx1">
                    <a:lumMod val="85000"/>
                    <a:lumOff val="15000"/>
                  </a:schemeClr>
                </a:solidFill>
                <a:ea typeface="宋体" charset="-122"/>
              </a:rPr>
              <a:t> HHI]</a:t>
            </a:r>
          </a:p>
          <a:p>
            <a:r>
              <a:rPr lang="en-US" altLang="zh-CN" sz="1600" dirty="0" smtClean="0">
                <a:solidFill>
                  <a:schemeClr val="tx1">
                    <a:lumMod val="85000"/>
                    <a:lumOff val="15000"/>
                  </a:schemeClr>
                </a:solidFill>
                <a:ea typeface="宋体" charset="-122"/>
              </a:rPr>
              <a:t>Address: </a:t>
            </a:r>
            <a:r>
              <a:rPr lang="en-US" altLang="zh-CN" sz="1600" dirty="0" err="1" smtClean="0">
                <a:solidFill>
                  <a:schemeClr val="tx1">
                    <a:lumMod val="85000"/>
                    <a:lumOff val="15000"/>
                  </a:schemeClr>
                </a:solidFill>
                <a:ea typeface="宋体" charset="-122"/>
              </a:rPr>
              <a:t>Einsteinufer</a:t>
            </a:r>
            <a:r>
              <a:rPr lang="en-US" altLang="zh-CN" sz="1600" dirty="0" smtClean="0">
                <a:solidFill>
                  <a:schemeClr val="tx1">
                    <a:lumMod val="85000"/>
                    <a:lumOff val="15000"/>
                  </a:schemeClr>
                </a:solidFill>
                <a:ea typeface="宋体" charset="-122"/>
              </a:rPr>
              <a:t> 37, 10587 Berlin, Germany</a:t>
            </a:r>
          </a:p>
          <a:p>
            <a:r>
              <a:rPr lang="en-US" altLang="zh-CN" sz="1600" dirty="0" smtClean="0">
                <a:solidFill>
                  <a:schemeClr val="tx1">
                    <a:lumMod val="85000"/>
                    <a:lumOff val="15000"/>
                  </a:schemeClr>
                </a:solidFill>
                <a:ea typeface="宋体" charset="-122"/>
              </a:rPr>
              <a:t>Voice:[+49-30</a:t>
            </a:r>
            <a:r>
              <a:rPr lang="en-US" altLang="ko-KR" sz="1600" dirty="0" smtClean="0">
                <a:solidFill>
                  <a:schemeClr val="tx1">
                    <a:lumMod val="85000"/>
                    <a:lumOff val="15000"/>
                  </a:schemeClr>
                </a:solidFill>
                <a:ea typeface="굴림" pitchFamily="50" charset="-127"/>
              </a:rPr>
              <a:t>-31002 284</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:[malte.hinrichs@hhi.fraunhofer.de]</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b="1"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This document provides the evaluation results </a:t>
            </a:r>
            <a:r>
              <a:rPr lang="en-US" altLang="zh-CN" sz="1600" dirty="0">
                <a:solidFill>
                  <a:schemeClr val="tx1">
                    <a:lumMod val="85000"/>
                    <a:lumOff val="15000"/>
                  </a:schemeClr>
                </a:solidFill>
                <a:ea typeface="宋体" charset="-122"/>
              </a:rPr>
              <a:t>on </a:t>
            </a:r>
            <a:r>
              <a:rPr lang="en-US" altLang="zh-CN" sz="1600" dirty="0" smtClean="0">
                <a:solidFill>
                  <a:schemeClr val="tx1">
                    <a:lumMod val="85000"/>
                    <a:lumOff val="15000"/>
                  </a:schemeClr>
                </a:solidFill>
                <a:ea typeface="宋体" charset="-122"/>
              </a:rPr>
              <a:t>preamble of PM PHY proposed by </a:t>
            </a:r>
            <a:r>
              <a:rPr lang="en-US" altLang="zh-CN" sz="1600" dirty="0" err="1" smtClean="0">
                <a:solidFill>
                  <a:schemeClr val="tx1">
                    <a:lumMod val="85000"/>
                    <a:lumOff val="15000"/>
                  </a:schemeClr>
                </a:solidFill>
                <a:ea typeface="宋体" charset="-122"/>
              </a:rPr>
              <a:t>Fraunhofer</a:t>
            </a:r>
            <a:r>
              <a:rPr lang="en-US" altLang="zh-CN" sz="1600" dirty="0" smtClean="0">
                <a:solidFill>
                  <a:schemeClr val="tx1">
                    <a:lumMod val="85000"/>
                    <a:lumOff val="15000"/>
                  </a:schemeClr>
                </a:solidFill>
                <a:ea typeface="宋体" charset="-122"/>
              </a:rPr>
              <a:t> HHI to TG13.  </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smtClean="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7511318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CIR Scenario 3, D3</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11" name="Inhaltsplatzhalter 10"/>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51706" y="1996606"/>
            <a:ext cx="5439001" cy="4082400"/>
          </a:xfrm>
        </p:spPr>
      </p:pic>
    </p:spTree>
    <p:extLst>
      <p:ext uri="{BB962C8B-B14F-4D97-AF65-F5344CB8AC3E}">
        <p14:creationId xmlns:p14="http://schemas.microsoft.com/office/powerpoint/2010/main" val="29388609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CIR Scenario 4, D7</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10" name="Inhaltsplatzhalter 9"/>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51706" y="1996606"/>
            <a:ext cx="5439001" cy="4082400"/>
          </a:xfrm>
        </p:spPr>
      </p:pic>
    </p:spTree>
    <p:extLst>
      <p:ext uri="{BB962C8B-B14F-4D97-AF65-F5344CB8AC3E}">
        <p14:creationId xmlns:p14="http://schemas.microsoft.com/office/powerpoint/2010/main" val="42177465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AWGN: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smtClean="0"/>
              <a:t>lengths</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38766775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@3.125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22989572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@6.25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4738959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@12.5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4764494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26450373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@50 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3889159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@100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0651232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@200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38284547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ctrTitle"/>
          </p:nvPr>
        </p:nvSpPr>
        <p:spPr>
          <a:xfrm>
            <a:off x="685800" y="1556792"/>
            <a:ext cx="7772400" cy="1470025"/>
          </a:xfrm>
        </p:spPr>
        <p:txBody>
          <a:bodyPr/>
          <a:lstStyle/>
          <a:p>
            <a:r>
              <a:rPr lang="en-US" dirty="0" smtClean="0"/>
              <a:t>IEEE P802.15.13 </a:t>
            </a:r>
            <a:br>
              <a:rPr lang="en-US" dirty="0" smtClean="0"/>
            </a:br>
            <a:r>
              <a:rPr lang="en-US" dirty="0" smtClean="0"/>
              <a:t>Evaluation </a:t>
            </a:r>
            <a:r>
              <a:rPr lang="en-US" dirty="0"/>
              <a:t>of </a:t>
            </a:r>
            <a:r>
              <a:rPr lang="en-US" dirty="0" smtClean="0"/>
              <a:t>PM PHY synchronization</a:t>
            </a:r>
            <a:endParaRPr lang="de-DE" dirty="0"/>
          </a:p>
        </p:txBody>
      </p:sp>
      <p:sp>
        <p:nvSpPr>
          <p:cNvPr id="2" name="날짜 개체 틀 1"/>
          <p:cNvSpPr>
            <a:spLocks noGrp="1"/>
          </p:cNvSpPr>
          <p:nvPr>
            <p:ph type="dt" idx="10"/>
          </p:nvPr>
        </p:nvSpPr>
        <p:spPr/>
        <p:txBody>
          <a:bodyPr/>
          <a:lstStyle/>
          <a:p>
            <a:r>
              <a:rPr lang="de-DE" altLang="ko-KR" smtClean="0"/>
              <a:t>May 2018</a:t>
            </a:r>
            <a:endParaRPr lang="en-US" altLang="zh-CN" dirty="0"/>
          </a:p>
        </p:txBody>
      </p:sp>
      <p:sp>
        <p:nvSpPr>
          <p:cNvPr id="4" name="바닥글 개체 틀 3"/>
          <p:cNvSpPr>
            <a:spLocks noGrp="1"/>
          </p:cNvSpPr>
          <p:nvPr>
            <p:ph type="ftr" idx="11"/>
          </p:nvPr>
        </p:nvSpPr>
        <p:spPr/>
        <p:txBody>
          <a:bodyPr/>
          <a:lstStyle/>
          <a:p>
            <a:r>
              <a:rPr lang="en-US" altLang="zh-CN"/>
              <a:t>Malte Hinrichs, HHI</a:t>
            </a:r>
            <a:endParaRPr lang="en-US" altLang="zh-CN"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2</a:t>
            </a:fld>
            <a:endParaRPr lang="en-US" altLang="zh-CN" dirty="0"/>
          </a:p>
        </p:txBody>
      </p:sp>
      <p:sp>
        <p:nvSpPr>
          <p:cNvPr id="8" name="Rectangle 6"/>
          <p:cNvSpPr txBox="1">
            <a:spLocks noChangeArrowheads="1"/>
          </p:cNvSpPr>
          <p:nvPr/>
        </p:nvSpPr>
        <p:spPr bwMode="auto">
          <a:xfrm>
            <a:off x="685800" y="3666728"/>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buFontTx/>
              <a:buNone/>
            </a:pPr>
            <a:r>
              <a:rPr lang="en-US" altLang="en-US" sz="2000" kern="0" dirty="0" smtClean="0"/>
              <a:t>Date:</a:t>
            </a:r>
            <a:r>
              <a:rPr lang="en-US" altLang="en-US" sz="2000" b="0" kern="0" dirty="0" smtClean="0"/>
              <a:t> 2018-04-26 </a:t>
            </a:r>
            <a:r>
              <a:rPr lang="en-US" altLang="en-US" sz="2000" kern="0" dirty="0" smtClean="0"/>
              <a:t>Place: </a:t>
            </a:r>
            <a:r>
              <a:rPr lang="en-US" altLang="en-US" sz="2000" b="0" kern="0" dirty="0" smtClean="0"/>
              <a:t>Warsaw, Poland</a:t>
            </a:r>
          </a:p>
        </p:txBody>
      </p:sp>
      <p:graphicFrame>
        <p:nvGraphicFramePr>
          <p:cNvPr id="9" name="Object 11"/>
          <p:cNvGraphicFramePr>
            <a:graphicFrameLocks noChangeAspect="1"/>
          </p:cNvGraphicFramePr>
          <p:nvPr>
            <p:extLst>
              <p:ext uri="{D42A27DB-BD31-4B8C-83A1-F6EECF244321}">
                <p14:modId xmlns:p14="http://schemas.microsoft.com/office/powerpoint/2010/main" val="1024379966"/>
              </p:ext>
            </p:extLst>
          </p:nvPr>
        </p:nvGraphicFramePr>
        <p:xfrm>
          <a:off x="671513" y="4864869"/>
          <a:ext cx="9256712" cy="2668587"/>
        </p:xfrm>
        <a:graphic>
          <a:graphicData uri="http://schemas.openxmlformats.org/presentationml/2006/ole">
            <mc:AlternateContent xmlns:mc="http://schemas.openxmlformats.org/markup-compatibility/2006">
              <mc:Choice xmlns:v="urn:schemas-microsoft-com:vml" Requires="v">
                <p:oleObj spid="_x0000_s1051" name="Document" r:id="rId4" imgW="8585539" imgH="2493107" progId="Word.Document.8">
                  <p:embed/>
                </p:oleObj>
              </mc:Choice>
              <mc:Fallback>
                <p:oleObj name="Document" r:id="rId4" imgW="8585539" imgH="2493107" progId="Word.Document.8">
                  <p:embed/>
                  <p:pic>
                    <p:nvPicPr>
                      <p:cNvPr id="14342" name="Object 11"/>
                      <p:cNvPicPr>
                        <a:picLocks noChangeAspect="1" noChangeArrowheads="1"/>
                      </p:cNvPicPr>
                      <p:nvPr/>
                    </p:nvPicPr>
                    <p:blipFill>
                      <a:blip r:embed="rId5"/>
                      <a:srcRect/>
                      <a:stretch>
                        <a:fillRect/>
                      </a:stretch>
                    </p:blipFill>
                    <p:spPr bwMode="auto">
                      <a:xfrm>
                        <a:off x="671513" y="4864869"/>
                        <a:ext cx="9256712" cy="2668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2" name="Rectangle 12"/>
          <p:cNvSpPr>
            <a:spLocks noChangeArrowheads="1"/>
          </p:cNvSpPr>
          <p:nvPr/>
        </p:nvSpPr>
        <p:spPr bwMode="auto">
          <a:xfrm>
            <a:off x="685800" y="420012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Authors:</a:t>
            </a:r>
            <a:endParaRPr lang="en-US" altLang="en-US" sz="2000" b="0"/>
          </a:p>
        </p:txBody>
      </p:sp>
    </p:spTree>
    <p:extLst>
      <p:ext uri="{BB962C8B-B14F-4D97-AF65-F5344CB8AC3E}">
        <p14:creationId xmlns:p14="http://schemas.microsoft.com/office/powerpoint/2010/main" val="24791685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@3.125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31784404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@6.25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0826221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@12.5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0594828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@25 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9168579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@50 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42377055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@100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6121592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@200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23267722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AWGN: </a:t>
            </a:r>
            <a:r>
              <a:rPr lang="de-DE" dirty="0" err="1" smtClean="0"/>
              <a:t>required</a:t>
            </a:r>
            <a:r>
              <a:rPr lang="de-DE" dirty="0" smtClean="0"/>
              <a:t> SNR vs. </a:t>
            </a:r>
            <a:r>
              <a:rPr lang="de-DE" dirty="0" err="1" smtClean="0"/>
              <a:t>preamble</a:t>
            </a:r>
            <a:r>
              <a:rPr lang="de-DE" dirty="0" smtClean="0"/>
              <a:t> </a:t>
            </a:r>
            <a:r>
              <a:rPr lang="de-DE" dirty="0" err="1"/>
              <a:t>length</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22831368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@3.125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29521849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@6.25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5104764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a:t>PM PHY</a:t>
            </a:r>
          </a:p>
        </p:txBody>
      </p:sp>
      <p:sp>
        <p:nvSpPr>
          <p:cNvPr id="8" name="Inhaltsplatzhalter 7"/>
          <p:cNvSpPr>
            <a:spLocks noGrp="1"/>
          </p:cNvSpPr>
          <p:nvPr>
            <p:ph idx="1"/>
          </p:nvPr>
        </p:nvSpPr>
        <p:spPr/>
        <p:txBody>
          <a:bodyPr/>
          <a:lstStyle/>
          <a:p>
            <a:pPr>
              <a:buFont typeface="Arial" panose="020B0604020202020204" pitchFamily="34" charset="0"/>
              <a:buChar char="•"/>
            </a:pPr>
            <a:r>
              <a:rPr lang="en-US" dirty="0"/>
              <a:t>Scope</a:t>
            </a:r>
          </a:p>
          <a:p>
            <a:pPr lvl="1">
              <a:buFont typeface="Arial" panose="020B0604020202020204" pitchFamily="34" charset="0"/>
              <a:buChar char="•"/>
            </a:pPr>
            <a:r>
              <a:rPr lang="en-US" dirty="0"/>
              <a:t>Low SNR operation</a:t>
            </a:r>
          </a:p>
          <a:p>
            <a:pPr lvl="1">
              <a:buFont typeface="Arial" panose="020B0604020202020204" pitchFamily="34" charset="0"/>
              <a:buChar char="•"/>
            </a:pPr>
            <a:r>
              <a:rPr lang="en-US" dirty="0"/>
              <a:t>E.g. IoT, uplink for mobile devices</a:t>
            </a:r>
          </a:p>
          <a:p>
            <a:pPr lvl="1">
              <a:buFont typeface="Arial" panose="020B0604020202020204" pitchFamily="34" charset="0"/>
              <a:buChar char="•"/>
            </a:pPr>
            <a:r>
              <a:rPr lang="en-US" dirty="0" err="1" smtClean="0"/>
              <a:t>Hadamard</a:t>
            </a:r>
            <a:r>
              <a:rPr lang="en-US" dirty="0" smtClean="0"/>
              <a:t>- or 8B10B coded PAM, Reed-Solomon FEC</a:t>
            </a:r>
            <a:endParaRPr lang="en-US" dirty="0"/>
          </a:p>
          <a:p>
            <a:pPr>
              <a:buFont typeface="Arial" panose="020B0604020202020204" pitchFamily="34" charset="0"/>
              <a:buChar char="•"/>
            </a:pPr>
            <a:r>
              <a:rPr lang="en-US" dirty="0"/>
              <a:t>Sync</a:t>
            </a:r>
          </a:p>
          <a:p>
            <a:pPr lvl="1">
              <a:buFont typeface="Arial" panose="020B0604020202020204" pitchFamily="34" charset="0"/>
              <a:buChar char="•"/>
            </a:pPr>
            <a:r>
              <a:rPr lang="en-US" dirty="0"/>
              <a:t>Robust synchronization/frame start detection required</a:t>
            </a:r>
          </a:p>
          <a:p>
            <a:pPr lvl="1">
              <a:buFont typeface="Arial" panose="020B0604020202020204" pitchFamily="34" charset="0"/>
              <a:buChar char="•"/>
            </a:pPr>
            <a:r>
              <a:rPr lang="en-US" dirty="0" smtClean="0"/>
              <a:t>Reliable operation even </a:t>
            </a:r>
            <a:r>
              <a:rPr lang="en-US" dirty="0"/>
              <a:t>if SNR is too low for data transmission</a:t>
            </a:r>
          </a:p>
          <a:p>
            <a:pPr lvl="1">
              <a:buFont typeface="Arial" panose="020B0604020202020204" pitchFamily="34" charset="0"/>
              <a:buChar char="•"/>
            </a:pPr>
            <a:r>
              <a:rPr lang="en-US" dirty="0"/>
              <a:t>Proposed method: </a:t>
            </a:r>
            <a:r>
              <a:rPr lang="en-US" dirty="0" smtClean="0"/>
              <a:t>Cross-correlation </a:t>
            </a:r>
            <a:r>
              <a:rPr lang="en-US" dirty="0"/>
              <a:t>with known preamble</a:t>
            </a:r>
          </a:p>
          <a:p>
            <a:pPr lvl="1">
              <a:buFont typeface="Arial" panose="020B0604020202020204" pitchFamily="34" charset="0"/>
              <a:buChar char="•"/>
            </a:pPr>
            <a:r>
              <a:rPr lang="en-US" dirty="0"/>
              <a:t>What length is needed for the preamble?</a:t>
            </a:r>
          </a:p>
          <a:p>
            <a:endParaRPr lang="de-DE"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3</a:t>
            </a:fld>
            <a:endParaRPr lang="en-US" altLang="zh-CN" dirty="0"/>
          </a:p>
        </p:txBody>
      </p:sp>
      <p:sp>
        <p:nvSpPr>
          <p:cNvPr id="4" name="바닥글 개체 틀 3"/>
          <p:cNvSpPr>
            <a:spLocks noGrp="1"/>
          </p:cNvSpPr>
          <p:nvPr>
            <p:ph type="ftr" idx="14"/>
          </p:nvPr>
        </p:nvSpPr>
        <p:spPr/>
        <p:txBody>
          <a:bodyPr/>
          <a:lstStyle/>
          <a:p>
            <a:r>
              <a:rPr lang="en-US" altLang="zh-CN"/>
              <a:t>Malte Hinrichs, HHI</a:t>
            </a:r>
            <a:endParaRPr lang="en-US" altLang="zh-CN" dirty="0"/>
          </a:p>
        </p:txBody>
      </p:sp>
      <p:sp>
        <p:nvSpPr>
          <p:cNvPr id="2" name="날짜 개체 틀 1"/>
          <p:cNvSpPr>
            <a:spLocks noGrp="1"/>
          </p:cNvSpPr>
          <p:nvPr>
            <p:ph type="dt" idx="15"/>
          </p:nvPr>
        </p:nvSpPr>
        <p:spPr/>
        <p:txBody>
          <a:bodyPr/>
          <a:lstStyle/>
          <a:p>
            <a:r>
              <a:rPr lang="de-DE" altLang="ko-KR" smtClean="0"/>
              <a:t>May 2018</a:t>
            </a:r>
            <a:endParaRPr lang="en-US" altLang="zh-CN" dirty="0"/>
          </a:p>
        </p:txBody>
      </p:sp>
      <p:sp>
        <p:nvSpPr>
          <p:cNvPr id="9" name="Rectangle 3"/>
          <p:cNvSpPr>
            <a:spLocks noChangeArrowheads="1"/>
          </p:cNvSpPr>
          <p:nvPr/>
        </p:nvSpPr>
        <p:spPr bwMode="auto">
          <a:xfrm>
            <a:off x="383119" y="1705074"/>
            <a:ext cx="8737352" cy="431621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p:spTree>
    <p:extLst>
      <p:ext uri="{BB962C8B-B14F-4D97-AF65-F5344CB8AC3E}">
        <p14:creationId xmlns:p14="http://schemas.microsoft.com/office/powerpoint/2010/main" val="118517870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@12.5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20357483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30906834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required</a:t>
            </a:r>
            <a:r>
              <a:rPr lang="de-DE" dirty="0"/>
              <a:t> SNR vs. </a:t>
            </a:r>
            <a:r>
              <a:rPr lang="de-DE" dirty="0" err="1"/>
              <a:t>preamble</a:t>
            </a:r>
            <a:r>
              <a:rPr lang="de-DE" dirty="0"/>
              <a:t> </a:t>
            </a:r>
            <a:r>
              <a:rPr lang="de-DE" dirty="0" err="1"/>
              <a:t>length</a:t>
            </a:r>
            <a:r>
              <a:rPr lang="de-DE" dirty="0"/>
              <a:t> @50 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31410262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@100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7620629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@200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29142646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@3.125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8804750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@6.25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422685812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@12.5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9704247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required</a:t>
            </a:r>
            <a:r>
              <a:rPr lang="de-DE" dirty="0"/>
              <a:t> SNR vs. </a:t>
            </a:r>
            <a:r>
              <a:rPr lang="de-DE" dirty="0" err="1"/>
              <a:t>preamble</a:t>
            </a:r>
            <a:r>
              <a:rPr lang="de-DE" dirty="0"/>
              <a:t> </a:t>
            </a:r>
            <a:r>
              <a:rPr lang="de-DE" dirty="0" err="1"/>
              <a:t>length</a:t>
            </a:r>
            <a:r>
              <a:rPr lang="de-DE" dirty="0"/>
              <a:t> @25 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9879091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a:t>
            </a:r>
            <a:r>
              <a:rPr lang="de-DE" dirty="0"/>
              <a:t>50 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29119883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a:t>Preamble structure</a:t>
            </a:r>
            <a:endParaRPr lang="de-DE" dirty="0"/>
          </a:p>
        </p:txBody>
      </p:sp>
      <p:sp>
        <p:nvSpPr>
          <p:cNvPr id="8" name="Inhaltsplatzhalter 7"/>
          <p:cNvSpPr>
            <a:spLocks noGrp="1"/>
          </p:cNvSpPr>
          <p:nvPr>
            <p:ph idx="1"/>
          </p:nvPr>
        </p:nvSpPr>
        <p:spPr/>
        <p:txBody>
          <a:bodyPr/>
          <a:lstStyle/>
          <a:p>
            <a:pPr>
              <a:buFont typeface="Arial" panose="020B0604020202020204" pitchFamily="34" charset="0"/>
              <a:buChar char="•"/>
            </a:pPr>
            <a:r>
              <a:rPr lang="en-US" dirty="0"/>
              <a:t>Sequence</a:t>
            </a:r>
          </a:p>
          <a:p>
            <a:pPr lvl="1">
              <a:buFont typeface="Arial" panose="020B0604020202020204" pitchFamily="34" charset="0"/>
              <a:buChar char="•"/>
            </a:pPr>
            <a:r>
              <a:rPr lang="en-US" dirty="0"/>
              <a:t>Enhanced Gold sequence A</a:t>
            </a:r>
            <a:r>
              <a:rPr lang="en-US" baseline="-25000" dirty="0"/>
              <a:t>N</a:t>
            </a:r>
            <a:r>
              <a:rPr lang="en-US" dirty="0"/>
              <a:t>:</a:t>
            </a:r>
            <a:br>
              <a:rPr lang="en-US" dirty="0"/>
            </a:br>
            <a:r>
              <a:rPr lang="en-US" dirty="0"/>
              <a:t>(N-1)-bit Gold sequence appended with a 1-bit for balancing</a:t>
            </a:r>
          </a:p>
          <a:p>
            <a:pPr lvl="1">
              <a:buFont typeface="Arial" panose="020B0604020202020204" pitchFamily="34" charset="0"/>
              <a:buChar char="•"/>
            </a:pPr>
            <a:r>
              <a:rPr lang="en-US" dirty="0"/>
              <a:t>Sequence </a:t>
            </a:r>
            <a:r>
              <a:rPr lang="en-US" dirty="0" smtClean="0"/>
              <a:t>lengths </a:t>
            </a:r>
            <a:r>
              <a:rPr lang="en-US" dirty="0"/>
              <a:t>for A</a:t>
            </a:r>
            <a:r>
              <a:rPr lang="en-US" baseline="-25000" dirty="0"/>
              <a:t>N </a:t>
            </a:r>
            <a:r>
              <a:rPr lang="en-US" dirty="0" smtClean="0"/>
              <a:t>: </a:t>
            </a:r>
            <a:r>
              <a:rPr lang="en-US" dirty="0"/>
              <a:t>N = 16, 32, 64</a:t>
            </a:r>
          </a:p>
          <a:p>
            <a:pPr>
              <a:buFont typeface="Arial" panose="020B0604020202020204" pitchFamily="34" charset="0"/>
              <a:buChar char="•"/>
            </a:pPr>
            <a:r>
              <a:rPr lang="en-US" dirty="0"/>
              <a:t>Repetition pattern: </a:t>
            </a:r>
            <a:r>
              <a:rPr lang="en-US" dirty="0">
                <a:sym typeface="Wingdings" panose="05000000000000000000" pitchFamily="2" charset="2"/>
              </a:rPr>
              <a:t>+ + – + – –</a:t>
            </a:r>
            <a:endParaRPr lang="en-US" dirty="0"/>
          </a:p>
          <a:p>
            <a:pPr lvl="1">
              <a:buFont typeface="Arial" panose="020B0604020202020204" pitchFamily="34" charset="0"/>
              <a:buChar char="•"/>
            </a:pPr>
            <a:r>
              <a:rPr lang="en-US" dirty="0"/>
              <a:t>Optimized for </a:t>
            </a:r>
            <a:r>
              <a:rPr lang="en-US" dirty="0" smtClean="0"/>
              <a:t>use of </a:t>
            </a:r>
            <a:r>
              <a:rPr lang="en-US" dirty="0" err="1" smtClean="0"/>
              <a:t>Minn</a:t>
            </a:r>
            <a:r>
              <a:rPr lang="en-US" dirty="0" smtClean="0"/>
              <a:t> </a:t>
            </a:r>
            <a:r>
              <a:rPr lang="en-US" dirty="0"/>
              <a:t>auto-correlator</a:t>
            </a:r>
          </a:p>
          <a:p>
            <a:pPr marL="800100" lvl="1" indent="-342900">
              <a:buFont typeface="Wingdings" panose="05000000000000000000" pitchFamily="2" charset="2"/>
              <a:buChar char="à"/>
            </a:pPr>
            <a:r>
              <a:rPr lang="en-US" dirty="0">
                <a:sym typeface="Wingdings" panose="05000000000000000000" pitchFamily="2" charset="2"/>
              </a:rPr>
              <a:t>Good autocorrelation properties (low side peaks)</a:t>
            </a:r>
          </a:p>
          <a:p>
            <a:pPr marL="800100" lvl="1" indent="-342900">
              <a:buFont typeface="Arial" panose="020B0604020202020204" pitchFamily="34" charset="0"/>
              <a:buChar char="•"/>
            </a:pPr>
            <a:r>
              <a:rPr lang="en-US" dirty="0">
                <a:sym typeface="Wingdings" panose="05000000000000000000" pitchFamily="2" charset="2"/>
              </a:rPr>
              <a:t>Resulting preamble: [A</a:t>
            </a:r>
            <a:r>
              <a:rPr lang="en-US" baseline="-25000" dirty="0">
                <a:sym typeface="Wingdings" panose="05000000000000000000" pitchFamily="2" charset="2"/>
              </a:rPr>
              <a:t>N</a:t>
            </a:r>
            <a:r>
              <a:rPr lang="en-US" dirty="0">
                <a:sym typeface="Wingdings" panose="05000000000000000000" pitchFamily="2" charset="2"/>
              </a:rPr>
              <a:t>  </a:t>
            </a:r>
            <a:r>
              <a:rPr lang="en-US" dirty="0" err="1">
                <a:sym typeface="Wingdings" panose="05000000000000000000" pitchFamily="2" charset="2"/>
              </a:rPr>
              <a:t>A</a:t>
            </a:r>
            <a:r>
              <a:rPr lang="en-US" baseline="-25000" dirty="0" err="1">
                <a:sym typeface="Wingdings" panose="05000000000000000000" pitchFamily="2" charset="2"/>
              </a:rPr>
              <a:t>N</a:t>
            </a:r>
            <a:r>
              <a:rPr lang="en-US" dirty="0">
                <a:sym typeface="Wingdings" panose="05000000000000000000" pitchFamily="2" charset="2"/>
              </a:rPr>
              <a:t> –A</a:t>
            </a:r>
            <a:r>
              <a:rPr lang="en-US" baseline="-25000" dirty="0">
                <a:sym typeface="Wingdings" panose="05000000000000000000" pitchFamily="2" charset="2"/>
              </a:rPr>
              <a:t>N</a:t>
            </a:r>
            <a:r>
              <a:rPr lang="en-US" dirty="0">
                <a:sym typeface="Wingdings" panose="05000000000000000000" pitchFamily="2" charset="2"/>
              </a:rPr>
              <a:t>  </a:t>
            </a:r>
            <a:r>
              <a:rPr lang="en-US" dirty="0" err="1">
                <a:sym typeface="Wingdings" panose="05000000000000000000" pitchFamily="2" charset="2"/>
              </a:rPr>
              <a:t>A</a:t>
            </a:r>
            <a:r>
              <a:rPr lang="en-US" baseline="-25000" dirty="0" err="1">
                <a:sym typeface="Wingdings" panose="05000000000000000000" pitchFamily="2" charset="2"/>
              </a:rPr>
              <a:t>N</a:t>
            </a:r>
            <a:r>
              <a:rPr lang="en-US" dirty="0">
                <a:sym typeface="Wingdings" panose="05000000000000000000" pitchFamily="2" charset="2"/>
              </a:rPr>
              <a:t> –A</a:t>
            </a:r>
            <a:r>
              <a:rPr lang="en-US" baseline="-25000" dirty="0">
                <a:sym typeface="Wingdings" panose="05000000000000000000" pitchFamily="2" charset="2"/>
              </a:rPr>
              <a:t>N </a:t>
            </a:r>
            <a:r>
              <a:rPr lang="en-US" dirty="0">
                <a:sym typeface="Wingdings" panose="05000000000000000000" pitchFamily="2" charset="2"/>
              </a:rPr>
              <a:t>–A</a:t>
            </a:r>
            <a:r>
              <a:rPr lang="en-US" baseline="-25000" dirty="0">
                <a:sym typeface="Wingdings" panose="05000000000000000000" pitchFamily="2" charset="2"/>
              </a:rPr>
              <a:t>N</a:t>
            </a:r>
            <a:r>
              <a:rPr lang="en-US" dirty="0" smtClean="0">
                <a:sym typeface="Wingdings" panose="05000000000000000000" pitchFamily="2" charset="2"/>
              </a:rPr>
              <a:t>]</a:t>
            </a:r>
          </a:p>
          <a:p>
            <a:pPr marL="800100" lvl="1" indent="-342900">
              <a:buFont typeface="Arial" panose="020B0604020202020204" pitchFamily="34" charset="0"/>
              <a:buChar char="•"/>
            </a:pPr>
            <a:r>
              <a:rPr lang="en-US" dirty="0" smtClean="0">
                <a:sym typeface="Wingdings" panose="05000000000000000000" pitchFamily="2" charset="2"/>
              </a:rPr>
              <a:t>Overall length is 6*N</a:t>
            </a:r>
            <a:endParaRPr lang="en-US" dirty="0"/>
          </a:p>
          <a:p>
            <a:endParaRPr lang="de-DE"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4</a:t>
            </a:fld>
            <a:endParaRPr lang="en-US" altLang="zh-CN" dirty="0"/>
          </a:p>
        </p:txBody>
      </p:sp>
      <p:sp>
        <p:nvSpPr>
          <p:cNvPr id="4" name="바닥글 개체 틀 3"/>
          <p:cNvSpPr>
            <a:spLocks noGrp="1"/>
          </p:cNvSpPr>
          <p:nvPr>
            <p:ph type="ftr" idx="14"/>
          </p:nvPr>
        </p:nvSpPr>
        <p:spPr/>
        <p:txBody>
          <a:bodyPr/>
          <a:lstStyle/>
          <a:p>
            <a:r>
              <a:rPr lang="en-US" altLang="zh-CN"/>
              <a:t>Malte Hinrichs, HHI</a:t>
            </a:r>
            <a:endParaRPr lang="en-US" altLang="zh-CN" dirty="0"/>
          </a:p>
        </p:txBody>
      </p:sp>
      <p:sp>
        <p:nvSpPr>
          <p:cNvPr id="2" name="날짜 개체 틀 1"/>
          <p:cNvSpPr>
            <a:spLocks noGrp="1"/>
          </p:cNvSpPr>
          <p:nvPr>
            <p:ph type="dt" idx="15"/>
          </p:nvPr>
        </p:nvSpPr>
        <p:spPr/>
        <p:txBody>
          <a:bodyPr/>
          <a:lstStyle/>
          <a:p>
            <a:r>
              <a:rPr lang="de-DE" altLang="ko-KR" smtClean="0"/>
              <a:t>May 2018</a:t>
            </a:r>
            <a:endParaRPr lang="en-US" altLang="zh-CN" dirty="0"/>
          </a:p>
        </p:txBody>
      </p:sp>
      <p:sp>
        <p:nvSpPr>
          <p:cNvPr id="9" name="Rectangle 3"/>
          <p:cNvSpPr>
            <a:spLocks noChangeArrowheads="1"/>
          </p:cNvSpPr>
          <p:nvPr/>
        </p:nvSpPr>
        <p:spPr bwMode="auto">
          <a:xfrm>
            <a:off x="383119" y="1705074"/>
            <a:ext cx="8737352" cy="431621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p:spTree>
    <p:extLst>
      <p:ext uri="{BB962C8B-B14F-4D97-AF65-F5344CB8AC3E}">
        <p14:creationId xmlns:p14="http://schemas.microsoft.com/office/powerpoint/2010/main" val="106033772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@100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78747427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@200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411873726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PM PHY</a:t>
            </a:r>
            <a:r>
              <a:rPr lang="de-DE" dirty="0" smtClean="0"/>
              <a:t>: BER vs. </a:t>
            </a:r>
            <a:r>
              <a:rPr lang="de-DE" dirty="0" smtClean="0"/>
              <a:t>SNR</a:t>
            </a:r>
            <a:br>
              <a:rPr lang="de-DE" dirty="0" smtClean="0"/>
            </a:br>
            <a:r>
              <a:rPr lang="de-DE" dirty="0" smtClean="0"/>
              <a:t>PAM-2, bipolar</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424384860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Summary</a:t>
            </a:r>
            <a:endParaRPr lang="de-DE" dirty="0"/>
          </a:p>
        </p:txBody>
      </p:sp>
      <p:sp>
        <p:nvSpPr>
          <p:cNvPr id="8" name="Inhaltsplatzhalter 7"/>
          <p:cNvSpPr>
            <a:spLocks noGrp="1"/>
          </p:cNvSpPr>
          <p:nvPr>
            <p:ph idx="1"/>
          </p:nvPr>
        </p:nvSpPr>
        <p:spPr/>
        <p:txBody>
          <a:bodyPr/>
          <a:lstStyle/>
          <a:p>
            <a:pPr>
              <a:buFont typeface="Arial" panose="020B0604020202020204" pitchFamily="34" charset="0"/>
              <a:buChar char="•"/>
            </a:pPr>
            <a:r>
              <a:rPr lang="en-US" sz="2000" b="0" dirty="0" smtClean="0"/>
              <a:t>Performance of preamble detection has been evaluated</a:t>
            </a:r>
          </a:p>
          <a:p>
            <a:pPr>
              <a:buFont typeface="Arial" panose="020B0604020202020204" pitchFamily="34" charset="0"/>
              <a:buChar char="•"/>
            </a:pPr>
            <a:r>
              <a:rPr lang="en-US" sz="2000" b="0" dirty="0" smtClean="0"/>
              <a:t>Using AWGN and CIRs in Scenarios 3D3 and 4D7</a:t>
            </a:r>
          </a:p>
          <a:p>
            <a:pPr>
              <a:buFont typeface="Arial" panose="020B0604020202020204" pitchFamily="34" charset="0"/>
              <a:buChar char="•"/>
            </a:pPr>
            <a:r>
              <a:rPr lang="en-US" sz="2000" b="0" dirty="0" smtClean="0"/>
              <a:t>Detection threshold was selected </a:t>
            </a:r>
            <a:r>
              <a:rPr lang="en-US" sz="2000" b="0" dirty="0" smtClean="0"/>
              <a:t>for 0.1</a:t>
            </a:r>
            <a:r>
              <a:rPr lang="en-US" sz="2000" b="0" dirty="0" smtClean="0"/>
              <a:t>% false </a:t>
            </a:r>
            <a:r>
              <a:rPr lang="en-US" sz="2000" b="0" dirty="0" smtClean="0"/>
              <a:t>positive rate</a:t>
            </a:r>
            <a:endParaRPr lang="en-US" sz="2000" b="0" dirty="0" smtClean="0"/>
          </a:p>
          <a:p>
            <a:pPr>
              <a:buFont typeface="Arial" panose="020B0604020202020204" pitchFamily="34" charset="0"/>
              <a:buChar char="•"/>
            </a:pPr>
            <a:r>
              <a:rPr lang="en-US" sz="2000" b="0" dirty="0" smtClean="0"/>
              <a:t>Results indicate minor impact of </a:t>
            </a:r>
            <a:r>
              <a:rPr lang="en-US" sz="2000" b="0" dirty="0" smtClean="0"/>
              <a:t>channel:</a:t>
            </a:r>
            <a:endParaRPr lang="en-US" sz="2000" b="0" dirty="0" smtClean="0"/>
          </a:p>
          <a:p>
            <a:pPr>
              <a:buFont typeface="Arial" panose="020B0604020202020204" pitchFamily="34" charset="0"/>
              <a:buChar char="•"/>
            </a:pPr>
            <a:r>
              <a:rPr lang="en-US" sz="2000" b="0" dirty="0" smtClean="0"/>
              <a:t>Similar </a:t>
            </a:r>
            <a:r>
              <a:rPr lang="en-US" sz="2000" b="0" dirty="0"/>
              <a:t>performance </a:t>
            </a:r>
            <a:r>
              <a:rPr lang="en-US" sz="2000" b="0" dirty="0" smtClean="0"/>
              <a:t>for AWGN </a:t>
            </a:r>
            <a:r>
              <a:rPr lang="en-US" sz="2000" b="0" dirty="0" smtClean="0"/>
              <a:t>and Scenario 3D3 </a:t>
            </a:r>
            <a:r>
              <a:rPr lang="en-US" sz="2000" b="0" dirty="0" smtClean="0"/>
              <a:t>up to an OCR of 200 MS/s and for Scenario 4D7 up to 25 MS/s</a:t>
            </a:r>
            <a:endParaRPr lang="en-US" sz="2000" b="0" dirty="0" smtClean="0"/>
          </a:p>
          <a:p>
            <a:pPr>
              <a:buFont typeface="Arial" panose="020B0604020202020204" pitchFamily="34" charset="0"/>
              <a:buChar char="•"/>
            </a:pPr>
            <a:r>
              <a:rPr lang="en-US" sz="2000" b="0" dirty="0" smtClean="0"/>
              <a:t>~ 2dB degradation in Scenario </a:t>
            </a:r>
            <a:r>
              <a:rPr lang="en-US" sz="2000" b="0" dirty="0" smtClean="0"/>
              <a:t>4D7 at 50 MS/s, no detection for</a:t>
            </a:r>
            <a:br>
              <a:rPr lang="en-US" sz="2000" b="0" dirty="0" smtClean="0"/>
            </a:br>
            <a:r>
              <a:rPr lang="en-US" sz="2000" b="0" dirty="0" smtClean="0"/>
              <a:t>100 MS/s and 200 MS/s</a:t>
            </a:r>
            <a:endParaRPr lang="en-US" sz="2000" b="0" dirty="0"/>
          </a:p>
          <a:p>
            <a:endParaRPr lang="de-DE"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43</a:t>
            </a:fld>
            <a:endParaRPr lang="en-US" altLang="zh-CN" dirty="0"/>
          </a:p>
        </p:txBody>
      </p:sp>
      <p:sp>
        <p:nvSpPr>
          <p:cNvPr id="4" name="바닥글 개체 틀 3"/>
          <p:cNvSpPr>
            <a:spLocks noGrp="1"/>
          </p:cNvSpPr>
          <p:nvPr>
            <p:ph type="ftr" idx="14"/>
          </p:nvPr>
        </p:nvSpPr>
        <p:spPr/>
        <p:txBody>
          <a:bodyPr/>
          <a:lstStyle/>
          <a:p>
            <a:r>
              <a:rPr lang="en-US" altLang="zh-CN"/>
              <a:t>Malte Hinrichs, HHI</a:t>
            </a:r>
            <a:endParaRPr lang="en-US" altLang="zh-CN" dirty="0"/>
          </a:p>
        </p:txBody>
      </p:sp>
      <p:sp>
        <p:nvSpPr>
          <p:cNvPr id="2" name="날짜 개체 틀 1"/>
          <p:cNvSpPr>
            <a:spLocks noGrp="1"/>
          </p:cNvSpPr>
          <p:nvPr>
            <p:ph type="dt" idx="15"/>
          </p:nvPr>
        </p:nvSpPr>
        <p:spPr/>
        <p:txBody>
          <a:bodyPr/>
          <a:lstStyle/>
          <a:p>
            <a:r>
              <a:rPr lang="de-DE" altLang="ko-KR" smtClean="0"/>
              <a:t>May 2018</a:t>
            </a:r>
            <a:endParaRPr lang="en-US" altLang="zh-CN" dirty="0"/>
          </a:p>
        </p:txBody>
      </p:sp>
      <p:sp>
        <p:nvSpPr>
          <p:cNvPr id="9" name="Rectangle 3"/>
          <p:cNvSpPr>
            <a:spLocks noChangeArrowheads="1"/>
          </p:cNvSpPr>
          <p:nvPr/>
        </p:nvSpPr>
        <p:spPr bwMode="auto">
          <a:xfrm>
            <a:off x="383119" y="1705074"/>
            <a:ext cx="8737352" cy="431621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p:spTree>
    <p:extLst>
      <p:ext uri="{BB962C8B-B14F-4D97-AF65-F5344CB8AC3E}">
        <p14:creationId xmlns:p14="http://schemas.microsoft.com/office/powerpoint/2010/main" val="19937073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err="1" smtClean="0"/>
              <a:t>Simplified</a:t>
            </a:r>
            <a:r>
              <a:rPr lang="de-DE" dirty="0" smtClean="0"/>
              <a:t> </a:t>
            </a:r>
            <a:r>
              <a:rPr lang="de-DE" dirty="0" err="1" smtClean="0"/>
              <a:t>frame</a:t>
            </a:r>
            <a:r>
              <a:rPr lang="de-DE" dirty="0" smtClean="0"/>
              <a:t> </a:t>
            </a:r>
            <a:r>
              <a:rPr lang="de-DE" dirty="0" err="1"/>
              <a:t>structure</a:t>
            </a:r>
            <a:endParaRPr lang="de-DE" dirty="0"/>
          </a:p>
        </p:txBody>
      </p:sp>
      <p:sp>
        <p:nvSpPr>
          <p:cNvPr id="8" name="Inhaltsplatzhalter 7"/>
          <p:cNvSpPr>
            <a:spLocks noGrp="1"/>
          </p:cNvSpPr>
          <p:nvPr>
            <p:ph idx="1"/>
          </p:nvPr>
        </p:nvSpPr>
        <p:spPr/>
        <p:txBody>
          <a:bodyPr/>
          <a:lstStyle/>
          <a:p>
            <a:pPr>
              <a:buFont typeface="Arial" panose="020B0604020202020204" pitchFamily="34" charset="0"/>
              <a:buChar char="•"/>
            </a:pPr>
            <a:r>
              <a:rPr lang="en-US" dirty="0"/>
              <a:t>Bit scaling</a:t>
            </a:r>
          </a:p>
          <a:p>
            <a:pPr lvl="1">
              <a:buFont typeface="Arial" panose="020B0604020202020204" pitchFamily="34" charset="0"/>
              <a:buChar char="•"/>
            </a:pPr>
            <a:r>
              <a:rPr lang="en-US" dirty="0"/>
              <a:t>Bipolar </a:t>
            </a:r>
            <a:r>
              <a:rPr lang="en-US" dirty="0" smtClean="0"/>
              <a:t>mapping around DC bias: </a:t>
            </a:r>
            <a:r>
              <a:rPr lang="en-US" dirty="0"/>
              <a:t>0/1 </a:t>
            </a:r>
            <a:r>
              <a:rPr lang="en-US" dirty="0">
                <a:sym typeface="Wingdings" panose="05000000000000000000" pitchFamily="2" charset="2"/>
              </a:rPr>
              <a:t></a:t>
            </a:r>
            <a:r>
              <a:rPr lang="en-US" dirty="0"/>
              <a:t> -1/+1</a:t>
            </a:r>
          </a:p>
          <a:p>
            <a:pPr marL="800100" lvl="1" indent="-342900">
              <a:buFont typeface="Wingdings" panose="05000000000000000000" pitchFamily="2" charset="2"/>
              <a:buChar char="à"/>
            </a:pPr>
            <a:r>
              <a:rPr lang="en-US" dirty="0" smtClean="0"/>
              <a:t>Modulation signal </a:t>
            </a:r>
            <a:r>
              <a:rPr lang="en-US" dirty="0"/>
              <a:t>power = 1</a:t>
            </a:r>
          </a:p>
          <a:p>
            <a:pPr>
              <a:buFont typeface="Arial" panose="020B0604020202020204" pitchFamily="34" charset="0"/>
              <a:buChar char="•"/>
            </a:pPr>
            <a:r>
              <a:rPr lang="en-US" dirty="0"/>
              <a:t>Simulated frame:</a:t>
            </a:r>
          </a:p>
          <a:p>
            <a:pPr lvl="1">
              <a:buFont typeface="Arial" panose="020B0604020202020204" pitchFamily="34" charset="0"/>
              <a:buChar char="•"/>
            </a:pPr>
            <a:r>
              <a:rPr lang="en-US" dirty="0"/>
              <a:t>Zeros </a:t>
            </a:r>
            <a:r>
              <a:rPr lang="en-US" dirty="0" smtClean="0"/>
              <a:t>(L </a:t>
            </a:r>
            <a:r>
              <a:rPr lang="en-US" dirty="0"/>
              <a:t>= 6*N bits)</a:t>
            </a:r>
          </a:p>
          <a:p>
            <a:pPr lvl="1">
              <a:buFont typeface="Arial" panose="020B0604020202020204" pitchFamily="34" charset="0"/>
              <a:buChar char="•"/>
            </a:pPr>
            <a:r>
              <a:rPr lang="en-US" dirty="0"/>
              <a:t>Preamble </a:t>
            </a:r>
            <a:r>
              <a:rPr lang="en-US" dirty="0" smtClean="0"/>
              <a:t>(L </a:t>
            </a:r>
            <a:r>
              <a:rPr lang="en-US" dirty="0"/>
              <a:t>bits)</a:t>
            </a:r>
          </a:p>
          <a:p>
            <a:pPr lvl="1">
              <a:buFont typeface="Arial" panose="020B0604020202020204" pitchFamily="34" charset="0"/>
              <a:buChar char="•"/>
            </a:pPr>
            <a:r>
              <a:rPr lang="en-US" dirty="0"/>
              <a:t>Random data </a:t>
            </a:r>
            <a:r>
              <a:rPr lang="en-US" dirty="0" smtClean="0"/>
              <a:t>(L </a:t>
            </a:r>
            <a:r>
              <a:rPr lang="en-US" dirty="0"/>
              <a:t>bits)	</a:t>
            </a:r>
          </a:p>
          <a:p>
            <a:pPr marL="457200" lvl="1" indent="0"/>
            <a:r>
              <a:rPr lang="en-US" dirty="0">
                <a:sym typeface="Wingdings" panose="05000000000000000000" pitchFamily="2" charset="2"/>
              </a:rPr>
              <a:t> </a:t>
            </a:r>
            <a:r>
              <a:rPr lang="en-US" dirty="0" smtClean="0">
                <a:sym typeface="Wingdings" panose="05000000000000000000" pitchFamily="2" charset="2"/>
              </a:rPr>
              <a:t>Emulates the beginning </a:t>
            </a:r>
            <a:r>
              <a:rPr lang="en-US" dirty="0">
                <a:sym typeface="Wingdings" panose="05000000000000000000" pitchFamily="2" charset="2"/>
              </a:rPr>
              <a:t>of </a:t>
            </a:r>
            <a:r>
              <a:rPr lang="en-US" dirty="0" smtClean="0">
                <a:sym typeface="Wingdings" panose="05000000000000000000" pitchFamily="2" charset="2"/>
              </a:rPr>
              <a:t>the PHY frame</a:t>
            </a:r>
            <a:endParaRPr lang="en-US" dirty="0"/>
          </a:p>
          <a:p>
            <a:endParaRPr lang="en-US" dirty="0"/>
          </a:p>
          <a:p>
            <a:endParaRPr lang="de-DE"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5</a:t>
            </a:fld>
            <a:endParaRPr lang="en-US" altLang="zh-CN" dirty="0"/>
          </a:p>
        </p:txBody>
      </p:sp>
      <p:sp>
        <p:nvSpPr>
          <p:cNvPr id="4" name="바닥글 개체 틀 3"/>
          <p:cNvSpPr>
            <a:spLocks noGrp="1"/>
          </p:cNvSpPr>
          <p:nvPr>
            <p:ph type="ftr" idx="14"/>
          </p:nvPr>
        </p:nvSpPr>
        <p:spPr/>
        <p:txBody>
          <a:bodyPr/>
          <a:lstStyle/>
          <a:p>
            <a:r>
              <a:rPr lang="en-US" altLang="zh-CN"/>
              <a:t>Malte Hinrichs, HHI</a:t>
            </a:r>
            <a:endParaRPr lang="en-US" altLang="zh-CN" dirty="0"/>
          </a:p>
        </p:txBody>
      </p:sp>
      <p:sp>
        <p:nvSpPr>
          <p:cNvPr id="2" name="날짜 개체 틀 1"/>
          <p:cNvSpPr>
            <a:spLocks noGrp="1"/>
          </p:cNvSpPr>
          <p:nvPr>
            <p:ph type="dt" idx="15"/>
          </p:nvPr>
        </p:nvSpPr>
        <p:spPr/>
        <p:txBody>
          <a:bodyPr/>
          <a:lstStyle/>
          <a:p>
            <a:r>
              <a:rPr lang="de-DE" altLang="ko-KR" smtClean="0"/>
              <a:t>May 2018</a:t>
            </a:r>
            <a:endParaRPr lang="en-US" altLang="zh-CN" dirty="0"/>
          </a:p>
        </p:txBody>
      </p:sp>
      <p:sp>
        <p:nvSpPr>
          <p:cNvPr id="9" name="Rectangle 3"/>
          <p:cNvSpPr>
            <a:spLocks noChangeArrowheads="1"/>
          </p:cNvSpPr>
          <p:nvPr/>
        </p:nvSpPr>
        <p:spPr bwMode="auto">
          <a:xfrm>
            <a:off x="383119" y="1705074"/>
            <a:ext cx="8737352" cy="431621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p:sp>
        <p:nvSpPr>
          <p:cNvPr id="10" name="Rechteck 9"/>
          <p:cNvSpPr/>
          <p:nvPr/>
        </p:nvSpPr>
        <p:spPr bwMode="auto">
          <a:xfrm>
            <a:off x="7211286" y="3573016"/>
            <a:ext cx="1358471" cy="428478"/>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Times New Roman" pitchFamily="18" charset="0"/>
                <a:ea typeface="+mn-ea"/>
              </a:rPr>
              <a:t>Random </a:t>
            </a:r>
            <a:r>
              <a:rPr kumimoji="0" lang="de-DE" sz="1400" b="0" i="0" u="none" strike="noStrike" kern="0" cap="none" spc="0" normalizeH="0" baseline="0" noProof="0" dirty="0" err="1">
                <a:ln>
                  <a:noFill/>
                </a:ln>
                <a:solidFill>
                  <a:srgbClr val="000000"/>
                </a:solidFill>
                <a:effectLst/>
                <a:uLnTx/>
                <a:uFillTx/>
                <a:latin typeface="Times New Roman" pitchFamily="18" charset="0"/>
                <a:ea typeface="+mn-ea"/>
              </a:rPr>
              <a:t>bits</a:t>
            </a:r>
            <a:endParaRPr kumimoji="0" lang="de-DE" sz="14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11" name="Rechteck 10"/>
          <p:cNvSpPr/>
          <p:nvPr/>
        </p:nvSpPr>
        <p:spPr bwMode="auto">
          <a:xfrm>
            <a:off x="5852815" y="3573017"/>
            <a:ext cx="1358471" cy="429916"/>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a:ln>
                  <a:noFill/>
                </a:ln>
                <a:solidFill>
                  <a:srgbClr val="000000"/>
                </a:solidFill>
                <a:effectLst/>
                <a:uLnTx/>
                <a:uFillTx/>
                <a:latin typeface="Times New Roman" pitchFamily="18" charset="0"/>
                <a:ea typeface="+mn-ea"/>
              </a:rPr>
              <a:t>Preamble</a:t>
            </a:r>
            <a:endParaRPr kumimoji="0" lang="de-DE" sz="14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12" name="Rechteck 11"/>
          <p:cNvSpPr/>
          <p:nvPr/>
        </p:nvSpPr>
        <p:spPr bwMode="auto">
          <a:xfrm>
            <a:off x="4494344" y="3573016"/>
            <a:ext cx="1358471" cy="429916"/>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Times New Roman" pitchFamily="18" charset="0"/>
                <a:ea typeface="+mn-ea"/>
              </a:rPr>
              <a:t>Zeros</a:t>
            </a:r>
          </a:p>
        </p:txBody>
      </p:sp>
      <p:sp>
        <p:nvSpPr>
          <p:cNvPr id="13" name="TextBox 30"/>
          <p:cNvSpPr txBox="1"/>
          <p:nvPr/>
        </p:nvSpPr>
        <p:spPr>
          <a:xfrm>
            <a:off x="5796913" y="4354314"/>
            <a:ext cx="1470274" cy="276999"/>
          </a:xfrm>
          <a:prstGeom prst="rect">
            <a:avLst/>
          </a:prstGeom>
          <a:noFill/>
        </p:spPr>
        <p:txBody>
          <a:bodyPr wrap="none" rtlCol="0">
            <a:spAutoFit/>
          </a:bodyPr>
          <a:lstStyle/>
          <a:p>
            <a:pPr algn="ctr" defTabSz="914400">
              <a:buClrTx/>
              <a:buSzTx/>
              <a:buFontTx/>
              <a:buNone/>
            </a:pPr>
            <a:r>
              <a:rPr lang="en-US" altLang="ko-KR" sz="1200" dirty="0">
                <a:solidFill>
                  <a:srgbClr val="000000"/>
                </a:solidFill>
                <a:latin typeface="Times New Roman" pitchFamily="18" charset="0"/>
                <a:ea typeface="+mn-ea"/>
              </a:rPr>
              <a:t>96/192/384 bits each</a:t>
            </a:r>
            <a:endParaRPr lang="ko-KR" altLang="en-US" sz="1200" dirty="0">
              <a:solidFill>
                <a:srgbClr val="000000"/>
              </a:solidFill>
              <a:latin typeface="Times New Roman" pitchFamily="18" charset="0"/>
              <a:ea typeface="+mn-ea"/>
            </a:endParaRPr>
          </a:p>
        </p:txBody>
      </p:sp>
      <p:cxnSp>
        <p:nvCxnSpPr>
          <p:cNvPr id="14" name="Gerade Verbindung mit Pfeil 13"/>
          <p:cNvCxnSpPr>
            <a:endCxn id="10" idx="2"/>
          </p:cNvCxnSpPr>
          <p:nvPr/>
        </p:nvCxnSpPr>
        <p:spPr bwMode="auto">
          <a:xfrm flipV="1">
            <a:off x="6731477" y="4001494"/>
            <a:ext cx="1159045" cy="352820"/>
          </a:xfrm>
          <a:prstGeom prst="straightConnector1">
            <a:avLst/>
          </a:prstGeom>
          <a:solidFill>
            <a:srgbClr val="00CC99"/>
          </a:solidFill>
          <a:ln w="12700" cap="flat" cmpd="sng" algn="ctr">
            <a:solidFill>
              <a:srgbClr val="000000"/>
            </a:solidFill>
            <a:prstDash val="dash"/>
            <a:round/>
            <a:headEnd type="none" w="sm" len="sm"/>
            <a:tailEnd type="triangle"/>
          </a:ln>
          <a:effectLst/>
        </p:spPr>
      </p:cxnSp>
      <p:cxnSp>
        <p:nvCxnSpPr>
          <p:cNvPr id="15" name="Gerade Verbindung mit Pfeil 14"/>
          <p:cNvCxnSpPr>
            <a:endCxn id="12" idx="2"/>
          </p:cNvCxnSpPr>
          <p:nvPr/>
        </p:nvCxnSpPr>
        <p:spPr bwMode="auto">
          <a:xfrm flipH="1" flipV="1">
            <a:off x="5173580" y="4002932"/>
            <a:ext cx="1165483" cy="352821"/>
          </a:xfrm>
          <a:prstGeom prst="straightConnector1">
            <a:avLst/>
          </a:prstGeom>
          <a:solidFill>
            <a:srgbClr val="00CC99"/>
          </a:solidFill>
          <a:ln w="12700" cap="flat" cmpd="sng" algn="ctr">
            <a:solidFill>
              <a:srgbClr val="000000"/>
            </a:solidFill>
            <a:prstDash val="dash"/>
            <a:round/>
            <a:headEnd type="none" w="sm" len="sm"/>
            <a:tailEnd type="triangle"/>
          </a:ln>
          <a:effectLst/>
        </p:spPr>
      </p:cxnSp>
      <p:cxnSp>
        <p:nvCxnSpPr>
          <p:cNvPr id="16" name="Gerade Verbindung mit Pfeil 15"/>
          <p:cNvCxnSpPr>
            <a:stCxn id="13" idx="0"/>
            <a:endCxn id="11" idx="2"/>
          </p:cNvCxnSpPr>
          <p:nvPr/>
        </p:nvCxnSpPr>
        <p:spPr bwMode="auto">
          <a:xfrm flipV="1">
            <a:off x="6532050" y="4002933"/>
            <a:ext cx="1" cy="351381"/>
          </a:xfrm>
          <a:prstGeom prst="straightConnector1">
            <a:avLst/>
          </a:prstGeom>
          <a:solidFill>
            <a:srgbClr val="00CC99"/>
          </a:solidFill>
          <a:ln w="12700" cap="flat" cmpd="sng" algn="ctr">
            <a:solidFill>
              <a:srgbClr val="000000"/>
            </a:solidFill>
            <a:prstDash val="dash"/>
            <a:round/>
            <a:headEnd type="none" w="sm" len="sm"/>
            <a:tailEnd type="triangle"/>
          </a:ln>
          <a:effectLst/>
        </p:spPr>
      </p:cxnSp>
    </p:spTree>
    <p:extLst>
      <p:ext uri="{BB962C8B-B14F-4D97-AF65-F5344CB8AC3E}">
        <p14:creationId xmlns:p14="http://schemas.microsoft.com/office/powerpoint/2010/main" val="30365325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a:t>Channel </a:t>
            </a:r>
            <a:r>
              <a:rPr lang="de-DE" dirty="0" err="1"/>
              <a:t>simulation</a:t>
            </a:r>
            <a:endParaRPr lang="de-DE" dirty="0"/>
          </a:p>
        </p:txBody>
      </p:sp>
      <p:sp>
        <p:nvSpPr>
          <p:cNvPr id="8" name="Inhaltsplatzhalter 7"/>
          <p:cNvSpPr>
            <a:spLocks noGrp="1"/>
          </p:cNvSpPr>
          <p:nvPr>
            <p:ph idx="1"/>
          </p:nvPr>
        </p:nvSpPr>
        <p:spPr/>
        <p:txBody>
          <a:bodyPr/>
          <a:lstStyle/>
          <a:p>
            <a:pPr>
              <a:buFont typeface="Arial" panose="020B0604020202020204" pitchFamily="34" charset="0"/>
              <a:buChar char="•"/>
            </a:pPr>
            <a:r>
              <a:rPr lang="en-US" dirty="0"/>
              <a:t>Apply Channel Impulse Response (CIR) </a:t>
            </a:r>
          </a:p>
          <a:p>
            <a:pPr lvl="1">
              <a:buFont typeface="Arial" panose="020B0604020202020204" pitchFamily="34" charset="0"/>
              <a:buChar char="•"/>
            </a:pPr>
            <a:r>
              <a:rPr lang="en-US" dirty="0" err="1"/>
              <a:t>Upsampling</a:t>
            </a:r>
            <a:r>
              <a:rPr lang="en-US" dirty="0"/>
              <a:t>, convolution with CIR, </a:t>
            </a:r>
            <a:r>
              <a:rPr lang="en-US" dirty="0" err="1"/>
              <a:t>downsampling</a:t>
            </a:r>
            <a:endParaRPr lang="en-US" dirty="0"/>
          </a:p>
          <a:p>
            <a:pPr>
              <a:buFont typeface="Arial" panose="020B0604020202020204" pitchFamily="34" charset="0"/>
              <a:buChar char="•"/>
            </a:pPr>
            <a:r>
              <a:rPr lang="en-US" dirty="0"/>
              <a:t>Add AWGN</a:t>
            </a:r>
          </a:p>
          <a:p>
            <a:pPr lvl="1">
              <a:buFont typeface="Arial" panose="020B0604020202020204" pitchFamily="34" charset="0"/>
              <a:buChar char="•"/>
            </a:pPr>
            <a:r>
              <a:rPr lang="en-US" dirty="0"/>
              <a:t>Test 10,000 noise realizations</a:t>
            </a:r>
          </a:p>
          <a:p>
            <a:pPr>
              <a:buFont typeface="Arial" panose="020B0604020202020204" pitchFamily="34" charset="0"/>
              <a:buChar char="•"/>
            </a:pPr>
            <a:r>
              <a:rPr lang="de-DE" dirty="0" err="1"/>
              <a:t>Detector</a:t>
            </a:r>
            <a:r>
              <a:rPr lang="de-DE" dirty="0"/>
              <a:t>: Cross </a:t>
            </a:r>
            <a:r>
              <a:rPr lang="de-DE" dirty="0" err="1"/>
              <a:t>correlation</a:t>
            </a:r>
            <a:r>
              <a:rPr lang="de-DE" dirty="0"/>
              <a:t> </a:t>
            </a:r>
            <a:r>
              <a:rPr lang="de-DE" dirty="0" err="1"/>
              <a:t>with</a:t>
            </a:r>
            <a:r>
              <a:rPr lang="de-DE" dirty="0"/>
              <a:t> ideal </a:t>
            </a:r>
            <a:r>
              <a:rPr lang="de-DE" dirty="0" err="1"/>
              <a:t>preamble</a:t>
            </a:r>
            <a:endParaRPr lang="de-DE" dirty="0"/>
          </a:p>
          <a:p>
            <a:pPr lvl="1">
              <a:buFont typeface="Arial" panose="020B0604020202020204" pitchFamily="34" charset="0"/>
              <a:buChar char="•"/>
            </a:pPr>
            <a:r>
              <a:rPr lang="de-DE" dirty="0" err="1"/>
              <a:t>Selection</a:t>
            </a:r>
            <a:r>
              <a:rPr lang="de-DE" dirty="0"/>
              <a:t> </a:t>
            </a:r>
            <a:r>
              <a:rPr lang="de-DE" dirty="0" err="1"/>
              <a:t>of</a:t>
            </a:r>
            <a:r>
              <a:rPr lang="de-DE" dirty="0"/>
              <a:t> </a:t>
            </a:r>
            <a:r>
              <a:rPr lang="de-DE" b="1" dirty="0" err="1"/>
              <a:t>first</a:t>
            </a:r>
            <a:r>
              <a:rPr lang="de-DE" b="1" dirty="0"/>
              <a:t> </a:t>
            </a:r>
            <a:r>
              <a:rPr lang="de-DE" b="1" dirty="0" err="1"/>
              <a:t>value</a:t>
            </a:r>
            <a:r>
              <a:rPr lang="de-DE" b="1" dirty="0"/>
              <a:t> &gt; </a:t>
            </a:r>
            <a:r>
              <a:rPr lang="de-DE" b="1" dirty="0" err="1"/>
              <a:t>threshold</a:t>
            </a:r>
            <a:r>
              <a:rPr lang="de-DE" b="1" dirty="0"/>
              <a:t> </a:t>
            </a:r>
            <a:r>
              <a:rPr lang="de-DE" dirty="0"/>
              <a:t>per </a:t>
            </a:r>
            <a:r>
              <a:rPr lang="de-DE" dirty="0" err="1"/>
              <a:t>frame</a:t>
            </a:r>
            <a:endParaRPr lang="de-DE" dirty="0"/>
          </a:p>
          <a:p>
            <a:pPr lvl="1">
              <a:buFont typeface="Arial" panose="020B0604020202020204" pitchFamily="34" charset="0"/>
              <a:buChar char="•"/>
            </a:pPr>
            <a:r>
              <a:rPr lang="de-DE" dirty="0"/>
              <a:t>Count positive </a:t>
            </a:r>
            <a:r>
              <a:rPr lang="de-DE" dirty="0" err="1"/>
              <a:t>detection</a:t>
            </a:r>
            <a:r>
              <a:rPr lang="de-DE" dirty="0"/>
              <a:t> rate</a:t>
            </a:r>
          </a:p>
          <a:p>
            <a:pPr lvl="1">
              <a:buFont typeface="Arial" panose="020B0604020202020204" pitchFamily="34" charset="0"/>
              <a:buChar char="•"/>
            </a:pPr>
            <a:endParaRPr lang="en-US" dirty="0"/>
          </a:p>
          <a:p>
            <a:endParaRPr lang="de-DE"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6</a:t>
            </a:fld>
            <a:endParaRPr lang="en-US" altLang="zh-CN" dirty="0"/>
          </a:p>
        </p:txBody>
      </p:sp>
      <p:sp>
        <p:nvSpPr>
          <p:cNvPr id="4" name="바닥글 개체 틀 3"/>
          <p:cNvSpPr>
            <a:spLocks noGrp="1"/>
          </p:cNvSpPr>
          <p:nvPr>
            <p:ph type="ftr" idx="14"/>
          </p:nvPr>
        </p:nvSpPr>
        <p:spPr/>
        <p:txBody>
          <a:bodyPr/>
          <a:lstStyle/>
          <a:p>
            <a:r>
              <a:rPr lang="en-US" altLang="zh-CN"/>
              <a:t>Malte Hinrichs, HHI</a:t>
            </a:r>
            <a:endParaRPr lang="en-US" altLang="zh-CN" dirty="0"/>
          </a:p>
        </p:txBody>
      </p:sp>
      <p:sp>
        <p:nvSpPr>
          <p:cNvPr id="2" name="날짜 개체 틀 1"/>
          <p:cNvSpPr>
            <a:spLocks noGrp="1"/>
          </p:cNvSpPr>
          <p:nvPr>
            <p:ph type="dt" idx="15"/>
          </p:nvPr>
        </p:nvSpPr>
        <p:spPr/>
        <p:txBody>
          <a:bodyPr/>
          <a:lstStyle/>
          <a:p>
            <a:r>
              <a:rPr lang="de-DE" altLang="ko-KR" smtClean="0"/>
              <a:t>May 2018</a:t>
            </a:r>
            <a:endParaRPr lang="en-US" altLang="zh-CN" dirty="0"/>
          </a:p>
        </p:txBody>
      </p:sp>
      <p:sp>
        <p:nvSpPr>
          <p:cNvPr id="9" name="Rectangle 3"/>
          <p:cNvSpPr>
            <a:spLocks noChangeArrowheads="1"/>
          </p:cNvSpPr>
          <p:nvPr/>
        </p:nvSpPr>
        <p:spPr bwMode="auto">
          <a:xfrm>
            <a:off x="383119" y="1705074"/>
            <a:ext cx="8737352" cy="431621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p:sp>
        <p:nvSpPr>
          <p:cNvPr id="41" name="Rechteck 40"/>
          <p:cNvSpPr/>
          <p:nvPr/>
        </p:nvSpPr>
        <p:spPr bwMode="auto">
          <a:xfrm>
            <a:off x="2510078" y="5003165"/>
            <a:ext cx="974230"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Random </a:t>
            </a:r>
            <a:r>
              <a:rPr kumimoji="0" lang="de-DE" sz="1200" b="0" i="0" u="none" strike="noStrike" kern="0" cap="none" spc="0" normalizeH="0" baseline="0" noProof="0" dirty="0" err="1">
                <a:ln>
                  <a:noFill/>
                </a:ln>
                <a:solidFill>
                  <a:srgbClr val="000000"/>
                </a:solidFill>
                <a:effectLst/>
                <a:uLnTx/>
                <a:uFillTx/>
                <a:latin typeface="Times New Roman" pitchFamily="18" charset="0"/>
                <a:ea typeface="+mn-ea"/>
              </a:rPr>
              <a:t>bits</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42" name="직사각형 49"/>
          <p:cNvSpPr/>
          <p:nvPr/>
        </p:nvSpPr>
        <p:spPr bwMode="auto">
          <a:xfrm>
            <a:off x="6075687" y="5681227"/>
            <a:ext cx="765314" cy="384053"/>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srgbClr val="000000"/>
                </a:solidFill>
                <a:effectLst/>
                <a:uLnTx/>
                <a:uFillTx/>
                <a:latin typeface="Times New Roman" pitchFamily="18" charset="0"/>
                <a:ea typeface="+mn-ea"/>
              </a:rPr>
              <a:t>AWGN</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43" name="직사각형 49"/>
          <p:cNvSpPr/>
          <p:nvPr/>
        </p:nvSpPr>
        <p:spPr bwMode="auto">
          <a:xfrm>
            <a:off x="4597566" y="5683000"/>
            <a:ext cx="765314" cy="384053"/>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srgbClr val="000000"/>
                </a:solidFill>
                <a:effectLst/>
                <a:uLnTx/>
                <a:uFillTx/>
                <a:latin typeface="Times New Roman" pitchFamily="18" charset="0"/>
                <a:ea typeface="+mn-ea"/>
              </a:rPr>
              <a:t>CIR</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grpSp>
        <p:nvGrpSpPr>
          <p:cNvPr id="44" name="Gruppieren 43"/>
          <p:cNvGrpSpPr/>
          <p:nvPr/>
        </p:nvGrpSpPr>
        <p:grpSpPr>
          <a:xfrm>
            <a:off x="3995936" y="4952704"/>
            <a:ext cx="496800" cy="386097"/>
            <a:chOff x="3798502" y="5002945"/>
            <a:chExt cx="496800" cy="386097"/>
          </a:xfrm>
        </p:grpSpPr>
        <p:sp>
          <p:nvSpPr>
            <p:cNvPr id="45" name="Rechteck 44"/>
            <p:cNvSpPr/>
            <p:nvPr/>
          </p:nvSpPr>
          <p:spPr bwMode="auto">
            <a:xfrm>
              <a:off x="3798502" y="5002945"/>
              <a:ext cx="496800" cy="386097"/>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Times New Roman" pitchFamily="18" charset="0"/>
                  <a:ea typeface="+mn-ea"/>
                </a:rPr>
                <a:t>n</a:t>
              </a:r>
            </a:p>
          </p:txBody>
        </p:sp>
        <p:cxnSp>
          <p:nvCxnSpPr>
            <p:cNvPr id="46" name="Gerade Verbindung mit Pfeil 45"/>
            <p:cNvCxnSpPr/>
            <p:nvPr/>
          </p:nvCxnSpPr>
          <p:spPr bwMode="auto">
            <a:xfrm flipV="1">
              <a:off x="3923928" y="5035137"/>
              <a:ext cx="0" cy="288032"/>
            </a:xfrm>
            <a:prstGeom prst="straightConnector1">
              <a:avLst/>
            </a:prstGeom>
            <a:solidFill>
              <a:srgbClr val="00CC99"/>
            </a:solidFill>
            <a:ln w="12700" cap="flat" cmpd="sng" algn="ctr">
              <a:solidFill>
                <a:srgbClr val="000000"/>
              </a:solidFill>
              <a:prstDash val="solid"/>
              <a:round/>
              <a:headEnd type="none" w="sm" len="sm"/>
              <a:tailEnd type="triangle"/>
            </a:ln>
            <a:effectLst/>
          </p:spPr>
        </p:cxnSp>
      </p:grpSp>
      <p:grpSp>
        <p:nvGrpSpPr>
          <p:cNvPr id="47" name="Gruppieren 46"/>
          <p:cNvGrpSpPr/>
          <p:nvPr/>
        </p:nvGrpSpPr>
        <p:grpSpPr>
          <a:xfrm>
            <a:off x="5426252" y="4952705"/>
            <a:ext cx="497839" cy="386096"/>
            <a:chOff x="5327035" y="4963837"/>
            <a:chExt cx="497839" cy="386096"/>
          </a:xfrm>
        </p:grpSpPr>
        <p:sp>
          <p:nvSpPr>
            <p:cNvPr id="48" name="Rechteck 47"/>
            <p:cNvSpPr/>
            <p:nvPr/>
          </p:nvSpPr>
          <p:spPr bwMode="auto">
            <a:xfrm>
              <a:off x="5327035" y="4963837"/>
              <a:ext cx="497839" cy="386096"/>
            </a:xfrm>
            <a:prstGeom prst="rect">
              <a:avLst/>
            </a:prstGeom>
            <a:noFill/>
            <a:ln w="12700" cap="flat" cmpd="sng" algn="ctr">
              <a:solidFill>
                <a:srgbClr val="000000"/>
              </a:solidFill>
              <a:prstDash val="solid"/>
              <a:round/>
              <a:headEnd type="triangl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Times New Roman" pitchFamily="18" charset="0"/>
                  <a:ea typeface="+mn-ea"/>
                </a:rPr>
                <a:t>n</a:t>
              </a:r>
            </a:p>
          </p:txBody>
        </p:sp>
        <p:cxnSp>
          <p:nvCxnSpPr>
            <p:cNvPr id="49" name="Gerade Verbindung mit Pfeil 48"/>
            <p:cNvCxnSpPr/>
            <p:nvPr/>
          </p:nvCxnSpPr>
          <p:spPr bwMode="auto">
            <a:xfrm flipV="1">
              <a:off x="5461308" y="5012869"/>
              <a:ext cx="0" cy="288032"/>
            </a:xfrm>
            <a:prstGeom prst="straightConnector1">
              <a:avLst/>
            </a:prstGeom>
            <a:solidFill>
              <a:srgbClr val="00CC99"/>
            </a:solidFill>
            <a:ln w="12700" cap="flat" cmpd="sng" algn="ctr">
              <a:solidFill>
                <a:srgbClr val="000000"/>
              </a:solidFill>
              <a:prstDash val="solid"/>
              <a:round/>
              <a:headEnd type="triangle" w="med" len="med"/>
              <a:tailEnd type="none"/>
            </a:ln>
            <a:effectLst/>
          </p:spPr>
        </p:cxnSp>
      </p:grpSp>
      <p:sp>
        <p:nvSpPr>
          <p:cNvPr id="50" name="Ellipse 49"/>
          <p:cNvSpPr/>
          <p:nvPr/>
        </p:nvSpPr>
        <p:spPr bwMode="auto">
          <a:xfrm>
            <a:off x="4843296" y="5001737"/>
            <a:ext cx="275575"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X</a:t>
            </a:r>
          </a:p>
        </p:txBody>
      </p:sp>
      <p:sp>
        <p:nvSpPr>
          <p:cNvPr id="51" name="Ellipse 50"/>
          <p:cNvSpPr/>
          <p:nvPr/>
        </p:nvSpPr>
        <p:spPr bwMode="auto">
          <a:xfrm>
            <a:off x="6320557" y="5001737"/>
            <a:ext cx="275575"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a:t>
            </a:r>
          </a:p>
        </p:txBody>
      </p:sp>
      <p:cxnSp>
        <p:nvCxnSpPr>
          <p:cNvPr id="52" name="Gerade Verbindung mit Pfeil 51"/>
          <p:cNvCxnSpPr>
            <a:stCxn id="41" idx="3"/>
            <a:endCxn id="45" idx="1"/>
          </p:cNvCxnSpPr>
          <p:nvPr/>
        </p:nvCxnSpPr>
        <p:spPr bwMode="auto">
          <a:xfrm flipV="1">
            <a:off x="3484308" y="5145753"/>
            <a:ext cx="511628" cy="1428"/>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53" name="Gerade Verbindung mit Pfeil 52"/>
          <p:cNvCxnSpPr>
            <a:stCxn id="45" idx="3"/>
            <a:endCxn id="50" idx="2"/>
          </p:cNvCxnSpPr>
          <p:nvPr/>
        </p:nvCxnSpPr>
        <p:spPr bwMode="auto">
          <a:xfrm>
            <a:off x="4492736" y="5145753"/>
            <a:ext cx="350560"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54" name="Gerade Verbindung mit Pfeil 53"/>
          <p:cNvCxnSpPr>
            <a:stCxn id="50" idx="6"/>
            <a:endCxn id="48" idx="1"/>
          </p:cNvCxnSpPr>
          <p:nvPr/>
        </p:nvCxnSpPr>
        <p:spPr bwMode="auto">
          <a:xfrm>
            <a:off x="5118871" y="5145753"/>
            <a:ext cx="307381"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55" name="Gerade Verbindung mit Pfeil 54"/>
          <p:cNvCxnSpPr>
            <a:stCxn id="48" idx="3"/>
            <a:endCxn id="51" idx="2"/>
          </p:cNvCxnSpPr>
          <p:nvPr/>
        </p:nvCxnSpPr>
        <p:spPr bwMode="auto">
          <a:xfrm>
            <a:off x="5924091" y="5145753"/>
            <a:ext cx="396466"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56" name="Gerade Verbindung mit Pfeil 55"/>
          <p:cNvCxnSpPr>
            <a:stCxn id="43" idx="0"/>
            <a:endCxn id="50" idx="4"/>
          </p:cNvCxnSpPr>
          <p:nvPr/>
        </p:nvCxnSpPr>
        <p:spPr bwMode="auto">
          <a:xfrm flipV="1">
            <a:off x="4980223" y="5289769"/>
            <a:ext cx="861" cy="393231"/>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57" name="Gerade Verbindung mit Pfeil 56"/>
          <p:cNvCxnSpPr>
            <a:stCxn id="42" idx="0"/>
            <a:endCxn id="51" idx="4"/>
          </p:cNvCxnSpPr>
          <p:nvPr/>
        </p:nvCxnSpPr>
        <p:spPr bwMode="auto">
          <a:xfrm flipV="1">
            <a:off x="6458344" y="5289769"/>
            <a:ext cx="1" cy="391458"/>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58" name="직사각형 49"/>
          <p:cNvSpPr/>
          <p:nvPr/>
        </p:nvSpPr>
        <p:spPr bwMode="auto">
          <a:xfrm>
            <a:off x="7046388" y="4812076"/>
            <a:ext cx="1612773" cy="66735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srgbClr val="000000"/>
                </a:solidFill>
                <a:effectLst/>
                <a:uLnTx/>
                <a:uFillTx/>
                <a:latin typeface="Times New Roman" pitchFamily="18" charset="0"/>
                <a:ea typeface="+mn-ea"/>
              </a:rPr>
              <a:t>Detector</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cxnSp>
        <p:nvCxnSpPr>
          <p:cNvPr id="59" name="Gerade Verbindung mit Pfeil 58"/>
          <p:cNvCxnSpPr>
            <a:stCxn id="51" idx="6"/>
            <a:endCxn id="58" idx="1"/>
          </p:cNvCxnSpPr>
          <p:nvPr/>
        </p:nvCxnSpPr>
        <p:spPr bwMode="auto">
          <a:xfrm flipV="1">
            <a:off x="6596132" y="5145752"/>
            <a:ext cx="450256" cy="1"/>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63" name="Rechteck 62"/>
          <p:cNvSpPr/>
          <p:nvPr/>
        </p:nvSpPr>
        <p:spPr bwMode="auto">
          <a:xfrm>
            <a:off x="1532219" y="5001737"/>
            <a:ext cx="974230"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err="1">
                <a:ln>
                  <a:noFill/>
                </a:ln>
                <a:solidFill>
                  <a:srgbClr val="000000"/>
                </a:solidFill>
                <a:effectLst/>
                <a:uLnTx/>
                <a:uFillTx/>
                <a:latin typeface="Times New Roman" pitchFamily="18" charset="0"/>
                <a:ea typeface="+mn-ea"/>
              </a:rPr>
              <a:t>Preamble</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64" name="Rechteck 63"/>
          <p:cNvSpPr/>
          <p:nvPr/>
        </p:nvSpPr>
        <p:spPr bwMode="auto">
          <a:xfrm>
            <a:off x="557989" y="5001736"/>
            <a:ext cx="974230"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Zeros</a:t>
            </a:r>
          </a:p>
        </p:txBody>
      </p:sp>
    </p:spTree>
    <p:extLst>
      <p:ext uri="{BB962C8B-B14F-4D97-AF65-F5344CB8AC3E}">
        <p14:creationId xmlns:p14="http://schemas.microsoft.com/office/powerpoint/2010/main" val="9523094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Detection threshold</a:t>
            </a:r>
            <a:endParaRPr lang="de-DE"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Finding of threshold</a:t>
            </a:r>
          </a:p>
          <a:p>
            <a:pPr lvl="1">
              <a:buFont typeface="Arial" panose="020B0604020202020204" pitchFamily="34" charset="0"/>
              <a:buChar char="•"/>
            </a:pPr>
            <a:r>
              <a:rPr lang="en-US" dirty="0" smtClean="0"/>
              <a:t>Generate frame with 100,000 </a:t>
            </a:r>
            <a:r>
              <a:rPr lang="en-US" dirty="0"/>
              <a:t>noise </a:t>
            </a:r>
            <a:r>
              <a:rPr lang="en-US" dirty="0" smtClean="0"/>
              <a:t>samples</a:t>
            </a:r>
          </a:p>
          <a:p>
            <a:pPr lvl="1">
              <a:buFont typeface="Arial" panose="020B0604020202020204" pitchFamily="34" charset="0"/>
              <a:buChar char="•"/>
            </a:pPr>
            <a:r>
              <a:rPr lang="en-US" dirty="0" smtClean="0"/>
              <a:t>SNR </a:t>
            </a:r>
            <a:r>
              <a:rPr lang="en-US" dirty="0" smtClean="0"/>
              <a:t>(relative </a:t>
            </a:r>
            <a:r>
              <a:rPr lang="en-US" dirty="0" smtClean="0"/>
              <a:t>to preamble </a:t>
            </a:r>
            <a:r>
              <a:rPr lang="en-US" dirty="0" smtClean="0"/>
              <a:t>power): </a:t>
            </a:r>
            <a:r>
              <a:rPr lang="en-US" dirty="0" smtClean="0"/>
              <a:t>-5 dB</a:t>
            </a:r>
            <a:endParaRPr lang="en-US" dirty="0"/>
          </a:p>
          <a:p>
            <a:pPr lvl="1">
              <a:buFont typeface="Arial" panose="020B0604020202020204" pitchFamily="34" charset="0"/>
              <a:buChar char="•"/>
            </a:pPr>
            <a:r>
              <a:rPr lang="en-US" dirty="0" smtClean="0"/>
              <a:t>Perform cross-correlation </a:t>
            </a:r>
            <a:r>
              <a:rPr lang="en-US" dirty="0"/>
              <a:t>of </a:t>
            </a:r>
            <a:r>
              <a:rPr lang="en-US" dirty="0" smtClean="0"/>
              <a:t>the preamble </a:t>
            </a:r>
            <a:r>
              <a:rPr lang="en-US" dirty="0"/>
              <a:t>at all possible </a:t>
            </a:r>
            <a:r>
              <a:rPr lang="en-US" dirty="0" smtClean="0"/>
              <a:t>shifts</a:t>
            </a:r>
          </a:p>
          <a:p>
            <a:pPr marL="800100" lvl="1" indent="-342900">
              <a:buFont typeface="Wingdings" panose="05000000000000000000" pitchFamily="2" charset="2"/>
              <a:buChar char="à"/>
            </a:pPr>
            <a:r>
              <a:rPr lang="en-US" dirty="0" smtClean="0">
                <a:sym typeface="Wingdings" panose="05000000000000000000" pitchFamily="2" charset="2"/>
              </a:rPr>
              <a:t>100,000 </a:t>
            </a:r>
            <a:r>
              <a:rPr lang="en-US" dirty="0">
                <a:sym typeface="Wingdings" panose="05000000000000000000" pitchFamily="2" charset="2"/>
              </a:rPr>
              <a:t>random correlation </a:t>
            </a:r>
            <a:r>
              <a:rPr lang="en-US" dirty="0" smtClean="0">
                <a:sym typeface="Wingdings" panose="05000000000000000000" pitchFamily="2" charset="2"/>
              </a:rPr>
              <a:t>values</a:t>
            </a:r>
            <a:endParaRPr lang="en-US" dirty="0" smtClean="0"/>
          </a:p>
          <a:p>
            <a:pPr marL="800100" lvl="1" indent="-342900">
              <a:buFont typeface="Arial" panose="020B0604020202020204" pitchFamily="34" charset="0"/>
              <a:buChar char="•"/>
            </a:pPr>
            <a:r>
              <a:rPr lang="en-US" dirty="0" smtClean="0"/>
              <a:t>Random values are sorted (see CDF)</a:t>
            </a:r>
          </a:p>
          <a:p>
            <a:pPr marL="800100" lvl="1" indent="-342900">
              <a:buFont typeface="Arial" panose="020B0604020202020204" pitchFamily="34" charset="0"/>
              <a:buChar char="•"/>
            </a:pPr>
            <a:r>
              <a:rPr lang="en-US" dirty="0" smtClean="0"/>
              <a:t>Detection threshold is selected so that 0.1% of all random values lie above it</a:t>
            </a:r>
          </a:p>
          <a:p>
            <a:pPr marL="457200" lvl="1" indent="0"/>
            <a:r>
              <a:rPr lang="en-US" dirty="0" smtClean="0">
                <a:sym typeface="Wingdings" panose="05000000000000000000" pitchFamily="2" charset="2"/>
              </a:rPr>
              <a:t> 0.1% false positive rate</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spTree>
    <p:extLst>
      <p:ext uri="{BB962C8B-B14F-4D97-AF65-F5344CB8AC3E}">
        <p14:creationId xmlns:p14="http://schemas.microsoft.com/office/powerpoint/2010/main" val="979131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Detection</a:t>
            </a:r>
            <a:r>
              <a:rPr lang="de-DE" dirty="0" smtClean="0"/>
              <a:t> </a:t>
            </a:r>
            <a:r>
              <a:rPr lang="de-DE" dirty="0" err="1" smtClean="0"/>
              <a:t>threshold</a:t>
            </a:r>
            <a:r>
              <a:rPr lang="de-DE" dirty="0" smtClean="0"/>
              <a:t/>
            </a:r>
            <a:br>
              <a:rPr lang="de-DE" dirty="0" smtClean="0"/>
            </a:br>
            <a:r>
              <a:rPr lang="de-DE" dirty="0" err="1" smtClean="0"/>
              <a:t>False</a:t>
            </a:r>
            <a:r>
              <a:rPr lang="de-DE" dirty="0" smtClean="0"/>
              <a:t> Alarm Rate: 0.1%</a:t>
            </a:r>
            <a:endParaRPr lang="de-DE"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836108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Evaluation</a:t>
            </a:r>
          </a:p>
        </p:txBody>
      </p:sp>
      <p:sp>
        <p:nvSpPr>
          <p:cNvPr id="3" name="Inhaltsplatzhalter 2"/>
          <p:cNvSpPr>
            <a:spLocks noGrp="1"/>
          </p:cNvSpPr>
          <p:nvPr>
            <p:ph idx="1"/>
          </p:nvPr>
        </p:nvSpPr>
        <p:spPr/>
        <p:txBody>
          <a:bodyPr/>
          <a:lstStyle/>
          <a:p>
            <a:pPr>
              <a:buFont typeface="Arial" panose="020B0604020202020204" pitchFamily="34" charset="0"/>
              <a:buChar char="•"/>
            </a:pPr>
            <a:r>
              <a:rPr lang="de-DE" dirty="0" err="1" smtClean="0"/>
              <a:t>Synchronization</a:t>
            </a:r>
            <a:r>
              <a:rPr lang="de-DE" dirty="0" smtClean="0"/>
              <a:t> </a:t>
            </a:r>
            <a:r>
              <a:rPr lang="de-DE" dirty="0" err="1"/>
              <a:t>reliability</a:t>
            </a:r>
            <a:r>
              <a:rPr lang="de-DE" dirty="0"/>
              <a:t> </a:t>
            </a:r>
            <a:r>
              <a:rPr lang="de-DE" dirty="0" err="1"/>
              <a:t>according</a:t>
            </a:r>
            <a:r>
              <a:rPr lang="de-DE" dirty="0"/>
              <a:t> </a:t>
            </a:r>
            <a:r>
              <a:rPr lang="de-DE" dirty="0" err="1"/>
              <a:t>to</a:t>
            </a:r>
            <a:r>
              <a:rPr lang="de-DE" dirty="0"/>
              <a:t> IEEE 802.15.13 </a:t>
            </a:r>
            <a:r>
              <a:rPr lang="de-DE" dirty="0" err="1"/>
              <a:t>evaluation</a:t>
            </a:r>
            <a:r>
              <a:rPr lang="de-DE" dirty="0"/>
              <a:t> </a:t>
            </a:r>
            <a:r>
              <a:rPr lang="de-DE" dirty="0" err="1"/>
              <a:t>framework</a:t>
            </a:r>
            <a:endParaRPr lang="de-DE" dirty="0"/>
          </a:p>
          <a:p>
            <a:pPr lvl="1">
              <a:buFont typeface="Arial" panose="020B0604020202020204" pitchFamily="34" charset="0"/>
              <a:buChar char="•"/>
            </a:pPr>
            <a:r>
              <a:rPr lang="de-DE" dirty="0"/>
              <a:t>AWGN </a:t>
            </a:r>
            <a:r>
              <a:rPr lang="de-DE" dirty="0" err="1"/>
              <a:t>channel</a:t>
            </a:r>
            <a:endParaRPr lang="de-DE" dirty="0"/>
          </a:p>
          <a:p>
            <a:pPr lvl="1">
              <a:buFont typeface="Arial" panose="020B0604020202020204" pitchFamily="34" charset="0"/>
              <a:buChar char="•"/>
            </a:pPr>
            <a:r>
              <a:rPr lang="de-DE" dirty="0"/>
              <a:t>Scenario 3, Device 3 (S3/D3): „clean“ CIR, </a:t>
            </a:r>
            <a:r>
              <a:rPr lang="de-DE" dirty="0" err="1"/>
              <a:t>little</a:t>
            </a:r>
            <a:r>
              <a:rPr lang="de-DE" dirty="0"/>
              <a:t> </a:t>
            </a:r>
            <a:r>
              <a:rPr lang="de-DE" dirty="0" err="1"/>
              <a:t>spreading</a:t>
            </a:r>
            <a:endParaRPr lang="de-DE" dirty="0"/>
          </a:p>
          <a:p>
            <a:pPr lvl="1">
              <a:buFont typeface="Arial" panose="020B0604020202020204" pitchFamily="34" charset="0"/>
              <a:buChar char="•"/>
            </a:pPr>
            <a:r>
              <a:rPr lang="de-DE" dirty="0"/>
              <a:t>Scenario 4, Device 7 (S4/D7): „</a:t>
            </a:r>
            <a:r>
              <a:rPr lang="de-DE" dirty="0" err="1"/>
              <a:t>dirty</a:t>
            </a:r>
            <a:r>
              <a:rPr lang="de-DE" dirty="0"/>
              <a:t>“ CIR, </a:t>
            </a:r>
            <a:r>
              <a:rPr lang="de-DE" dirty="0" err="1"/>
              <a:t>energy</a:t>
            </a:r>
            <a:r>
              <a:rPr lang="de-DE" dirty="0"/>
              <a:t> </a:t>
            </a:r>
            <a:r>
              <a:rPr lang="de-DE" dirty="0" err="1"/>
              <a:t>is</a:t>
            </a:r>
            <a:r>
              <a:rPr lang="de-DE" dirty="0"/>
              <a:t> </a:t>
            </a:r>
            <a:r>
              <a:rPr lang="de-DE" dirty="0" err="1"/>
              <a:t>spread</a:t>
            </a:r>
            <a:r>
              <a:rPr lang="de-DE" dirty="0"/>
              <a:t> </a:t>
            </a:r>
            <a:r>
              <a:rPr lang="de-DE" dirty="0" err="1"/>
              <a:t>over</a:t>
            </a:r>
            <a:r>
              <a:rPr lang="de-DE" dirty="0"/>
              <a:t> </a:t>
            </a:r>
            <a:r>
              <a:rPr lang="de-DE" dirty="0" err="1"/>
              <a:t>several</a:t>
            </a:r>
            <a:r>
              <a:rPr lang="de-DE" dirty="0"/>
              <a:t> </a:t>
            </a:r>
            <a:r>
              <a:rPr lang="de-DE" dirty="0" err="1"/>
              <a:t>peaks</a:t>
            </a:r>
            <a:r>
              <a:rPr lang="de-DE" dirty="0"/>
              <a:t>, </a:t>
            </a:r>
            <a:r>
              <a:rPr lang="de-DE" dirty="0" err="1"/>
              <a:t>frequency</a:t>
            </a:r>
            <a:r>
              <a:rPr lang="de-DE" dirty="0"/>
              <a:t> </a:t>
            </a:r>
            <a:r>
              <a:rPr lang="de-DE" dirty="0" err="1"/>
              <a:t>selective</a:t>
            </a:r>
            <a:endParaRPr lang="de-DE" dirty="0"/>
          </a:p>
          <a:p>
            <a:pPr lvl="1">
              <a:buFont typeface="Arial" panose="020B0604020202020204" pitchFamily="34" charset="0"/>
              <a:buChar char="•"/>
            </a:pPr>
            <a:r>
              <a:rPr lang="de-DE" dirty="0"/>
              <a:t>Optical Clock Rates 3.125</a:t>
            </a:r>
            <a:r>
              <a:rPr lang="de-DE" dirty="0" smtClean="0"/>
              <a:t>..200 </a:t>
            </a:r>
            <a:r>
              <a:rPr lang="de-DE" dirty="0"/>
              <a:t>MS/s</a:t>
            </a:r>
          </a:p>
          <a:p>
            <a:pPr lvl="1">
              <a:buFont typeface="Arial" panose="020B0604020202020204" pitchFamily="34" charset="0"/>
              <a:buChar char="•"/>
            </a:pPr>
            <a:r>
              <a:rPr lang="de-DE" dirty="0" err="1"/>
              <a:t>Requirement</a:t>
            </a:r>
            <a:r>
              <a:rPr lang="de-DE" dirty="0"/>
              <a:t>: </a:t>
            </a:r>
            <a:r>
              <a:rPr lang="de-DE" dirty="0" err="1"/>
              <a:t>D</a:t>
            </a:r>
            <a:r>
              <a:rPr lang="de-DE" dirty="0" err="1" smtClean="0"/>
              <a:t>etection</a:t>
            </a:r>
            <a:r>
              <a:rPr lang="de-DE" dirty="0" smtClean="0"/>
              <a:t> </a:t>
            </a:r>
            <a:r>
              <a:rPr lang="de-DE" dirty="0"/>
              <a:t>rate 99.9% at </a:t>
            </a:r>
            <a:r>
              <a:rPr lang="de-DE" dirty="0" err="1"/>
              <a:t>false</a:t>
            </a:r>
            <a:r>
              <a:rPr lang="de-DE" dirty="0"/>
              <a:t> positive rate 0.1%</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spTree>
    <p:extLst>
      <p:ext uri="{BB962C8B-B14F-4D97-AF65-F5344CB8AC3E}">
        <p14:creationId xmlns:p14="http://schemas.microsoft.com/office/powerpoint/2010/main" val="34794232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1505</Words>
  <Application>Microsoft Office PowerPoint</Application>
  <PresentationFormat>Bildschirmpräsentation (4:3)</PresentationFormat>
  <Paragraphs>348</Paragraphs>
  <Slides>43</Slides>
  <Notes>21</Notes>
  <HiddenSlides>0</HiddenSlides>
  <MMClips>0</MMClips>
  <ScaleCrop>false</ScaleCrop>
  <HeadingPairs>
    <vt:vector size="8" baseType="variant">
      <vt:variant>
        <vt:lpstr>Verwendete Schriftarten</vt:lpstr>
      </vt:variant>
      <vt:variant>
        <vt:i4>9</vt:i4>
      </vt:variant>
      <vt:variant>
        <vt:lpstr>Design</vt:lpstr>
      </vt:variant>
      <vt:variant>
        <vt:i4>1</vt:i4>
      </vt:variant>
      <vt:variant>
        <vt:lpstr>Eingebettete OLE-Server</vt:lpstr>
      </vt:variant>
      <vt:variant>
        <vt:i4>1</vt:i4>
      </vt:variant>
      <vt:variant>
        <vt:lpstr>Folientitel</vt:lpstr>
      </vt:variant>
      <vt:variant>
        <vt:i4>43</vt:i4>
      </vt:variant>
    </vt:vector>
  </HeadingPairs>
  <TitlesOfParts>
    <vt:vector size="54" baseType="lpstr">
      <vt:lpstr>맑은 고딕</vt:lpstr>
      <vt:lpstr>MS Gothic</vt:lpstr>
      <vt:lpstr>ＭＳ Ｐゴシック</vt:lpstr>
      <vt:lpstr>宋体</vt:lpstr>
      <vt:lpstr>Arial</vt:lpstr>
      <vt:lpstr>Arial Unicode MS</vt:lpstr>
      <vt:lpstr>굴림</vt:lpstr>
      <vt:lpstr>Times New Roman</vt:lpstr>
      <vt:lpstr>Wingdings</vt:lpstr>
      <vt:lpstr>Office</vt:lpstr>
      <vt:lpstr>Document</vt:lpstr>
      <vt:lpstr>PowerPoint-Präsentation</vt:lpstr>
      <vt:lpstr>IEEE P802.15.13  Evaluation of PM PHY synchronization</vt:lpstr>
      <vt:lpstr>PM PHY</vt:lpstr>
      <vt:lpstr>Preamble structure</vt:lpstr>
      <vt:lpstr>Simplified frame structure</vt:lpstr>
      <vt:lpstr>Channel simulation</vt:lpstr>
      <vt:lpstr>Detection threshold</vt:lpstr>
      <vt:lpstr>Detection threshold False Alarm Rate: 0.1%</vt:lpstr>
      <vt:lpstr>Evaluation</vt:lpstr>
      <vt:lpstr>CIR Scenario 3, D3</vt:lpstr>
      <vt:lpstr>CIR Scenario 4, D7</vt:lpstr>
      <vt:lpstr>AWGN: Detection ratio for different preamble lengths</vt:lpstr>
      <vt:lpstr>S3/D3: Detection ratio for different preamble lengths @3.125 MS/s</vt:lpstr>
      <vt:lpstr>S3/D3: Detection ratio for different preamble lengths @6.25 MS/s</vt:lpstr>
      <vt:lpstr>S3/D3: Detection ratio for different preamble lengths @12.5 MS/s</vt:lpstr>
      <vt:lpstr>S3/D3: Detection ratio for different preamble lengths @25 MS/s</vt:lpstr>
      <vt:lpstr>S3/D3: Detection ratio for different preamble lengths @50 MS/s</vt:lpstr>
      <vt:lpstr>S3/D3: Detection ratio for different preamble lengths @100 MS/s</vt:lpstr>
      <vt:lpstr>S3/D3: Detection ratio for different preamble lengths @200 MS/s</vt:lpstr>
      <vt:lpstr>S4/D7: Detection ratio for different preamble lengths @3.125 MS/s</vt:lpstr>
      <vt:lpstr>S4/D7: Detection ratio for different preamble lengths @6.25 MS/s</vt:lpstr>
      <vt:lpstr>S4/D7: Detection ratio for different preamble lengths @12.5 MS/s</vt:lpstr>
      <vt:lpstr>S4/D7: Detection ratio for different preamble lengths @25 MS/s</vt:lpstr>
      <vt:lpstr>S4/D7: Detection ratio for different preamble lengths @50 MS/s</vt:lpstr>
      <vt:lpstr>S4/D7: Detection ratio for different preamble lengths @100 MS/s</vt:lpstr>
      <vt:lpstr>S4/D7: Detection ratio for different preamble lengths @200 MS/s</vt:lpstr>
      <vt:lpstr>AWGN: required SNR vs. preamble length</vt:lpstr>
      <vt:lpstr>S3/D3: required SNR vs. preamble length @3.125 MS/s</vt:lpstr>
      <vt:lpstr>S3/D3: required SNR vs. preamble length @6.25 MS/s</vt:lpstr>
      <vt:lpstr>S3/D3: required SNR vs. preamble length @12.5 MS/s</vt:lpstr>
      <vt:lpstr>S3/D3: required SNR vs. preamble length @25 MS/s</vt:lpstr>
      <vt:lpstr>S3/D3: required SNR vs. preamble length @50 MS/s</vt:lpstr>
      <vt:lpstr>S3/D3: required SNR vs. preamble length @100 MS/s</vt:lpstr>
      <vt:lpstr>S3/D3: required SNR vs. preamble length @200 MS/s</vt:lpstr>
      <vt:lpstr>S4/D7: required SNR vs. preamble length @3.125 MS/s</vt:lpstr>
      <vt:lpstr>S4/D7: required SNR vs. preamble length @6.25 MS/s</vt:lpstr>
      <vt:lpstr>S4/D7: required SNR vs. preamble length @12.5 MS/s</vt:lpstr>
      <vt:lpstr>S4/D7: required SNR vs. preamble length @25 MS/s</vt:lpstr>
      <vt:lpstr>S4/D7: required SNR vs. preamble length @50 MS/s</vt:lpstr>
      <vt:lpstr>S4/D7: required SNR vs. preamble length @100 MS/s</vt:lpstr>
      <vt:lpstr>S4/D7: required SNR vs. preamble length @200 MS/s</vt:lpstr>
      <vt:lpstr>PM PHY: BER vs. SNR PAM-2, bipolar</vt:lpstr>
      <vt:lpstr>Summary</vt:lpstr>
    </vt:vector>
  </TitlesOfParts>
  <Company>Fraunhofer-Institut für Nachrichtentechnik,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Hinrichs, Malte</dc:creator>
  <cp:lastModifiedBy>Hinrichs, Malte</cp:lastModifiedBy>
  <cp:revision>86</cp:revision>
  <cp:lastPrinted>1601-01-01T00:00:00Z</cp:lastPrinted>
  <dcterms:created xsi:type="dcterms:W3CDTF">2018-04-17T14:15:50Z</dcterms:created>
  <dcterms:modified xsi:type="dcterms:W3CDTF">2018-05-02T14:09:37Z</dcterms:modified>
</cp:coreProperties>
</file>