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4" r:id="rId2"/>
    <p:sldId id="265" r:id="rId3"/>
    <p:sldId id="275" r:id="rId4"/>
    <p:sldId id="276" r:id="rId5"/>
    <p:sldId id="289" r:id="rId6"/>
    <p:sldId id="285" r:id="rId7"/>
    <p:sldId id="286" r:id="rId8"/>
    <p:sldId id="287" r:id="rId9"/>
    <p:sldId id="288" r:id="rId10"/>
    <p:sldId id="300" r:id="rId11"/>
    <p:sldId id="301" r:id="rId12"/>
    <p:sldId id="302" r:id="rId13"/>
    <p:sldId id="303" r:id="rId14"/>
    <p:sldId id="304" r:id="rId15"/>
    <p:sldId id="305" r:id="rId16"/>
    <p:sldId id="306" r:id="rId17"/>
    <p:sldId id="307" r:id="rId18"/>
    <p:sldId id="308" r:id="rId19"/>
    <p:sldId id="309" r:id="rId2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April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April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t>15-18-0169-00-0013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Evaluation Results on Header of PM PHY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25 </a:t>
            </a:r>
            <a:r>
              <a:rPr lang="en-US" altLang="zh-CN" sz="1600" dirty="0" smtClean="0">
                <a:solidFill>
                  <a:schemeClr val="tx1">
                    <a:lumMod val="85000"/>
                    <a:lumOff val="15000"/>
                  </a:schemeClr>
                </a:solidFill>
                <a:ea typeface="宋体" charset="-122"/>
              </a:rPr>
              <a:t>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a:t>
            </a:r>
            <a:r>
              <a:rPr lang="en-US" altLang="zh-CN" sz="1600" dirty="0" err="1">
                <a:solidFill>
                  <a:schemeClr val="tx1">
                    <a:lumMod val="85000"/>
                    <a:lumOff val="15000"/>
                  </a:schemeClr>
                </a:solidFill>
                <a:ea typeface="宋体" charset="-122"/>
              </a:rPr>
              <a:t>Jin</a:t>
            </a:r>
            <a:r>
              <a:rPr lang="en-US" altLang="zh-CN" sz="1600" dirty="0">
                <a:solidFill>
                  <a:schemeClr val="tx1">
                    <a:lumMod val="85000"/>
                    <a:lumOff val="15000"/>
                  </a:schemeClr>
                </a:solidFill>
                <a:ea typeface="宋体" charset="-122"/>
              </a:rPr>
              <a:t>-Doo </a:t>
            </a:r>
            <a:r>
              <a:rPr lang="en-US" altLang="zh-CN" sz="1600" dirty="0" err="1">
                <a:solidFill>
                  <a:schemeClr val="tx1">
                    <a:lumMod val="85000"/>
                    <a:lumOff val="15000"/>
                  </a:schemeClr>
                </a:solidFill>
                <a:ea typeface="宋体" charset="-122"/>
              </a:rPr>
              <a:t>Jeong</a:t>
            </a:r>
            <a:r>
              <a:rPr lang="en-US" altLang="zh-CN" sz="1600" dirty="0">
                <a:solidFill>
                  <a:schemeClr val="tx1">
                    <a:lumMod val="85000"/>
                    <a:lumOff val="15000"/>
                  </a:schemeClr>
                </a:solidFill>
                <a:ea typeface="宋体" charset="-122"/>
              </a:rPr>
              <a:t>, Il </a:t>
            </a:r>
            <a:r>
              <a:rPr lang="en-US" altLang="zh-CN" sz="1600" dirty="0" smtClean="0">
                <a:solidFill>
                  <a:schemeClr val="tx1">
                    <a:lumMod val="85000"/>
                    <a:lumOff val="15000"/>
                  </a:schemeClr>
                </a:solidFill>
                <a:ea typeface="宋体" charset="-122"/>
              </a:rPr>
              <a:t>Soon Jang,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header of Pulsed Modulation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1943"/>
            <a:ext cx="9143999"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2,447,360</a:t>
            </a:r>
            <a:endParaRPr lang="ko-KR" altLang="en-US" sz="1800" b="1" dirty="0"/>
          </a:p>
        </p:txBody>
      </p:sp>
    </p:spTree>
    <p:extLst>
      <p:ext uri="{BB962C8B-B14F-4D97-AF65-F5344CB8AC3E}">
        <p14:creationId xmlns:p14="http://schemas.microsoft.com/office/powerpoint/2010/main" val="356292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9"/>
            <a:ext cx="9143999" cy="4583898"/>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2,447,360</a:t>
            </a:r>
            <a:endParaRPr lang="ko-KR" altLang="en-US" sz="1800" b="1" dirty="0"/>
          </a:p>
        </p:txBody>
      </p:sp>
    </p:spTree>
    <p:extLst>
      <p:ext uri="{BB962C8B-B14F-4D97-AF65-F5344CB8AC3E}">
        <p14:creationId xmlns:p14="http://schemas.microsoft.com/office/powerpoint/2010/main" val="1204716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2,447,360</a:t>
            </a:r>
            <a:endParaRPr lang="ko-KR" altLang="en-US" sz="1800" b="1" dirty="0"/>
          </a:p>
        </p:txBody>
      </p:sp>
    </p:spTree>
    <p:extLst>
      <p:ext uri="{BB962C8B-B14F-4D97-AF65-F5344CB8AC3E}">
        <p14:creationId xmlns:p14="http://schemas.microsoft.com/office/powerpoint/2010/main" val="3539179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2,447,360</a:t>
            </a:r>
            <a:endParaRPr lang="ko-KR" altLang="en-US" sz="1800" b="1" dirty="0"/>
          </a:p>
        </p:txBody>
      </p:sp>
    </p:spTree>
    <p:extLst>
      <p:ext uri="{BB962C8B-B14F-4D97-AF65-F5344CB8AC3E}">
        <p14:creationId xmlns:p14="http://schemas.microsoft.com/office/powerpoint/2010/main" val="545020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3,317,760</a:t>
            </a:r>
            <a:endParaRPr lang="ko-KR" altLang="en-US" sz="1800" b="1" dirty="0"/>
          </a:p>
        </p:txBody>
      </p:sp>
    </p:spTree>
    <p:extLst>
      <p:ext uri="{BB962C8B-B14F-4D97-AF65-F5344CB8AC3E}">
        <p14:creationId xmlns:p14="http://schemas.microsoft.com/office/powerpoint/2010/main" val="1298815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7,342,080</a:t>
            </a:r>
            <a:endParaRPr lang="ko-KR" altLang="en-US" sz="1800" b="1" dirty="0"/>
          </a:p>
        </p:txBody>
      </p:sp>
    </p:spTree>
    <p:extLst>
      <p:ext uri="{BB962C8B-B14F-4D97-AF65-F5344CB8AC3E}">
        <p14:creationId xmlns:p14="http://schemas.microsoft.com/office/powerpoint/2010/main" val="2527458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2,447,360</a:t>
            </a:r>
            <a:endParaRPr lang="ko-KR" altLang="en-US" sz="1800" b="1" dirty="0"/>
          </a:p>
        </p:txBody>
      </p:sp>
    </p:spTree>
    <p:extLst>
      <p:ext uri="{BB962C8B-B14F-4D97-AF65-F5344CB8AC3E}">
        <p14:creationId xmlns:p14="http://schemas.microsoft.com/office/powerpoint/2010/main" val="3969084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8"/>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1,105,920</a:t>
            </a:r>
            <a:endParaRPr lang="ko-KR" altLang="en-US" sz="1800" b="1" dirty="0"/>
          </a:p>
        </p:txBody>
      </p:sp>
    </p:spTree>
    <p:extLst>
      <p:ext uri="{BB962C8B-B14F-4D97-AF65-F5344CB8AC3E}">
        <p14:creationId xmlns:p14="http://schemas.microsoft.com/office/powerpoint/2010/main" val="346849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19"/>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1,382,400</a:t>
            </a:r>
            <a:endParaRPr lang="ko-KR" altLang="en-US" sz="1800" b="1" dirty="0"/>
          </a:p>
        </p:txBody>
      </p:sp>
    </p:spTree>
    <p:extLst>
      <p:ext uri="{BB962C8B-B14F-4D97-AF65-F5344CB8AC3E}">
        <p14:creationId xmlns:p14="http://schemas.microsoft.com/office/powerpoint/2010/main" val="2151595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a:t>
            </a:r>
            <a:r>
              <a:rPr lang="en-US" altLang="ko-KR" sz="1800" b="1" dirty="0" smtClean="0"/>
              <a:t>= </a:t>
            </a:r>
            <a:r>
              <a:rPr lang="en-US" altLang="ko-KR" sz="1800" b="1" dirty="0" smtClean="0"/>
              <a:t>2,764,800</a:t>
            </a:r>
            <a:endParaRPr lang="ko-KR" altLang="en-US" sz="1800" b="1" dirty="0"/>
          </a:p>
        </p:txBody>
      </p:sp>
    </p:spTree>
    <p:extLst>
      <p:ext uri="{BB962C8B-B14F-4D97-AF65-F5344CB8AC3E}">
        <p14:creationId xmlns:p14="http://schemas.microsoft.com/office/powerpoint/2010/main" val="370289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994325" y="1415438"/>
            <a:ext cx="5160707" cy="1828386"/>
          </a:xfrm>
          <a:prstGeom prst="rect">
            <a:avLst/>
          </a:prstGeom>
          <a:noFill/>
        </p:spPr>
        <p:txBody>
          <a:bodyPr wrap="none" rtlCol="0">
            <a:spAutoFit/>
          </a:bodyPr>
          <a:lstStyle/>
          <a:p>
            <a:pPr algn="ctr">
              <a:lnSpc>
                <a:spcPct val="150000"/>
              </a:lnSpc>
            </a:pPr>
            <a:r>
              <a:rPr lang="en-US" altLang="ko-KR" sz="4000" b="1" dirty="0" smtClean="0"/>
              <a:t>Evaluation Results </a:t>
            </a:r>
          </a:p>
          <a:p>
            <a:pPr algn="ctr">
              <a:lnSpc>
                <a:spcPct val="150000"/>
              </a:lnSpc>
            </a:pPr>
            <a:r>
              <a:rPr lang="en-US" altLang="ko-KR" sz="4000" b="1" dirty="0" smtClean="0"/>
              <a:t>on Header of PM PHY</a:t>
            </a:r>
            <a:endParaRPr lang="ko-KR" altLang="en-US" sz="4000" b="1" dirty="0"/>
          </a:p>
        </p:txBody>
      </p:sp>
      <p:sp>
        <p:nvSpPr>
          <p:cNvPr id="6" name="TextBox 5"/>
          <p:cNvSpPr txBox="1"/>
          <p:nvPr/>
        </p:nvSpPr>
        <p:spPr>
          <a:xfrm>
            <a:off x="179512" y="4221088"/>
            <a:ext cx="8784976" cy="646331"/>
          </a:xfrm>
          <a:prstGeom prst="rect">
            <a:avLst/>
          </a:prstGeom>
          <a:noFill/>
        </p:spPr>
        <p:txBody>
          <a:bodyPr wrap="square" rtlCol="0">
            <a:spAutoFit/>
          </a:bodyPr>
          <a:lstStyle/>
          <a:p>
            <a:pPr algn="ctr">
              <a:lnSpc>
                <a:spcPct val="150000"/>
              </a:lnSpc>
            </a:pPr>
            <a:r>
              <a:rPr lang="en-US" altLang="ko-KR" sz="2400" dirty="0" smtClean="0"/>
              <a:t>Sang-Kyu Lim, </a:t>
            </a:r>
            <a:r>
              <a:rPr lang="en-US" altLang="ko-KR" sz="2400" dirty="0" err="1"/>
              <a:t>Jin</a:t>
            </a:r>
            <a:r>
              <a:rPr lang="en-US" altLang="ko-KR" sz="2400" dirty="0"/>
              <a:t>-Doo </a:t>
            </a:r>
            <a:r>
              <a:rPr lang="en-US" altLang="ko-KR" sz="2400" dirty="0" err="1"/>
              <a:t>Jeong</a:t>
            </a:r>
            <a:r>
              <a:rPr lang="en-US" altLang="ko-KR" sz="2400" dirty="0"/>
              <a:t>, Il </a:t>
            </a:r>
            <a:r>
              <a:rPr lang="en-US" altLang="ko-KR" sz="2400" dirty="0" smtClean="0"/>
              <a:t>Soon Jang,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Evaluation Framework of PM PHY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Preamble </a:t>
            </a:r>
            <a:r>
              <a:rPr lang="en-US" altLang="ko-KR" sz="2400" dirty="0" smtClean="0">
                <a:solidFill>
                  <a:srgbClr val="000000"/>
                </a:solidFill>
              </a:rPr>
              <a:t>: </a:t>
            </a:r>
            <a:r>
              <a:rPr lang="en-US" altLang="ko-KR" sz="2400" dirty="0">
                <a:solidFill>
                  <a:srgbClr val="000000"/>
                </a:solidFill>
              </a:rPr>
              <a:t>Detection probability (for false alarm rate = 0.1%) vs. SNR (cf. doc. 15-18-0106/r0) and required SNR where prob. of misdetection (timing error) </a:t>
            </a:r>
            <a:r>
              <a:rPr lang="en-US" altLang="ko-KR" sz="2400" dirty="0" smtClean="0">
                <a:solidFill>
                  <a:srgbClr val="000000"/>
                </a:solidFill>
              </a:rPr>
              <a:t>&lt; 0.1%</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FF"/>
                </a:solidFill>
              </a:rPr>
              <a:t>Header </a:t>
            </a:r>
            <a:r>
              <a:rPr lang="en-US" altLang="ko-KR" sz="2400" dirty="0" smtClean="0">
                <a:solidFill>
                  <a:srgbClr val="0000FF"/>
                </a:solidFill>
              </a:rPr>
              <a:t>: </a:t>
            </a:r>
            <a:r>
              <a:rPr lang="en-US" altLang="ko-KR" sz="2400" dirty="0">
                <a:solidFill>
                  <a:srgbClr val="0000FF"/>
                </a:solidFill>
              </a:rPr>
              <a:t>BER vs. SNR for the header incl. 8B10B and RS(36,24) coding assuming random data for the header </a:t>
            </a:r>
            <a:r>
              <a:rPr lang="en-US" altLang="ko-KR" sz="2400" dirty="0" smtClean="0">
                <a:solidFill>
                  <a:srgbClr val="0000FF"/>
                </a:solidFill>
              </a:rPr>
              <a:t>information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Payload </a:t>
            </a:r>
            <a:r>
              <a:rPr lang="en-US" altLang="ko-KR" sz="2400" dirty="0" smtClean="0">
                <a:solidFill>
                  <a:srgbClr val="000000"/>
                </a:solidFill>
              </a:rPr>
              <a:t>: </a:t>
            </a:r>
            <a:r>
              <a:rPr lang="en-US" altLang="ko-KR" sz="2400" dirty="0">
                <a:solidFill>
                  <a:srgbClr val="000000"/>
                </a:solidFill>
              </a:rPr>
              <a:t>BER vs. SNR for the payload incl. 8B10B or HCM and RS(255,248) coding assuming random data for the payload</a:t>
            </a:r>
            <a:r>
              <a:rPr lang="en-US" altLang="ko-KR" sz="2400" dirty="0" smtClean="0">
                <a:solidFill>
                  <a:srgbClr val="000000"/>
                </a:solidFill>
              </a:rPr>
              <a:t> </a:t>
            </a:r>
          </a:p>
        </p:txBody>
      </p:sp>
      <p:sp>
        <p:nvSpPr>
          <p:cNvPr id="6" name="TextBox 5"/>
          <p:cNvSpPr txBox="1"/>
          <p:nvPr/>
        </p:nvSpPr>
        <p:spPr>
          <a:xfrm>
            <a:off x="467544" y="4653136"/>
            <a:ext cx="8496943" cy="1569660"/>
          </a:xfrm>
          <a:prstGeom prst="rect">
            <a:avLst/>
          </a:prstGeom>
          <a:noFill/>
        </p:spPr>
        <p:txBody>
          <a:bodyPr wrap="square" rtlCol="0">
            <a:spAutoFit/>
          </a:bodyPr>
          <a:lstStyle/>
          <a:p>
            <a:pPr marL="285750" indent="-285750">
              <a:buFont typeface="Arial" panose="020B0604020202020204" pitchFamily="34" charset="0"/>
              <a:buChar char="•"/>
            </a:pPr>
            <a:r>
              <a:rPr lang="en-US" altLang="ko-KR" sz="1600" dirty="0" smtClean="0"/>
              <a:t>Results </a:t>
            </a:r>
            <a:r>
              <a:rPr lang="en-US" altLang="ko-KR" sz="1600" dirty="0"/>
              <a:t>are expected for AWGN, D3 in scenario 3 and D7 in scenario 4 (Fig. 25) where LED1-6 are used together from https://mentor.ieee.org/802.15/dcn/15/15-15-0746-01-007a-tg7r1-channel-model-document-for-high-rate-pd-communications.pdf. </a:t>
            </a:r>
            <a:endParaRPr lang="en-US" altLang="ko-KR" sz="1600" dirty="0" smtClean="0"/>
          </a:p>
          <a:p>
            <a:pPr marL="285750" indent="-285750">
              <a:buFont typeface="Arial" panose="020B0604020202020204" pitchFamily="34" charset="0"/>
              <a:buChar char="•"/>
            </a:pPr>
            <a:r>
              <a:rPr lang="en-US" altLang="ko-KR" sz="1600" dirty="0" smtClean="0"/>
              <a:t>CIRs</a:t>
            </a:r>
            <a:r>
              <a:rPr lang="en-US" altLang="ko-KR" sz="1600" dirty="0"/>
              <a:t>: https://mentor.ieee.org/802.15/dcn/15/15-15-0747-00-007a-tg7r1-cirs-channel-model-document-for-high-rate-pd-communications.zip a companion file. </a:t>
            </a:r>
            <a:endParaRPr lang="en-US" altLang="ko-KR" sz="1600" dirty="0" smtClean="0"/>
          </a:p>
          <a:p>
            <a:pPr marL="285750" indent="-285750">
              <a:buFont typeface="Arial" panose="020B0604020202020204" pitchFamily="34" charset="0"/>
              <a:buChar char="•"/>
            </a:pPr>
            <a:r>
              <a:rPr lang="en-US" altLang="ko-KR" sz="1600" dirty="0" smtClean="0"/>
              <a:t>In </a:t>
            </a:r>
            <a:r>
              <a:rPr lang="en-US" altLang="ko-KR" sz="1600" dirty="0"/>
              <a:t>case of questions, please, use TG13 email reflector.</a:t>
            </a:r>
            <a:endParaRPr lang="ko-KR" altLang="en-US" sz="1600" dirty="0"/>
          </a:p>
        </p:txBody>
      </p:sp>
    </p:spTree>
    <p:extLst>
      <p:ext uri="{BB962C8B-B14F-4D97-AF65-F5344CB8AC3E}">
        <p14:creationId xmlns:p14="http://schemas.microsoft.com/office/powerpoint/2010/main" val="1332630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D3 Channel in Scenario 3 (Home Scenario)</a:t>
            </a:r>
            <a:endParaRPr lang="ko-KR" altLang="en-US" sz="3600" b="1" dirty="0">
              <a:latin typeface="+mj-ea"/>
              <a:ea typeface="+mj-ea"/>
              <a:cs typeface="Arial" panose="020B0604020202020204" pitchFamily="34" charset="0"/>
            </a:endParaRPr>
          </a:p>
        </p:txBody>
      </p:sp>
      <p:pic>
        <p:nvPicPr>
          <p:cNvPr id="6" name="그림 5"/>
          <p:cNvPicPr>
            <a:picLocks noChangeAspect="1"/>
          </p:cNvPicPr>
          <p:nvPr/>
        </p:nvPicPr>
        <p:blipFill>
          <a:blip r:embed="rId2"/>
          <a:stretch>
            <a:fillRect/>
          </a:stretch>
        </p:blipFill>
        <p:spPr>
          <a:xfrm>
            <a:off x="415290" y="2082553"/>
            <a:ext cx="4587230" cy="3220100"/>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5058707" y="2082553"/>
            <a:ext cx="3692925" cy="3220100"/>
          </a:xfrm>
          <a:prstGeom prst="rect">
            <a:avLst/>
          </a:prstGeom>
        </p:spPr>
      </p:pic>
      <p:sp>
        <p:nvSpPr>
          <p:cNvPr id="11" name="직사각형 10"/>
          <p:cNvSpPr/>
          <p:nvPr/>
        </p:nvSpPr>
        <p:spPr bwMode="auto">
          <a:xfrm>
            <a:off x="5371808" y="3422630"/>
            <a:ext cx="3084140" cy="216024"/>
          </a:xfrm>
          <a:prstGeom prst="rect">
            <a:avLst/>
          </a:prstGeom>
          <a:noFill/>
          <a:ln w="22225"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8948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D7 Channel in Scenario 4 (Home Scenario)</a:t>
            </a:r>
            <a:endParaRPr lang="ko-KR" altLang="en-US" sz="3600" b="1" dirty="0">
              <a:latin typeface="+mj-ea"/>
              <a:ea typeface="+mj-ea"/>
              <a:cs typeface="Arial" panose="020B0604020202020204" pitchFamily="34" charset="0"/>
            </a:endParaRPr>
          </a:p>
        </p:txBody>
      </p:sp>
      <p:pic>
        <p:nvPicPr>
          <p:cNvPr id="8" name="그림 7"/>
          <p:cNvPicPr>
            <a:picLocks noChangeAspect="1"/>
          </p:cNvPicPr>
          <p:nvPr/>
        </p:nvPicPr>
        <p:blipFill>
          <a:blip r:embed="rId2"/>
          <a:stretch>
            <a:fillRect/>
          </a:stretch>
        </p:blipFill>
        <p:spPr>
          <a:xfrm>
            <a:off x="230699" y="2107492"/>
            <a:ext cx="4810002" cy="3195161"/>
          </a:xfrm>
          <a:prstGeom prst="rect">
            <a:avLst/>
          </a:prstGeom>
          <a:ln>
            <a:solidFill>
              <a:schemeClr val="tx1"/>
            </a:solidFill>
          </a:ln>
        </p:spPr>
      </p:pic>
      <p:sp>
        <p:nvSpPr>
          <p:cNvPr id="9" name="타원 8"/>
          <p:cNvSpPr/>
          <p:nvPr/>
        </p:nvSpPr>
        <p:spPr bwMode="auto">
          <a:xfrm>
            <a:off x="2161279" y="3206606"/>
            <a:ext cx="468701" cy="432048"/>
          </a:xfrm>
          <a:prstGeom prst="ellipse">
            <a:avLst/>
          </a:prstGeom>
          <a:noFill/>
          <a:ln w="1905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그림 9"/>
          <p:cNvPicPr>
            <a:picLocks noChangeAspect="1"/>
          </p:cNvPicPr>
          <p:nvPr/>
        </p:nvPicPr>
        <p:blipFill>
          <a:blip r:embed="rId3"/>
          <a:stretch>
            <a:fillRect/>
          </a:stretch>
        </p:blipFill>
        <p:spPr>
          <a:xfrm>
            <a:off x="5093474" y="2107492"/>
            <a:ext cx="3947590" cy="961468"/>
          </a:xfrm>
          <a:prstGeom prst="rect">
            <a:avLst/>
          </a:prstGeom>
        </p:spPr>
      </p:pic>
      <p:pic>
        <p:nvPicPr>
          <p:cNvPr id="12" name="그림 11"/>
          <p:cNvPicPr>
            <a:picLocks noChangeAspect="1"/>
          </p:cNvPicPr>
          <p:nvPr/>
        </p:nvPicPr>
        <p:blipFill>
          <a:blip r:embed="rId4"/>
          <a:stretch>
            <a:fillRect/>
          </a:stretch>
        </p:blipFill>
        <p:spPr>
          <a:xfrm>
            <a:off x="5071116" y="3042834"/>
            <a:ext cx="3978657" cy="1594890"/>
          </a:xfrm>
          <a:prstGeom prst="rect">
            <a:avLst/>
          </a:prstGeom>
        </p:spPr>
      </p:pic>
      <p:sp>
        <p:nvSpPr>
          <p:cNvPr id="11" name="직사각형 10"/>
          <p:cNvSpPr/>
          <p:nvPr/>
        </p:nvSpPr>
        <p:spPr bwMode="auto">
          <a:xfrm>
            <a:off x="6300191" y="4122953"/>
            <a:ext cx="2553957" cy="216024"/>
          </a:xfrm>
          <a:prstGeom prst="rect">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42818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8844" y="4027437"/>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8843" y="4064609"/>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21938" y="4508846"/>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8672" y="4508846"/>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8388" y="4508846"/>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7312" y="4508846"/>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91727" y="4508846"/>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3688" y="4262741"/>
            <a:ext cx="3167885"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7733" y="3692600"/>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710509" y="2212759"/>
            <a:ext cx="2277226" cy="369332"/>
          </a:xfrm>
          <a:prstGeom prst="rect">
            <a:avLst/>
          </a:prstGeom>
          <a:noFill/>
        </p:spPr>
        <p:txBody>
          <a:bodyPr wrap="none" rtlCol="0">
            <a:spAutoFit/>
          </a:bodyPr>
          <a:lstStyle/>
          <a:p>
            <a:r>
              <a:rPr lang="en-US" altLang="ko-KR" sz="1800" dirty="0" smtClean="0"/>
              <a:t>(1) Theoretical Model </a:t>
            </a:r>
            <a:endParaRPr lang="ko-KR" altLang="en-US" sz="1800" dirty="0"/>
          </a:p>
        </p:txBody>
      </p:sp>
      <mc:AlternateContent xmlns:mc="http://schemas.openxmlformats.org/markup-compatibility/2006" xmlns:a14="http://schemas.microsoft.com/office/drawing/2010/main">
        <mc:Choice Requires="a14">
          <p:sp>
            <p:nvSpPr>
              <p:cNvPr id="54" name="TextBox 53"/>
              <p:cNvSpPr txBox="1"/>
              <p:nvPr/>
            </p:nvSpPr>
            <p:spPr>
              <a:xfrm>
                <a:off x="3487886" y="2096800"/>
                <a:ext cx="1637949" cy="622350"/>
              </a:xfrm>
              <a:prstGeom prst="rect">
                <a:avLst/>
              </a:prstGeom>
              <a:noFill/>
            </p:spPr>
            <p:txBody>
              <a:bodyPr wrap="none" lIns="0" tIns="0" rIns="0" bIns="0" rtlCol="0">
                <a:spAutoFit/>
              </a:bodyPr>
              <a:lstStyle/>
              <a:p>
                <a14:m>
                  <m:oMath xmlns:m="http://schemas.openxmlformats.org/officeDocument/2006/math">
                    <m:sSub>
                      <m:sSubPr>
                        <m:ctrlPr>
                          <a:rPr lang="en-US" altLang="ko-KR" sz="1800" b="0" i="1" smtClean="0">
                            <a:latin typeface="Cambria Math" panose="02040503050406030204" pitchFamily="18" charset="0"/>
                          </a:rPr>
                        </m:ctrlPr>
                      </m:sSubPr>
                      <m:e>
                        <m:r>
                          <a:rPr lang="en-US" altLang="ko-KR" sz="1800" b="0" i="1" smtClean="0">
                            <a:latin typeface="Cambria Math" panose="02040503050406030204" pitchFamily="18" charset="0"/>
                          </a:rPr>
                          <m:t>𝑃</m:t>
                        </m:r>
                      </m:e>
                      <m:sub>
                        <m:r>
                          <a:rPr lang="en-US" altLang="ko-KR" sz="1800" b="0" i="1" smtClean="0">
                            <a:latin typeface="Cambria Math" panose="02040503050406030204" pitchFamily="18" charset="0"/>
                          </a:rPr>
                          <m:t>𝑒</m:t>
                        </m:r>
                      </m:sub>
                    </m:sSub>
                    <m:r>
                      <a:rPr lang="en-US" altLang="ko-KR" sz="1800" i="1" smtClean="0">
                        <a:latin typeface="Cambria Math" panose="02040503050406030204" pitchFamily="18" charset="0"/>
                      </a:rPr>
                      <m:t>=</m:t>
                    </m:r>
                  </m:oMath>
                </a14:m>
                <a:r>
                  <a:rPr lang="ko-KR" altLang="en-US" sz="1800" dirty="0" smtClean="0"/>
                  <a:t> </a:t>
                </a:r>
                <a14:m>
                  <m:oMath xmlns:m="http://schemas.openxmlformats.org/officeDocument/2006/math">
                    <m:r>
                      <a:rPr lang="en-US" altLang="ko-KR" sz="1800" b="0" i="1" dirty="0" smtClean="0">
                        <a:latin typeface="Cambria Math" panose="02040503050406030204" pitchFamily="18" charset="0"/>
                      </a:rPr>
                      <m:t>𝑄</m:t>
                    </m:r>
                    <m:d>
                      <m:dPr>
                        <m:ctrlPr>
                          <a:rPr lang="en-US" altLang="ko-KR" sz="1800" b="0" i="1" dirty="0" smtClean="0">
                            <a:latin typeface="Cambria Math" panose="02040503050406030204" pitchFamily="18" charset="0"/>
                          </a:rPr>
                        </m:ctrlPr>
                      </m:dPr>
                      <m:e>
                        <m:rad>
                          <m:radPr>
                            <m:degHide m:val="on"/>
                            <m:ctrlPr>
                              <a:rPr lang="en-US" altLang="ko-KR" sz="1800" i="1" dirty="0">
                                <a:latin typeface="Cambria Math" panose="02040503050406030204" pitchFamily="18" charset="0"/>
                              </a:rPr>
                            </m:ctrlPr>
                          </m:radPr>
                          <m:deg/>
                          <m:e>
                            <m:f>
                              <m:fPr>
                                <m:type m:val="skw"/>
                                <m:ctrlPr>
                                  <a:rPr lang="en-US" altLang="ko-KR" sz="1800" i="1" dirty="0">
                                    <a:latin typeface="Cambria Math" panose="02040503050406030204" pitchFamily="18" charset="0"/>
                                  </a:rPr>
                                </m:ctrlPr>
                              </m:fPr>
                              <m:num>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𝐸</m:t>
                                    </m:r>
                                  </m:e>
                                  <m:sub>
                                    <m:r>
                                      <a:rPr lang="en-US" altLang="ko-KR" sz="1800" i="1" dirty="0">
                                        <a:latin typeface="Cambria Math" panose="02040503050406030204" pitchFamily="18" charset="0"/>
                                      </a:rPr>
                                      <m:t>𝑏</m:t>
                                    </m:r>
                                  </m:sub>
                                </m:sSub>
                              </m:num>
                              <m:den>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𝑁</m:t>
                                    </m:r>
                                  </m:e>
                                  <m:sub>
                                    <m:r>
                                      <a:rPr lang="en-US" altLang="ko-KR" sz="1800" i="1" dirty="0">
                                        <a:latin typeface="Cambria Math" panose="02040503050406030204" pitchFamily="18" charset="0"/>
                                      </a:rPr>
                                      <m:t>0</m:t>
                                    </m:r>
                                  </m:sub>
                                </m:sSub>
                              </m:den>
                            </m:f>
                          </m:e>
                        </m:rad>
                      </m:e>
                    </m:d>
                  </m:oMath>
                </a14:m>
                <a:endParaRPr lang="ko-KR" altLang="en-US" sz="18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487886" y="2096800"/>
                <a:ext cx="1637949" cy="622350"/>
              </a:xfrm>
              <a:prstGeom prst="rect">
                <a:avLst/>
              </a:prstGeom>
              <a:blipFill rotWithShape="0">
                <a:blip r:embed="rId2"/>
                <a:stretch>
                  <a:fillRect/>
                </a:stretch>
              </a:blipFill>
            </p:spPr>
            <p:txBody>
              <a:bodyPr/>
              <a:lstStyle/>
              <a:p>
                <a:r>
                  <a:rPr lang="ko-KR" altLang="en-US">
                    <a:noFill/>
                  </a:rPr>
                  <a:t> </a:t>
                </a:r>
              </a:p>
            </p:txBody>
          </p:sp>
        </mc:Fallback>
      </mc:AlternateContent>
      <p:sp>
        <p:nvSpPr>
          <p:cNvPr id="55" name="TextBox 54"/>
          <p:cNvSpPr txBox="1"/>
          <p:nvPr/>
        </p:nvSpPr>
        <p:spPr>
          <a:xfrm>
            <a:off x="5502945" y="2212759"/>
            <a:ext cx="2987100" cy="338554"/>
          </a:xfrm>
          <a:prstGeom prst="rect">
            <a:avLst/>
          </a:prstGeom>
          <a:noFill/>
        </p:spPr>
        <p:txBody>
          <a:bodyPr wrap="none" rtlCol="0">
            <a:spAutoFit/>
          </a:bodyPr>
          <a:lstStyle/>
          <a:p>
            <a:r>
              <a:rPr lang="en-US" altLang="ko-KR" sz="1600" dirty="0" smtClean="0"/>
              <a:t>( for 2-PAM Unipolar Signaling ) </a:t>
            </a:r>
            <a:endParaRPr lang="ko-KR" altLang="en-US" sz="1600" dirty="0"/>
          </a:p>
        </p:txBody>
      </p:sp>
      <p:sp>
        <p:nvSpPr>
          <p:cNvPr id="56" name="직사각형 55"/>
          <p:cNvSpPr/>
          <p:nvPr/>
        </p:nvSpPr>
        <p:spPr bwMode="auto">
          <a:xfrm>
            <a:off x="208241" y="1844346"/>
            <a:ext cx="8723106" cy="10780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208241" y="3439157"/>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10509" y="3485567"/>
            <a:ext cx="2384820" cy="369332"/>
          </a:xfrm>
          <a:prstGeom prst="rect">
            <a:avLst/>
          </a:prstGeom>
          <a:noFill/>
        </p:spPr>
        <p:txBody>
          <a:bodyPr wrap="none" rtlCol="0">
            <a:spAutoFit/>
          </a:bodyPr>
          <a:lstStyle/>
          <a:p>
            <a:r>
              <a:rPr lang="en-US" altLang="ko-KR" sz="1800" dirty="0" smtClean="0"/>
              <a:t>(2) AWGN only Model </a:t>
            </a:r>
            <a:endParaRPr lang="ko-KR" altLang="en-US" sz="1800" dirty="0"/>
          </a:p>
        </p:txBody>
      </p:sp>
      <p:sp>
        <p:nvSpPr>
          <p:cNvPr id="46" name="TextBox 45"/>
          <p:cNvSpPr txBox="1"/>
          <p:nvPr/>
        </p:nvSpPr>
        <p:spPr>
          <a:xfrm>
            <a:off x="7221577" y="5148809"/>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 name="타원 5"/>
          <p:cNvSpPr/>
          <p:nvPr/>
        </p:nvSpPr>
        <p:spPr bwMode="auto">
          <a:xfrm>
            <a:off x="7233555" y="5299511"/>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0" name="직선 화살표 연결선 59"/>
          <p:cNvCxnSpPr>
            <a:stCxn id="50" idx="4"/>
            <a:endCxn id="6" idx="0"/>
          </p:cNvCxnSpPr>
          <p:nvPr/>
        </p:nvCxnSpPr>
        <p:spPr bwMode="auto">
          <a:xfrm>
            <a:off x="7447793" y="4340672"/>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꺾인 연결선 63"/>
          <p:cNvCxnSpPr>
            <a:stCxn id="13" idx="2"/>
            <a:endCxn id="46" idx="1"/>
          </p:cNvCxnSpPr>
          <p:nvPr/>
        </p:nvCxnSpPr>
        <p:spPr bwMode="auto">
          <a:xfrm rot="16200000" flipH="1">
            <a:off x="6063658" y="4344833"/>
            <a:ext cx="345834" cy="197000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7" name="꺾인 연결선 66"/>
          <p:cNvCxnSpPr>
            <a:stCxn id="6" idx="6"/>
            <a:endCxn id="16" idx="2"/>
          </p:cNvCxnSpPr>
          <p:nvPr/>
        </p:nvCxnSpPr>
        <p:spPr bwMode="auto">
          <a:xfrm flipV="1">
            <a:off x="7665603" y="5156918"/>
            <a:ext cx="602188" cy="354670"/>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216678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6242" y="2058214"/>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6241" y="2095386"/>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19336" y="2539623"/>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6070" y="2539623"/>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5786" y="2539623"/>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4710" y="2539623"/>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89125" y="2539623"/>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7484" y="2293518"/>
            <a:ext cx="3161487"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5131" y="1723377"/>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205639" y="1469934"/>
            <a:ext cx="8723106" cy="23493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07907" y="1516344"/>
            <a:ext cx="2063385" cy="369332"/>
          </a:xfrm>
          <a:prstGeom prst="rect">
            <a:avLst/>
          </a:prstGeom>
          <a:noFill/>
        </p:spPr>
        <p:txBody>
          <a:bodyPr wrap="none" rtlCol="0">
            <a:spAutoFit/>
          </a:bodyPr>
          <a:lstStyle/>
          <a:p>
            <a:r>
              <a:rPr lang="en-US" altLang="ko-KR" sz="1800" dirty="0" smtClean="0"/>
              <a:t>(3) </a:t>
            </a:r>
            <a:r>
              <a:rPr lang="en-US" altLang="ko-KR" sz="1800" dirty="0" err="1" smtClean="0"/>
              <a:t>Uncoded</a:t>
            </a:r>
            <a:r>
              <a:rPr lang="en-US" altLang="ko-KR" sz="1800" dirty="0" smtClean="0"/>
              <a:t> Model </a:t>
            </a:r>
            <a:endParaRPr lang="ko-KR" altLang="en-US" sz="1800" dirty="0"/>
          </a:p>
        </p:txBody>
      </p:sp>
      <p:cxnSp>
        <p:nvCxnSpPr>
          <p:cNvPr id="8" name="직선 연결선 7"/>
          <p:cNvCxnSpPr/>
          <p:nvPr/>
        </p:nvCxnSpPr>
        <p:spPr bwMode="auto">
          <a:xfrm>
            <a:off x="5872156" y="2877365"/>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32" name="직사각형 31"/>
          <p:cNvSpPr/>
          <p:nvPr/>
        </p:nvSpPr>
        <p:spPr bwMode="auto">
          <a:xfrm>
            <a:off x="312653" y="4558758"/>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595930"/>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42481" y="5040167"/>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5040167"/>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5040167"/>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4223921"/>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3926933"/>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16888"/>
            <a:ext cx="1511952" cy="369332"/>
          </a:xfrm>
          <a:prstGeom prst="rect">
            <a:avLst/>
          </a:prstGeom>
          <a:noFill/>
        </p:spPr>
        <p:txBody>
          <a:bodyPr wrap="none" rtlCol="0">
            <a:spAutoFit/>
          </a:bodyPr>
          <a:lstStyle/>
          <a:p>
            <a:r>
              <a:rPr lang="en-US" altLang="ko-KR" sz="1800" dirty="0" smtClean="0"/>
              <a:t>(4) RS Model </a:t>
            </a:r>
            <a:endParaRPr lang="ko-KR" altLang="en-US" sz="1800" dirty="0"/>
          </a:p>
        </p:txBody>
      </p:sp>
      <p:cxnSp>
        <p:nvCxnSpPr>
          <p:cNvPr id="44" name="직선 연결선 43"/>
          <p:cNvCxnSpPr/>
          <p:nvPr/>
        </p:nvCxnSpPr>
        <p:spPr bwMode="auto">
          <a:xfrm>
            <a:off x="5878567" y="5377909"/>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47" name="직선 연결선 46"/>
          <p:cNvCxnSpPr/>
          <p:nvPr/>
        </p:nvCxnSpPr>
        <p:spPr bwMode="auto">
          <a:xfrm>
            <a:off x="2089133" y="5377909"/>
            <a:ext cx="23661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stCxn id="34" idx="0"/>
            <a:endCxn id="37" idx="0"/>
          </p:cNvCxnSpPr>
          <p:nvPr/>
        </p:nvCxnSpPr>
        <p:spPr bwMode="auto">
          <a:xfrm rot="5400000" flipH="1" flipV="1">
            <a:off x="4060594" y="3845380"/>
            <a:ext cx="12700" cy="2389575"/>
          </a:xfrm>
          <a:prstGeom prst="bentConnector3">
            <a:avLst>
              <a:gd name="adj1" fmla="val 1800000"/>
            </a:avLst>
          </a:prstGeom>
          <a:solidFill>
            <a:schemeClr val="accent1"/>
          </a:solidFill>
          <a:ln w="12700" cap="flat" cmpd="sng" algn="ctr">
            <a:solidFill>
              <a:schemeClr val="tx1"/>
            </a:solidFill>
            <a:prstDash val="solid"/>
            <a:round/>
            <a:headEnd type="none" w="sm" len="sm"/>
            <a:tailEnd type="stealth" w="lg" len="lg"/>
          </a:ln>
          <a:effectLst/>
        </p:spPr>
      </p:cxnSp>
      <p:sp>
        <p:nvSpPr>
          <p:cNvPr id="49" name="TextBox 48"/>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1" name="타원 50"/>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2" name="꺾인 연결선 51"/>
          <p:cNvCxnSpPr>
            <a:stCxn id="51" idx="6"/>
            <a:endCxn id="16" idx="2"/>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3" name="직선 화살표 연결선 52"/>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4" name="꺾인 연결선 53"/>
          <p:cNvCxnSpPr>
            <a:stCxn id="14" idx="2"/>
            <a:endCxn id="49"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5" name="TextBox 54"/>
          <p:cNvSpPr txBox="1"/>
          <p:nvPr/>
        </p:nvSpPr>
        <p:spPr>
          <a:xfrm>
            <a:off x="7217333" y="5665314"/>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6" name="타원 55"/>
          <p:cNvSpPr/>
          <p:nvPr/>
        </p:nvSpPr>
        <p:spPr bwMode="auto">
          <a:xfrm>
            <a:off x="7229311" y="5816016"/>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7" name="꺾인 연결선 56"/>
          <p:cNvCxnSpPr>
            <a:stCxn id="56" idx="6"/>
          </p:cNvCxnSpPr>
          <p:nvPr/>
        </p:nvCxnSpPr>
        <p:spPr bwMode="auto">
          <a:xfrm flipV="1">
            <a:off x="7661359" y="5688239"/>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8" name="꺾인 연결선 57"/>
          <p:cNvCxnSpPr>
            <a:endCxn id="55" idx="1"/>
          </p:cNvCxnSpPr>
          <p:nvPr/>
        </p:nvCxnSpPr>
        <p:spPr bwMode="auto">
          <a:xfrm rot="16200000" flipH="1">
            <a:off x="6773560" y="5575484"/>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9" name="직선 화살표 연결선 58"/>
          <p:cNvCxnSpPr/>
          <p:nvPr/>
        </p:nvCxnSpPr>
        <p:spPr bwMode="auto">
          <a:xfrm>
            <a:off x="7449816" y="4871993"/>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82630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205938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209655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2540794"/>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25063" y="254079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254079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254079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254079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172454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142756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1517515"/>
            <a:ext cx="1806905" cy="369332"/>
          </a:xfrm>
          <a:prstGeom prst="rect">
            <a:avLst/>
          </a:prstGeom>
          <a:noFill/>
        </p:spPr>
        <p:txBody>
          <a:bodyPr wrap="none" rtlCol="0">
            <a:spAutoFit/>
          </a:bodyPr>
          <a:lstStyle/>
          <a:p>
            <a:r>
              <a:rPr lang="en-US" altLang="ko-KR" sz="1800" dirty="0" smtClean="0"/>
              <a:t>(5) 8b10b Model </a:t>
            </a:r>
            <a:endParaRPr lang="ko-KR" altLang="en-US" sz="1800" dirty="0"/>
          </a:p>
        </p:txBody>
      </p:sp>
      <p:cxnSp>
        <p:nvCxnSpPr>
          <p:cNvPr id="44" name="직선 연결선 43"/>
          <p:cNvCxnSpPr/>
          <p:nvPr/>
        </p:nvCxnSpPr>
        <p:spPr bwMode="auto">
          <a:xfrm>
            <a:off x="5878567" y="287853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36" idx="0"/>
          </p:cNvCxnSpPr>
          <p:nvPr/>
        </p:nvCxnSpPr>
        <p:spPr bwMode="auto">
          <a:xfrm>
            <a:off x="2102757" y="2317610"/>
            <a:ext cx="1899300" cy="22318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40" name="직선 연결선 39"/>
          <p:cNvCxnSpPr/>
          <p:nvPr/>
        </p:nvCxnSpPr>
        <p:spPr bwMode="auto">
          <a:xfrm>
            <a:off x="4379051" y="287889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8" name="직사각형 47"/>
          <p:cNvSpPr/>
          <p:nvPr/>
        </p:nvSpPr>
        <p:spPr bwMode="auto">
          <a:xfrm>
            <a:off x="312653" y="453269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456986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1" name="직사각형 50"/>
          <p:cNvSpPr/>
          <p:nvPr/>
        </p:nvSpPr>
        <p:spPr bwMode="auto">
          <a:xfrm>
            <a:off x="2325747"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2" name="직사각형 51"/>
          <p:cNvSpPr/>
          <p:nvPr/>
        </p:nvSpPr>
        <p:spPr bwMode="auto">
          <a:xfrm>
            <a:off x="3625063" y="501410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501410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501410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419785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390087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3990825"/>
            <a:ext cx="2372765" cy="369332"/>
          </a:xfrm>
          <a:prstGeom prst="rect">
            <a:avLst/>
          </a:prstGeom>
          <a:noFill/>
        </p:spPr>
        <p:txBody>
          <a:bodyPr wrap="none" rtlCol="0">
            <a:spAutoFit/>
          </a:bodyPr>
          <a:lstStyle/>
          <a:p>
            <a:r>
              <a:rPr lang="en-US" altLang="ko-KR" sz="1800" dirty="0" smtClean="0"/>
              <a:t>(6) (RS+8b10b) Model </a:t>
            </a:r>
            <a:endParaRPr lang="ko-KR" altLang="en-US" sz="1800" dirty="0"/>
          </a:p>
        </p:txBody>
      </p:sp>
      <p:cxnSp>
        <p:nvCxnSpPr>
          <p:cNvPr id="59" name="직선 연결선 58"/>
          <p:cNvCxnSpPr/>
          <p:nvPr/>
        </p:nvCxnSpPr>
        <p:spPr bwMode="auto">
          <a:xfrm>
            <a:off x="5878567" y="535184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연결선 63"/>
          <p:cNvCxnSpPr/>
          <p:nvPr/>
        </p:nvCxnSpPr>
        <p:spPr bwMode="auto">
          <a:xfrm>
            <a:off x="4379051" y="535220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535184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405867" y="535184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67" name="TextBox 66"/>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8" name="타원 67"/>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9" name="꺾인 연결선 68"/>
          <p:cNvCxnSpPr>
            <a:stCxn id="68"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0" name="꺾인 연결선 69"/>
          <p:cNvCxnSpPr>
            <a:endCxn id="67"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1" name="직선 화살표 연결선 70"/>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2" name="TextBox 71"/>
          <p:cNvSpPr txBox="1"/>
          <p:nvPr/>
        </p:nvSpPr>
        <p:spPr>
          <a:xfrm>
            <a:off x="7217333" y="5639187"/>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73" name="타원 72"/>
          <p:cNvSpPr/>
          <p:nvPr/>
        </p:nvSpPr>
        <p:spPr bwMode="auto">
          <a:xfrm>
            <a:off x="7229311" y="5789889"/>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4" name="꺾인 연결선 73"/>
          <p:cNvCxnSpPr>
            <a:stCxn id="73" idx="6"/>
          </p:cNvCxnSpPr>
          <p:nvPr/>
        </p:nvCxnSpPr>
        <p:spPr bwMode="auto">
          <a:xfrm flipV="1">
            <a:off x="7661359" y="5662112"/>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5" name="꺾인 연결선 74"/>
          <p:cNvCxnSpPr>
            <a:endCxn id="72" idx="1"/>
          </p:cNvCxnSpPr>
          <p:nvPr/>
        </p:nvCxnSpPr>
        <p:spPr bwMode="auto">
          <a:xfrm rot="16200000" flipH="1">
            <a:off x="6773560" y="5549357"/>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6" name="직선 화살표 연결선 75"/>
          <p:cNvCxnSpPr/>
          <p:nvPr/>
        </p:nvCxnSpPr>
        <p:spPr bwMode="auto">
          <a:xfrm>
            <a:off x="7449816" y="4845866"/>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615604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457603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61320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42" name="직사각형 41"/>
          <p:cNvSpPr/>
          <p:nvPr/>
        </p:nvSpPr>
        <p:spPr bwMode="auto">
          <a:xfrm>
            <a:off x="212050" y="394421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34165"/>
            <a:ext cx="3310522" cy="369332"/>
          </a:xfrm>
          <a:prstGeom prst="rect">
            <a:avLst/>
          </a:prstGeom>
          <a:noFill/>
        </p:spPr>
        <p:txBody>
          <a:bodyPr wrap="none" rtlCol="0">
            <a:spAutoFit/>
          </a:bodyPr>
          <a:lstStyle/>
          <a:p>
            <a:r>
              <a:rPr lang="en-US" altLang="ko-KR" sz="1800" dirty="0" smtClean="0"/>
              <a:t>(8) (8b10b+RS+R-8b10b) Model </a:t>
            </a:r>
            <a:endParaRPr lang="ko-KR" altLang="en-US" sz="1800" dirty="0"/>
          </a:p>
        </p:txBody>
      </p:sp>
      <p:sp>
        <p:nvSpPr>
          <p:cNvPr id="48" name="직사각형 47"/>
          <p:cNvSpPr/>
          <p:nvPr/>
        </p:nvSpPr>
        <p:spPr bwMode="auto">
          <a:xfrm>
            <a:off x="312653" y="2097086"/>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2134258"/>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2" name="직사각형 51"/>
          <p:cNvSpPr/>
          <p:nvPr/>
        </p:nvSpPr>
        <p:spPr bwMode="auto">
          <a:xfrm>
            <a:off x="2337918" y="2578495"/>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2578495"/>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2578495"/>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1762249"/>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1465261"/>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1555216"/>
            <a:ext cx="2372765" cy="369332"/>
          </a:xfrm>
          <a:prstGeom prst="rect">
            <a:avLst/>
          </a:prstGeom>
          <a:noFill/>
        </p:spPr>
        <p:txBody>
          <a:bodyPr wrap="none" rtlCol="0">
            <a:spAutoFit/>
          </a:bodyPr>
          <a:lstStyle/>
          <a:p>
            <a:r>
              <a:rPr lang="en-US" altLang="ko-KR" sz="1800" dirty="0" smtClean="0"/>
              <a:t>(7) (8b10b+RS) Model </a:t>
            </a:r>
            <a:endParaRPr lang="ko-KR" altLang="en-US" sz="1800" dirty="0"/>
          </a:p>
        </p:txBody>
      </p:sp>
      <p:cxnSp>
        <p:nvCxnSpPr>
          <p:cNvPr id="59" name="직선 연결선 58"/>
          <p:cNvCxnSpPr/>
          <p:nvPr/>
        </p:nvCxnSpPr>
        <p:spPr bwMode="auto">
          <a:xfrm>
            <a:off x="5878567" y="2916237"/>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2916237"/>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092357" y="2916237"/>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1" name="직사각형 50"/>
          <p:cNvSpPr/>
          <p:nvPr/>
        </p:nvSpPr>
        <p:spPr bwMode="auto">
          <a:xfrm>
            <a:off x="3318639"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47" name="직선 연결선 46"/>
          <p:cNvCxnSpPr/>
          <p:nvPr/>
        </p:nvCxnSpPr>
        <p:spPr bwMode="auto">
          <a:xfrm>
            <a:off x="4398759" y="2916237"/>
            <a:ext cx="23284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0" name="직사각형 49"/>
          <p:cNvSpPr/>
          <p:nvPr/>
        </p:nvSpPr>
        <p:spPr bwMode="auto">
          <a:xfrm>
            <a:off x="2349223" y="505744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3" name="직사각형 62"/>
          <p:cNvSpPr/>
          <p:nvPr/>
        </p:nvSpPr>
        <p:spPr bwMode="auto">
          <a:xfrm>
            <a:off x="4643502" y="505744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7" name="직사각형 66"/>
          <p:cNvSpPr/>
          <p:nvPr/>
        </p:nvSpPr>
        <p:spPr bwMode="auto">
          <a:xfrm>
            <a:off x="6142426"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7706841" y="505744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9" name="타원 68"/>
          <p:cNvSpPr/>
          <p:nvPr/>
        </p:nvSpPr>
        <p:spPr bwMode="auto">
          <a:xfrm>
            <a:off x="6922847" y="424119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cxnSp>
        <p:nvCxnSpPr>
          <p:cNvPr id="70" name="직선 연결선 69"/>
          <p:cNvCxnSpPr/>
          <p:nvPr/>
        </p:nvCxnSpPr>
        <p:spPr bwMode="auto">
          <a:xfrm>
            <a:off x="5889872" y="539518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3" name="직선 연결선 72"/>
          <p:cNvCxnSpPr/>
          <p:nvPr/>
        </p:nvCxnSpPr>
        <p:spPr bwMode="auto">
          <a:xfrm>
            <a:off x="2098802" y="539518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직선 연결선 73"/>
          <p:cNvCxnSpPr/>
          <p:nvPr/>
        </p:nvCxnSpPr>
        <p:spPr bwMode="auto">
          <a:xfrm>
            <a:off x="3103662" y="539518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75" name="직사각형 74"/>
          <p:cNvSpPr/>
          <p:nvPr/>
        </p:nvSpPr>
        <p:spPr bwMode="auto">
          <a:xfrm>
            <a:off x="3329944"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3942749" y="4403497"/>
            <a:ext cx="1257011" cy="5058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1" i="0" u="none" strike="noStrike" cap="none" normalizeH="0" baseline="0" dirty="0" smtClean="0">
              <a:ln>
                <a:noFill/>
              </a:ln>
              <a:solidFill>
                <a:schemeClr val="tx1"/>
              </a:solidFill>
              <a:effectLst/>
            </a:endParaRPr>
          </a:p>
        </p:txBody>
      </p:sp>
      <p:sp>
        <p:nvSpPr>
          <p:cNvPr id="13" name="TextBox 12"/>
          <p:cNvSpPr txBox="1"/>
          <p:nvPr/>
        </p:nvSpPr>
        <p:spPr>
          <a:xfrm>
            <a:off x="4185571" y="4377379"/>
            <a:ext cx="771365" cy="553998"/>
          </a:xfrm>
          <a:prstGeom prst="rect">
            <a:avLst/>
          </a:prstGeom>
          <a:noFill/>
        </p:spPr>
        <p:txBody>
          <a:bodyPr wrap="none" rtlCol="0">
            <a:spAutoFit/>
          </a:bodyPr>
          <a:lstStyle/>
          <a:p>
            <a:pPr algn="ctr"/>
            <a:r>
              <a:rPr lang="en-US" altLang="ko-KR" sz="1600" b="1" dirty="0" smtClean="0"/>
              <a:t>8b10b </a:t>
            </a:r>
          </a:p>
          <a:p>
            <a:pPr algn="ctr"/>
            <a:r>
              <a:rPr lang="en-US" altLang="ko-KR" sz="1400" b="1" dirty="0" smtClean="0"/>
              <a:t>for RB</a:t>
            </a:r>
            <a:endParaRPr lang="ko-KR" altLang="en-US" sz="1400" b="1" dirty="0"/>
          </a:p>
        </p:txBody>
      </p:sp>
      <p:cxnSp>
        <p:nvCxnSpPr>
          <p:cNvPr id="78" name="꺾인 연결선 77"/>
          <p:cNvCxnSpPr>
            <a:endCxn id="77" idx="1"/>
          </p:cNvCxnSpPr>
          <p:nvPr/>
        </p:nvCxnSpPr>
        <p:spPr bwMode="auto">
          <a:xfrm rot="5400000" flipH="1" flipV="1">
            <a:off x="3641482" y="4754047"/>
            <a:ext cx="398907" cy="203628"/>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9" name="꺾인 연결선 78"/>
          <p:cNvCxnSpPr>
            <a:stCxn id="77" idx="3"/>
          </p:cNvCxnSpPr>
          <p:nvPr/>
        </p:nvCxnSpPr>
        <p:spPr bwMode="auto">
          <a:xfrm>
            <a:off x="5199760" y="4656407"/>
            <a:ext cx="181150" cy="39887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7" name="TextBox 6"/>
          <p:cNvSpPr txBox="1"/>
          <p:nvPr/>
        </p:nvSpPr>
        <p:spPr>
          <a:xfrm>
            <a:off x="4309787" y="4090591"/>
            <a:ext cx="1984839" cy="307777"/>
          </a:xfrm>
          <a:prstGeom prst="rect">
            <a:avLst/>
          </a:prstGeom>
          <a:noFill/>
        </p:spPr>
        <p:txBody>
          <a:bodyPr wrap="none" rtlCol="0">
            <a:spAutoFit/>
          </a:bodyPr>
          <a:lstStyle/>
          <a:p>
            <a:r>
              <a:rPr lang="en-US" altLang="ko-KR" sz="1400" dirty="0" smtClean="0"/>
              <a:t>* RB = Redundancy Bits</a:t>
            </a:r>
            <a:endParaRPr lang="ko-KR" altLang="en-US" sz="1400" dirty="0"/>
          </a:p>
        </p:txBody>
      </p:sp>
      <p:sp>
        <p:nvSpPr>
          <p:cNvPr id="44" name="TextBox 43"/>
          <p:cNvSpPr txBox="1"/>
          <p:nvPr/>
        </p:nvSpPr>
        <p:spPr>
          <a:xfrm>
            <a:off x="7221297" y="3208315"/>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45" name="타원 44"/>
          <p:cNvSpPr/>
          <p:nvPr/>
        </p:nvSpPr>
        <p:spPr bwMode="auto">
          <a:xfrm>
            <a:off x="7233275" y="3359017"/>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6" name="꺾인 연결선 45"/>
          <p:cNvCxnSpPr>
            <a:stCxn id="45" idx="6"/>
          </p:cNvCxnSpPr>
          <p:nvPr/>
        </p:nvCxnSpPr>
        <p:spPr bwMode="auto">
          <a:xfrm flipV="1">
            <a:off x="7665323" y="3231240"/>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44" idx="1"/>
          </p:cNvCxnSpPr>
          <p:nvPr/>
        </p:nvCxnSpPr>
        <p:spPr bwMode="auto">
          <a:xfrm rot="16200000" flipH="1">
            <a:off x="6777524" y="3118485"/>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화살표 연결선 63"/>
          <p:cNvCxnSpPr/>
          <p:nvPr/>
        </p:nvCxnSpPr>
        <p:spPr bwMode="auto">
          <a:xfrm>
            <a:off x="7452114" y="2414994"/>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6" name="TextBox 75"/>
          <p:cNvSpPr txBox="1"/>
          <p:nvPr/>
        </p:nvSpPr>
        <p:spPr>
          <a:xfrm>
            <a:off x="7217333" y="5682732"/>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80" name="타원 79"/>
          <p:cNvSpPr/>
          <p:nvPr/>
        </p:nvSpPr>
        <p:spPr bwMode="auto">
          <a:xfrm>
            <a:off x="7229311" y="5833434"/>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1" name="꺾인 연결선 80"/>
          <p:cNvCxnSpPr>
            <a:stCxn id="80" idx="6"/>
          </p:cNvCxnSpPr>
          <p:nvPr/>
        </p:nvCxnSpPr>
        <p:spPr bwMode="auto">
          <a:xfrm flipV="1">
            <a:off x="7661359" y="5705657"/>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2" name="꺾인 연결선 81"/>
          <p:cNvCxnSpPr>
            <a:endCxn id="76" idx="1"/>
          </p:cNvCxnSpPr>
          <p:nvPr/>
        </p:nvCxnSpPr>
        <p:spPr bwMode="auto">
          <a:xfrm rot="16200000" flipH="1">
            <a:off x="6773560" y="5592902"/>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3" name="직선 화살표 연결선 82"/>
          <p:cNvCxnSpPr/>
          <p:nvPr/>
        </p:nvCxnSpPr>
        <p:spPr bwMode="auto">
          <a:xfrm>
            <a:off x="7449816" y="4889411"/>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621435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3520</TotalTime>
  <Words>954</Words>
  <Application>Microsoft Office PowerPoint</Application>
  <PresentationFormat>화면 슬라이드 쇼(4:3)</PresentationFormat>
  <Paragraphs>265</Paragraphs>
  <Slides>19</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19</vt:i4>
      </vt:variant>
    </vt:vector>
  </HeadingPairs>
  <TitlesOfParts>
    <vt:vector size="28" baseType="lpstr">
      <vt:lpstr>Arial Unicode MS</vt:lpstr>
      <vt:lpstr>宋体</vt:lpstr>
      <vt:lpstr>굴림</vt:lpstr>
      <vt:lpstr>맑은 고딕</vt:lpstr>
      <vt:lpstr>Arial</vt:lpstr>
      <vt:lpstr>Cambria Math</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329</cp:revision>
  <cp:lastPrinted>2018-04-17T08:30:56Z</cp:lastPrinted>
  <dcterms:created xsi:type="dcterms:W3CDTF">2016-01-08T02:18:10Z</dcterms:created>
  <dcterms:modified xsi:type="dcterms:W3CDTF">2018-04-25T11:01:12Z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