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5" r:id="rId2"/>
    <p:sldId id="282" r:id="rId3"/>
    <p:sldId id="291" r:id="rId4"/>
    <p:sldId id="293" r:id="rId5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ong Han" initials="CH" lastIdx="1" clrIdx="0">
    <p:extLst>
      <p:ext uri="{19B8F6BF-5375-455C-9EA6-DF929625EA0E}">
        <p15:presenceInfo xmlns:p15="http://schemas.microsoft.com/office/powerpoint/2012/main" userId="S-1-5-21-984455553-3281040244-3897187827-12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289" autoAdjust="0"/>
  </p:normalViewPr>
  <p:slideViewPr>
    <p:cSldViewPr>
      <p:cViewPr varScale="1">
        <p:scale>
          <a:sx n="73" d="100"/>
          <a:sy n="73" d="100"/>
        </p:scale>
        <p:origin x="173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186" y="-72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75094" y="200065"/>
            <a:ext cx="264094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 dirty="0"/>
              <a:t>IEEE 15-16-0028-00-007a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1635" y="200065"/>
            <a:ext cx="2264336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78917" y="9556706"/>
            <a:ext cx="2114935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zh-CN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44060" y="9556706"/>
            <a:ext cx="1358601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zh-CN"/>
              <a:t>Page </a:t>
            </a:r>
            <a:fld id="{5DFC834A-87AC-4CC8-9400-01035A11F60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0079" y="412131"/>
            <a:ext cx="543751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0079" y="9556707"/>
            <a:ext cx="6971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33450"/>
            <a:r>
              <a:rPr lang="en-US" altLang="zh-CN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0079" y="9544884"/>
            <a:ext cx="55884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13680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98837" y="115612"/>
            <a:ext cx="275922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zh-CN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173" y="115612"/>
            <a:ext cx="2682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zh-CN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46125"/>
            <a:ext cx="4921250" cy="36909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734" y="4690522"/>
            <a:ext cx="4986207" cy="4443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97636" y="9560085"/>
            <a:ext cx="24604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zh-CN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875939" y="9560085"/>
            <a:ext cx="785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E03D6019-6E9A-433C-BEAF-106EDE2EE5B7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48" y="9560085"/>
            <a:ext cx="69719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zh-CN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558396"/>
            <a:ext cx="537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55"/>
            <a:ext cx="55277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3161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Contention 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access period (CAP) and contention-free period (CFP)</a:t>
            </a:r>
            <a:endParaRPr lang="ko-KR" alt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&lt;month year&gt;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E03D6019-6E9A-433C-BEAF-106EDE2EE5B7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5D0E24-9FE2-4D44-AE9D-FCDFA931420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lvl="4"/>
            <a:r>
              <a:rPr lang="en-US" altLang="zh-CN"/>
              <a:t>&lt;author&gt;, &lt;company&gt;</a:t>
            </a: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EEB66430-075C-4DEB-8BF1-54B6A0A33D09}"/>
              </a:ext>
            </a:extLst>
          </p:cNvPr>
          <p:cNvSpPr>
            <a:spLocks noGrp="1"/>
          </p:cNvSpPr>
          <p:nvPr>
            <p:ph type="hdr" sz="quarter" idx="15"/>
          </p:nvPr>
        </p:nvSpPr>
        <p:spPr/>
        <p:txBody>
          <a:bodyPr/>
          <a:lstStyle/>
          <a:p>
            <a:r>
              <a:rPr lang="en-US" altLang="zh-CN"/>
              <a:t>doc.: IEEE 802.15-&lt;doc#&gt;</a:t>
            </a:r>
          </a:p>
        </p:txBody>
      </p:sp>
    </p:spTree>
    <p:extLst>
      <p:ext uri="{BB962C8B-B14F-4D97-AF65-F5344CB8AC3E}">
        <p14:creationId xmlns:p14="http://schemas.microsoft.com/office/powerpoint/2010/main" val="1643555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zh-CN"/>
              <a:t>doc.: IEEE 802.15-&lt;doc#&gt;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zh-CN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E03D6019-6E9A-433C-BEAF-106EDE2EE5B7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4081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zh-CN"/>
              <a:t>doc.: IEEE 802.15-&lt;doc#&gt;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zh-CN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E03D6019-6E9A-433C-BEAF-106EDE2EE5B7}" type="slidenum">
              <a:rPr lang="en-US" altLang="zh-CN" smtClean="0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5557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zh-CN"/>
              <a:t>doc.: IEEE 802.15-&lt;doc#&gt;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zh-CN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zh-CN"/>
              <a:t>&lt;author&gt;, &lt;company&gt;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/>
              <a:t>Page </a:t>
            </a:r>
            <a:fld id="{E03D6019-6E9A-433C-BEAF-106EDE2EE5B7}" type="slidenum">
              <a:rPr lang="en-US" altLang="zh-CN" smtClean="0"/>
              <a:pPr/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8575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May 2018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Slide </a:t>
            </a:r>
            <a:fld id="{76C0EB13-4677-48A4-A691-EDFD86E62D7A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8300" y="6475413"/>
            <a:ext cx="3124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charset="-122"/>
              </a:defRPr>
            </a:lvl1pPr>
          </a:lstStyle>
          <a:p>
            <a:r>
              <a:rPr lang="en-US" altLang="zh-CN"/>
              <a:t>Chong Han (pureLiFi)</a:t>
            </a:r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>
                <a:ea typeface="宋体" charset="-122"/>
              </a:defRPr>
            </a:lvl1pPr>
          </a:lstStyle>
          <a:p>
            <a:r>
              <a:rPr lang="en-US" altLang="ko-KR"/>
              <a:t>May 2018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48300" y="6475413"/>
            <a:ext cx="3124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宋体" charset="-122"/>
              </a:defRPr>
            </a:lvl1pPr>
          </a:lstStyle>
          <a:p>
            <a:r>
              <a:rPr lang="en-US" altLang="zh-CN"/>
              <a:t>Chong Han (pureLiFi)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宋体" charset="-122"/>
              </a:defRPr>
            </a:lvl1pPr>
          </a:lstStyle>
          <a:p>
            <a:r>
              <a:rPr lang="en-US" altLang="zh-CN" dirty="0"/>
              <a:t>Slide </a:t>
            </a:r>
            <a:fld id="{4F86E66E-D9C0-4855-B6C9-2AB5A3396A65}" type="slidenum">
              <a:rPr lang="en-US" altLang="zh-CN"/>
              <a:pPr/>
              <a:t>‹#›</a:t>
            </a:fld>
            <a:endParaRPr lang="en-US" altLang="zh-CN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79912" y="424934"/>
            <a:ext cx="46782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zh-CN" sz="1200" b="1" i="0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</a:t>
            </a:r>
            <a:r>
              <a:rPr lang="en-US" altLang="zh-CN" sz="1200" b="1" i="0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IEEE 802.</a:t>
            </a:r>
            <a:r>
              <a:rPr lang="en-US" altLang="zh-CN" b="1" dirty="0"/>
              <a:t>15-18-0167-00-0013</a:t>
            </a:r>
            <a:endParaRPr lang="en-US" altLang="zh-CN" sz="1400" b="1" dirty="0">
              <a:ea typeface="宋体" charset="-122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altLang="zh-CN" dirty="0">
                <a:ea typeface="宋体" charset="-122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>
              <a:lumMod val="85000"/>
              <a:lumOff val="15000"/>
            </a:schemeClr>
          </a:solidFill>
          <a:latin typeface="Arial Unicode MS" pitchFamily="34" charset="-122"/>
          <a:ea typeface="Arial Unicode MS" pitchFamily="34" charset="-122"/>
          <a:cs typeface="Arial Unicode MS" pitchFamily="34" charset="-122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>
              <a:lumMod val="85000"/>
              <a:lumOff val="15000"/>
            </a:schemeClr>
          </a:solidFill>
          <a:latin typeface="Arial Unicode MS" pitchFamily="34" charset="-122"/>
          <a:ea typeface="Arial Unicode MS" pitchFamily="34" charset="-122"/>
          <a:cs typeface="Arial Unicode MS" pitchFamily="34" charset="-12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lumMod val="85000"/>
              <a:lumOff val="15000"/>
            </a:schemeClr>
          </a:solidFill>
          <a:latin typeface="Arial Unicode MS" pitchFamily="34" charset="-122"/>
          <a:ea typeface="Arial Unicode MS" pitchFamily="34" charset="-122"/>
          <a:cs typeface="Arial Unicode MS" pitchFamily="34" charset="-122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>
              <a:lumMod val="85000"/>
              <a:lumOff val="15000"/>
            </a:schemeClr>
          </a:solidFill>
          <a:latin typeface="Arial Unicode MS" pitchFamily="34" charset="-122"/>
          <a:ea typeface="Arial Unicode MS" pitchFamily="34" charset="-122"/>
          <a:cs typeface="Arial Unicode MS" pitchFamily="34" charset="-122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>
              <a:lumMod val="85000"/>
              <a:lumOff val="15000"/>
            </a:schemeClr>
          </a:solidFill>
          <a:latin typeface="Arial Unicode MS" pitchFamily="34" charset="-122"/>
          <a:ea typeface="Arial Unicode MS" pitchFamily="34" charset="-122"/>
          <a:cs typeface="Arial Unicode MS" pitchFamily="34" charset="-122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>
              <a:lumMod val="85000"/>
              <a:lumOff val="15000"/>
            </a:schemeClr>
          </a:solidFill>
          <a:latin typeface="Arial Unicode MS" pitchFamily="34" charset="-122"/>
          <a:ea typeface="Arial Unicode MS" pitchFamily="34" charset="-122"/>
          <a:cs typeface="Arial Unicode MS" pitchFamily="34" charset="-122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May 2018</a:t>
            </a:r>
            <a:endParaRPr lang="en-US" altLang="zh-CN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6C0EB13-4677-48A4-A691-EDFD86E62D7A}" type="slidenum">
              <a:rPr lang="en-US" altLang="zh-CN" smtClean="0"/>
              <a:pPr/>
              <a:t>1</a:t>
            </a:fld>
            <a:endParaRPr lang="en-US" altLang="zh-CN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1415438"/>
            <a:ext cx="7128792" cy="1828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4000" b="1" dirty="0"/>
              <a:t>Proposal of Polling Mechanism in both CFP and CAP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1ED38C-E9F4-4636-AFD9-86871AD83796}"/>
              </a:ext>
            </a:extLst>
          </p:cNvPr>
          <p:cNvSpPr txBox="1"/>
          <p:nvPr/>
        </p:nvSpPr>
        <p:spPr>
          <a:xfrm>
            <a:off x="1204288" y="4437112"/>
            <a:ext cx="68074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Nikola Serafimovski (</a:t>
            </a:r>
            <a:r>
              <a:rPr lang="en-GB" sz="2800" dirty="0" err="1"/>
              <a:t>pureLiFi</a:t>
            </a:r>
            <a:r>
              <a:rPr lang="en-GB" sz="2800"/>
              <a:t>), </a:t>
            </a:r>
            <a:r>
              <a:rPr lang="en-GB" sz="2800" dirty="0"/>
              <a:t>Chong Han (</a:t>
            </a:r>
            <a:r>
              <a:rPr lang="en-GB" sz="2800" dirty="0" err="1"/>
              <a:t>pureLiFi</a:t>
            </a:r>
            <a:r>
              <a:rPr lang="en-GB" sz="2800" dirty="0"/>
              <a:t>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22147-7F1F-4400-854C-55C5D3A0C7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/>
              <a:t>Chong Han (pureLiFi)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93900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447D38-0601-433D-A1AA-BE56FAB3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May 2018</a:t>
            </a:r>
            <a:endParaRPr lang="en-US" altLang="zh-C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E208A2-E328-45B7-95D3-26FD7484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6C0EB13-4677-48A4-A691-EDFD86E62D7A}" type="slidenum">
              <a:rPr lang="en-US" altLang="zh-CN" smtClean="0"/>
              <a:pPr/>
              <a:t>2</a:t>
            </a:fld>
            <a:endParaRPr lang="en-US" altLang="zh-C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458742-FF61-4D17-AD57-14D4E5DB9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76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ko-KR" sz="3600" dirty="0" err="1">
                <a:latin typeface="+mj-ea"/>
                <a:cs typeface="Arial" panose="020B0604020202020204" pitchFamily="34" charset="0"/>
              </a:rPr>
              <a:t>Superframe</a:t>
            </a:r>
            <a:r>
              <a:rPr lang="en-GB" altLang="ko-KR" sz="3600" dirty="0">
                <a:latin typeface="+mj-ea"/>
                <a:cs typeface="Arial" panose="020B0604020202020204" pitchFamily="34" charset="0"/>
              </a:rPr>
              <a:t> structure in D2</a:t>
            </a:r>
            <a:endParaRPr lang="ko-KR" altLang="en-US" sz="3600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C370C89-5698-4374-9040-74BB2551C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42" y="1705074"/>
            <a:ext cx="8077313" cy="46042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CFP and CAP are not fixed within the </a:t>
            </a:r>
            <a:r>
              <a:rPr lang="en-US" altLang="ko-KR" sz="1800" dirty="0" err="1"/>
              <a:t>superframe</a:t>
            </a:r>
            <a:r>
              <a:rPr lang="en-US" altLang="ko-KR" sz="1800" dirty="0"/>
              <a:t>. CAP starts immediately after beacon. CFP starts after CAP.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All contention-based transactions are completed before the CFP begins.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Each device transmitting in a GTS ensures that its transaction is complete before the time of the next  GTS or end of CFP.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ko-KR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4BB4A2-BF96-430E-AC98-D7D22A225D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578" y="3217487"/>
            <a:ext cx="7669043" cy="270149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AFA11-2E28-4F3A-B336-43459071A8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/>
              <a:t>Chong Han (pureLiFi)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523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447D38-0601-433D-A1AA-BE56FAB3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May 2018</a:t>
            </a:r>
            <a:endParaRPr lang="en-US" altLang="zh-C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458742-FF61-4D17-AD57-14D4E5DB9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76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ko-KR" sz="3600" dirty="0">
                <a:latin typeface="+mj-ea"/>
                <a:ea typeface="+mj-ea"/>
                <a:cs typeface="Arial" panose="020B0604020202020204" pitchFamily="34" charset="0"/>
              </a:rPr>
              <a:t>Polling mechanism</a:t>
            </a:r>
            <a:endParaRPr lang="ko-KR" altLang="en-US" sz="3600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C370C89-5698-4374-9040-74BB2551C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19" y="1705074"/>
            <a:ext cx="8077313" cy="46042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600" dirty="0"/>
              <a:t>Full Duplex Time Division Multiplex (FTDM) allows simultaneous transmissions on both DL and UL channels.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600" dirty="0"/>
              <a:t>STAs may utilize the UL channel immediately after decoding the PHY header.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600" dirty="0"/>
              <a:t>STAs may attach data frames after responding to poll request.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600" dirty="0"/>
              <a:t>PC/AP polls the next STA if not hearing poll response from the polled STA.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600" dirty="0"/>
              <a:t>PC/AP may reclaim the channel if a STA fails to transmit after being granted the access. 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ko-KR" sz="160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ko-KR" sz="1600" dirty="0"/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endParaRPr lang="en-US" altLang="ko-KR" sz="16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A6E7A07-495F-469C-BFAC-3461612D6CEA}"/>
              </a:ext>
            </a:extLst>
          </p:cNvPr>
          <p:cNvCxnSpPr>
            <a:cxnSpLocks/>
          </p:cNvCxnSpPr>
          <p:nvPr/>
        </p:nvCxnSpPr>
        <p:spPr bwMode="auto">
          <a:xfrm>
            <a:off x="1133872" y="5229200"/>
            <a:ext cx="7686600" cy="378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D043314-7D18-44BA-9869-B7217F03BD38}"/>
              </a:ext>
            </a:extLst>
          </p:cNvPr>
          <p:cNvSpPr txBox="1"/>
          <p:nvPr/>
        </p:nvSpPr>
        <p:spPr>
          <a:xfrm>
            <a:off x="529584" y="472174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DL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831B541-00EA-4457-9642-644211BC9062}"/>
              </a:ext>
            </a:extLst>
          </p:cNvPr>
          <p:cNvSpPr txBox="1"/>
          <p:nvPr/>
        </p:nvSpPr>
        <p:spPr>
          <a:xfrm>
            <a:off x="529584" y="5438879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UL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EA8F743-2825-4141-A03B-81F6F9140BF5}"/>
              </a:ext>
            </a:extLst>
          </p:cNvPr>
          <p:cNvSpPr/>
          <p:nvPr/>
        </p:nvSpPr>
        <p:spPr bwMode="auto">
          <a:xfrm>
            <a:off x="2643767" y="4591188"/>
            <a:ext cx="1092531" cy="63801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polls STA2; data for STA2 (d2)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837A042-900D-4A9C-8993-A094826A24D7}"/>
              </a:ext>
            </a:extLst>
          </p:cNvPr>
          <p:cNvSpPr/>
          <p:nvPr/>
        </p:nvSpPr>
        <p:spPr bwMode="auto">
          <a:xfrm>
            <a:off x="1534401" y="5229200"/>
            <a:ext cx="916548" cy="654727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rgbClr val="FF0000"/>
                </a:solidFill>
                <a:latin typeface="Times New Roman" pitchFamily="18" charset="0"/>
              </a:rPr>
              <a:t>STA1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: Poll response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3872C1F-36B8-4575-B444-96FC1FE6A5C2}"/>
              </a:ext>
            </a:extLst>
          </p:cNvPr>
          <p:cNvCxnSpPr>
            <a:cxnSpLocks/>
          </p:cNvCxnSpPr>
          <p:nvPr/>
        </p:nvCxnSpPr>
        <p:spPr bwMode="auto">
          <a:xfrm>
            <a:off x="1133872" y="4149080"/>
            <a:ext cx="0" cy="18620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5DE45580-515A-448F-9D1C-31D1926F99CF}"/>
              </a:ext>
            </a:extLst>
          </p:cNvPr>
          <p:cNvSpPr/>
          <p:nvPr/>
        </p:nvSpPr>
        <p:spPr bwMode="auto">
          <a:xfrm>
            <a:off x="2850101" y="5236764"/>
            <a:ext cx="2078646" cy="76521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rgbClr val="FF0000"/>
                </a:solidFill>
                <a:latin typeface="Times New Roman" pitchFamily="18" charset="0"/>
              </a:rPr>
              <a:t>STA2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: Poll response; Data from STA2 (d3)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STA1</a:t>
            </a: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: ACK d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1</a:t>
            </a:r>
            <a:endParaRPr kumimoji="0" lang="en-GB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1761E34-4458-48D6-9A83-D3A37860F3A2}"/>
              </a:ext>
            </a:extLst>
          </p:cNvPr>
          <p:cNvSpPr/>
          <p:nvPr/>
        </p:nvSpPr>
        <p:spPr bwMode="auto">
          <a:xfrm>
            <a:off x="1269758" y="4594970"/>
            <a:ext cx="1092533" cy="63801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polls STA1; data for STA1 (d1)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BAFF7E9-BC5F-4890-927D-4B3E2D2AFA62}"/>
              </a:ext>
            </a:extLst>
          </p:cNvPr>
          <p:cNvSpPr/>
          <p:nvPr/>
        </p:nvSpPr>
        <p:spPr bwMode="auto">
          <a:xfrm>
            <a:off x="5146389" y="4598752"/>
            <a:ext cx="1092531" cy="63801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polls STA5; data for STA5 (d4); ACK d3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5AED348-505C-4CC5-9338-972BCB33ED28}"/>
              </a:ext>
            </a:extLst>
          </p:cNvPr>
          <p:cNvSpPr/>
          <p:nvPr/>
        </p:nvSpPr>
        <p:spPr bwMode="auto">
          <a:xfrm>
            <a:off x="5423141" y="5232982"/>
            <a:ext cx="916548" cy="765218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dirty="0">
                <a:solidFill>
                  <a:srgbClr val="FF0000"/>
                </a:solidFill>
                <a:latin typeface="Times New Roman" pitchFamily="18" charset="0"/>
              </a:rPr>
              <a:t>STA5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: no response.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STA2</a:t>
            </a: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: ACK d2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E99AA0E-1027-48CB-9BBA-DD24A1323FE3}"/>
              </a:ext>
            </a:extLst>
          </p:cNvPr>
          <p:cNvSpPr/>
          <p:nvPr/>
        </p:nvSpPr>
        <p:spPr bwMode="auto">
          <a:xfrm>
            <a:off x="6531061" y="4594970"/>
            <a:ext cx="1281293" cy="638012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polls STA9; data for STA9 (d5)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263BC2CC-8216-4C55-8D53-B580F53E8695}"/>
              </a:ext>
            </a:extLst>
          </p:cNvPr>
          <p:cNvSpPr/>
          <p:nvPr/>
        </p:nvSpPr>
        <p:spPr bwMode="auto">
          <a:xfrm>
            <a:off x="6757330" y="5225418"/>
            <a:ext cx="866857" cy="75875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dirty="0">
                <a:solidFill>
                  <a:srgbClr val="FF0000"/>
                </a:solidFill>
                <a:latin typeface="Times New Roman" pitchFamily="18" charset="0"/>
              </a:rPr>
              <a:t>STA9</a:t>
            </a:r>
            <a:r>
              <a:rPr lang="en-GB" dirty="0">
                <a:solidFill>
                  <a:schemeClr val="tx1"/>
                </a:solidFill>
                <a:latin typeface="Times New Roman" pitchFamily="18" charset="0"/>
              </a:rPr>
              <a:t>:Poll response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1E07F54-140A-440F-9EF8-8F5B4413449B}"/>
              </a:ext>
            </a:extLst>
          </p:cNvPr>
          <p:cNvSpPr txBox="1"/>
          <p:nvPr/>
        </p:nvSpPr>
        <p:spPr>
          <a:xfrm>
            <a:off x="8226883" y="5371897"/>
            <a:ext cx="55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…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6EC2CF25-FF99-42F2-93AE-F5A8C86F4CE2}"/>
              </a:ext>
            </a:extLst>
          </p:cNvPr>
          <p:cNvSpPr txBox="1"/>
          <p:nvPr/>
        </p:nvSpPr>
        <p:spPr>
          <a:xfrm>
            <a:off x="8210627" y="4661109"/>
            <a:ext cx="55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B556E9-DBFF-4168-B79B-0FC94FA7E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/>
              <a:t>Chong Han (pureLiFi)</a:t>
            </a:r>
            <a:endParaRPr lang="en-US" altLang="zh-C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C31EC-AD97-4B7A-A2D7-4D2A4241C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6C0EB13-4677-48A4-A691-EDFD86E62D7A}" type="slidenum">
              <a:rPr lang="en-US" altLang="zh-CN" smtClean="0"/>
              <a:pPr/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364632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447D38-0601-433D-A1AA-BE56FAB3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May 2018</a:t>
            </a:r>
            <a:endParaRPr lang="en-US" altLang="zh-C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DE208A2-E328-45B7-95D3-26FD74844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/>
              <a:t>Slide </a:t>
            </a:r>
            <a:fld id="{76C0EB13-4677-48A4-A691-EDFD86E62D7A}" type="slidenum">
              <a:rPr lang="en-US" altLang="zh-CN" smtClean="0"/>
              <a:pPr/>
              <a:t>4</a:t>
            </a:fld>
            <a:endParaRPr lang="en-US" altLang="zh-CN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458742-FF61-4D17-AD57-14D4E5DB9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704"/>
            <a:ext cx="9144000" cy="769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GB" altLang="ko-KR" sz="3600" dirty="0">
                <a:latin typeface="+mj-ea"/>
                <a:cs typeface="Arial" panose="020B0604020202020204" pitchFamily="34" charset="0"/>
              </a:rPr>
              <a:t>Polling in CFP and CAP</a:t>
            </a:r>
            <a:endParaRPr lang="ko-KR" altLang="en-US" sz="3600" dirty="0">
              <a:latin typeface="+mj-ea"/>
              <a:ea typeface="+mj-ea"/>
              <a:cs typeface="Arial" panose="020B0604020202020204" pitchFamily="34" charset="0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C370C89-5698-4374-9040-74BB2551C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42" y="1705074"/>
            <a:ext cx="8077313" cy="460424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Polling is initiated by the PC/AP. Hence, not pure contention based.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However, the duration of channel occupation depends on replies from STAs, length of packets, data transmission demands. Hence, not guaranteed services.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Allowing polling in both CFP and CAP enhances QoS (e.g., lower collision probability in CAP).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en-US" altLang="ko-KR" sz="1800" dirty="0"/>
              <a:t>Polling within CAP could be regarded as a long duration gained by PC/AP via the contention with other STAs.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F809AC-390E-451C-840A-3580EB45A039}"/>
              </a:ext>
            </a:extLst>
          </p:cNvPr>
          <p:cNvSpPr/>
          <p:nvPr/>
        </p:nvSpPr>
        <p:spPr>
          <a:xfrm>
            <a:off x="1719153" y="3865658"/>
            <a:ext cx="897553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>
                <a:latin typeface="TimesNewRomanPSMT"/>
              </a:rPr>
              <a:t>CAP starts</a:t>
            </a:r>
            <a:endParaRPr lang="en-GB" b="1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2D121E8-1339-4951-A313-80AC1B17445A}"/>
              </a:ext>
            </a:extLst>
          </p:cNvPr>
          <p:cNvCxnSpPr>
            <a:cxnSpLocks/>
            <a:stCxn id="7" idx="2"/>
            <a:endCxn id="14" idx="0"/>
          </p:cNvCxnSpPr>
          <p:nvPr/>
        </p:nvCxnSpPr>
        <p:spPr bwMode="auto">
          <a:xfrm flipH="1">
            <a:off x="1448982" y="4142657"/>
            <a:ext cx="718948" cy="5984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C942A23-DC5F-4091-A8B1-BC4B6F34E222}"/>
              </a:ext>
            </a:extLst>
          </p:cNvPr>
          <p:cNvSpPr/>
          <p:nvPr/>
        </p:nvSpPr>
        <p:spPr>
          <a:xfrm>
            <a:off x="3269437" y="3853172"/>
            <a:ext cx="2987869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>
                <a:latin typeface="TimesNewRomanPSMT"/>
              </a:rPr>
              <a:t>PC/AP gains the channel and starts polling</a:t>
            </a:r>
            <a:endParaRPr lang="en-GB" b="1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3468659-BF33-4E88-9455-938CC4F4F4A2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 flipH="1">
            <a:off x="1722218" y="4130171"/>
            <a:ext cx="3041154" cy="5957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00FE09-FD7F-44C7-B230-48EA9FC629E7}"/>
              </a:ext>
            </a:extLst>
          </p:cNvPr>
          <p:cNvCxnSpPr>
            <a:cxnSpLocks/>
            <a:stCxn id="7" idx="2"/>
          </p:cNvCxnSpPr>
          <p:nvPr/>
        </p:nvCxnSpPr>
        <p:spPr bwMode="auto">
          <a:xfrm>
            <a:off x="2167930" y="4142657"/>
            <a:ext cx="4249604" cy="5832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EBA564C-9122-494E-997D-13BC7DE96D77}"/>
              </a:ext>
            </a:extLst>
          </p:cNvPr>
          <p:cNvCxnSpPr/>
          <p:nvPr/>
        </p:nvCxnSpPr>
        <p:spPr bwMode="auto">
          <a:xfrm>
            <a:off x="1088942" y="5245124"/>
            <a:ext cx="676875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09E4112C-5D7D-4138-A774-95FC379CEAF6}"/>
              </a:ext>
            </a:extLst>
          </p:cNvPr>
          <p:cNvSpPr/>
          <p:nvPr/>
        </p:nvSpPr>
        <p:spPr bwMode="auto">
          <a:xfrm>
            <a:off x="1376974" y="4741068"/>
            <a:ext cx="144016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E879ED-E6E9-4C82-BE0E-A9D9A09A4194}"/>
              </a:ext>
            </a:extLst>
          </p:cNvPr>
          <p:cNvSpPr/>
          <p:nvPr/>
        </p:nvSpPr>
        <p:spPr bwMode="auto">
          <a:xfrm>
            <a:off x="6349152" y="4735549"/>
            <a:ext cx="144016" cy="50405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833C690-2742-46EE-A01C-58230B30AD5F}"/>
              </a:ext>
            </a:extLst>
          </p:cNvPr>
          <p:cNvCxnSpPr>
            <a:cxnSpLocks/>
          </p:cNvCxnSpPr>
          <p:nvPr/>
        </p:nvCxnSpPr>
        <p:spPr bwMode="auto">
          <a:xfrm>
            <a:off x="1376974" y="5245124"/>
            <a:ext cx="0" cy="792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346D906-50EE-4C4A-9804-7D3D7D0AAA8B}"/>
              </a:ext>
            </a:extLst>
          </p:cNvPr>
          <p:cNvCxnSpPr>
            <a:cxnSpLocks/>
          </p:cNvCxnSpPr>
          <p:nvPr/>
        </p:nvCxnSpPr>
        <p:spPr bwMode="auto">
          <a:xfrm>
            <a:off x="5434730" y="5112348"/>
            <a:ext cx="0" cy="7920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8C95421-9702-4B38-A7EA-B5BC67FCF221}"/>
              </a:ext>
            </a:extLst>
          </p:cNvPr>
          <p:cNvCxnSpPr>
            <a:cxnSpLocks/>
          </p:cNvCxnSpPr>
          <p:nvPr/>
        </p:nvCxnSpPr>
        <p:spPr bwMode="auto">
          <a:xfrm>
            <a:off x="1376974" y="5821188"/>
            <a:ext cx="40435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72492AF-FB76-4182-B6C1-B18CD23A66F7}"/>
              </a:ext>
            </a:extLst>
          </p:cNvPr>
          <p:cNvSpPr txBox="1"/>
          <p:nvPr/>
        </p:nvSpPr>
        <p:spPr>
          <a:xfrm>
            <a:off x="3061150" y="5796216"/>
            <a:ext cx="2160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Superframe</a:t>
            </a:r>
            <a:endParaRPr lang="en-GB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BF71EF5-F713-4468-92C2-B706B7808808}"/>
              </a:ext>
            </a:extLst>
          </p:cNvPr>
          <p:cNvCxnSpPr>
            <a:cxnSpLocks/>
          </p:cNvCxnSpPr>
          <p:nvPr/>
        </p:nvCxnSpPr>
        <p:spPr bwMode="auto">
          <a:xfrm>
            <a:off x="3427825" y="5300098"/>
            <a:ext cx="0" cy="3960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CC28DBD-0C95-46D7-9F0F-45940E97C361}"/>
              </a:ext>
            </a:extLst>
          </p:cNvPr>
          <p:cNvCxnSpPr>
            <a:cxnSpLocks/>
          </p:cNvCxnSpPr>
          <p:nvPr/>
        </p:nvCxnSpPr>
        <p:spPr bwMode="auto">
          <a:xfrm>
            <a:off x="1376974" y="5461148"/>
            <a:ext cx="204792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A460CC4-D137-4B3B-831C-BC6FE3D26B98}"/>
              </a:ext>
            </a:extLst>
          </p:cNvPr>
          <p:cNvCxnSpPr>
            <a:cxnSpLocks/>
          </p:cNvCxnSpPr>
          <p:nvPr/>
        </p:nvCxnSpPr>
        <p:spPr bwMode="auto">
          <a:xfrm>
            <a:off x="3424901" y="5452300"/>
            <a:ext cx="20098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A341CF4-40FF-4D24-B89C-A15AA461D4C0}"/>
              </a:ext>
            </a:extLst>
          </p:cNvPr>
          <p:cNvSpPr txBox="1"/>
          <p:nvPr/>
        </p:nvSpPr>
        <p:spPr>
          <a:xfrm>
            <a:off x="1691680" y="5452300"/>
            <a:ext cx="4023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CAP                                             CFP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98EC027-4594-4FE9-BC08-BDDB87552B98}"/>
              </a:ext>
            </a:extLst>
          </p:cNvPr>
          <p:cNvSpPr/>
          <p:nvPr/>
        </p:nvSpPr>
        <p:spPr bwMode="auto">
          <a:xfrm>
            <a:off x="1588233" y="4749895"/>
            <a:ext cx="761384" cy="4960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Polling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027AB3F-6899-4ED8-92A2-9C559EEA5FA6}"/>
              </a:ext>
            </a:extLst>
          </p:cNvPr>
          <p:cNvSpPr/>
          <p:nvPr/>
        </p:nvSpPr>
        <p:spPr bwMode="auto">
          <a:xfrm>
            <a:off x="3424901" y="4749895"/>
            <a:ext cx="558557" cy="4960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GTS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6B9F24E-987D-4002-AB4F-5B1E5B4B6989}"/>
              </a:ext>
            </a:extLst>
          </p:cNvPr>
          <p:cNvSpPr/>
          <p:nvPr/>
        </p:nvSpPr>
        <p:spPr bwMode="auto">
          <a:xfrm>
            <a:off x="3987951" y="4743545"/>
            <a:ext cx="624429" cy="4960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GTS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D75981-051B-4022-8A5F-F816395158AF}"/>
              </a:ext>
            </a:extLst>
          </p:cNvPr>
          <p:cNvSpPr/>
          <p:nvPr/>
        </p:nvSpPr>
        <p:spPr bwMode="auto">
          <a:xfrm>
            <a:off x="4602793" y="4743545"/>
            <a:ext cx="824149" cy="49606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GTS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6B4E879-4C11-4195-AE84-D9D751B133CF}"/>
              </a:ext>
            </a:extLst>
          </p:cNvPr>
          <p:cNvSpPr/>
          <p:nvPr/>
        </p:nvSpPr>
        <p:spPr bwMode="auto">
          <a:xfrm>
            <a:off x="3015611" y="4733646"/>
            <a:ext cx="273004" cy="513382"/>
          </a:xfrm>
          <a:prstGeom prst="rect">
            <a:avLst/>
          </a:prstGeom>
          <a:pattFill prst="dk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 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0FB87DC-878E-4607-B7D2-BCBFF49FEA4E}"/>
              </a:ext>
            </a:extLst>
          </p:cNvPr>
          <p:cNvSpPr/>
          <p:nvPr/>
        </p:nvSpPr>
        <p:spPr bwMode="auto">
          <a:xfrm>
            <a:off x="2430556" y="4729628"/>
            <a:ext cx="477873" cy="513382"/>
          </a:xfrm>
          <a:prstGeom prst="rect">
            <a:avLst/>
          </a:prstGeom>
          <a:pattFill prst="dkVert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B6B0F7-3208-4ED2-8D42-A1234E503011}"/>
              </a:ext>
            </a:extLst>
          </p:cNvPr>
          <p:cNvSpPr txBox="1"/>
          <p:nvPr/>
        </p:nvSpPr>
        <p:spPr>
          <a:xfrm>
            <a:off x="6754451" y="4790128"/>
            <a:ext cx="397261" cy="3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/>
              <a:t>…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85B5B41-0E8C-4568-872B-D8DC024D006C}"/>
              </a:ext>
            </a:extLst>
          </p:cNvPr>
          <p:cNvSpPr/>
          <p:nvPr/>
        </p:nvSpPr>
        <p:spPr>
          <a:xfrm>
            <a:off x="6475134" y="3862279"/>
            <a:ext cx="663964" cy="27699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>
                <a:latin typeface="TimesNewRomanPSMT"/>
              </a:rPr>
              <a:t>Beacon</a:t>
            </a:r>
            <a:endParaRPr lang="en-GB" b="1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8D7FA67-6FC6-4771-A29D-DE9314936B04}"/>
              </a:ext>
            </a:extLst>
          </p:cNvPr>
          <p:cNvCxnSpPr>
            <a:cxnSpLocks/>
            <a:stCxn id="42" idx="2"/>
            <a:endCxn id="17" idx="0"/>
          </p:cNvCxnSpPr>
          <p:nvPr/>
        </p:nvCxnSpPr>
        <p:spPr bwMode="auto">
          <a:xfrm flipH="1">
            <a:off x="6421160" y="4139278"/>
            <a:ext cx="385956" cy="5962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577761BF-8C2B-43AB-A5F2-ECFC948CC82A}"/>
              </a:ext>
            </a:extLst>
          </p:cNvPr>
          <p:cNvCxnSpPr>
            <a:cxnSpLocks/>
          </p:cNvCxnSpPr>
          <p:nvPr/>
        </p:nvCxnSpPr>
        <p:spPr bwMode="auto">
          <a:xfrm flipV="1">
            <a:off x="789134" y="5236260"/>
            <a:ext cx="576528" cy="2805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251BC6-EEF7-46CA-910D-2F4624297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zh-CN"/>
              <a:t>Chong Han (pureLiFi)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8399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42" grpId="0" animBg="1"/>
    </p:bldLst>
  </p:timing>
</p:sld>
</file>

<file path=ppt/theme/theme1.xml><?xml version="1.0" encoding="utf-8"?>
<a:theme xmlns:a="http://schemas.openxmlformats.org/drawingml/2006/main" name="high_speed_proposals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high_speed_proposals</Template>
  <TotalTime>15497</TotalTime>
  <Words>469</Words>
  <Application>Microsoft Office PowerPoint</Application>
  <PresentationFormat>On-screen Show (4:3)</PresentationFormat>
  <Paragraphs>73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 Unicode MS</vt:lpstr>
      <vt:lpstr>맑은 고딕</vt:lpstr>
      <vt:lpstr>宋体</vt:lpstr>
      <vt:lpstr>TimesNewRomanPSMT</vt:lpstr>
      <vt:lpstr>Arial</vt:lpstr>
      <vt:lpstr>Times New Roman</vt:lpstr>
      <vt:lpstr>Wingdings</vt:lpstr>
      <vt:lpstr>high_speed_proposals</vt:lpstr>
      <vt:lpstr>PowerPoint Presentation</vt:lpstr>
      <vt:lpstr>PowerPoint Presentation</vt:lpstr>
      <vt:lpstr>PowerPoint Presentation</vt:lpstr>
      <vt:lpstr>PowerPoint Presentation</vt:lpstr>
    </vt:vector>
  </TitlesOfParts>
  <Company>ETRI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Flicker Mitigation Solutions of PHYs in IEEE802.15.7</dc:title>
  <dc:subject>IEEE 802.15 &lt;subject&gt;</dc:subject>
  <dc:creator>Sang-Kyu Lim</dc:creator>
  <dc:description>&lt;doc#&gt;</dc:description>
  <cp:lastModifiedBy>Chong Han</cp:lastModifiedBy>
  <cp:revision>278</cp:revision>
  <cp:lastPrinted>2018-01-05T00:19:19Z</cp:lastPrinted>
  <dcterms:created xsi:type="dcterms:W3CDTF">2016-01-08T02:18:10Z</dcterms:created>
  <dcterms:modified xsi:type="dcterms:W3CDTF">2018-04-25T09:29:20Z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1457341904</vt:lpwstr>
  </property>
</Properties>
</file>