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4" r:id="rId2"/>
    <p:sldId id="265" r:id="rId3"/>
    <p:sldId id="275" r:id="rId4"/>
    <p:sldId id="299" r:id="rId5"/>
    <p:sldId id="301" r:id="rId6"/>
    <p:sldId id="300" r:id="rId7"/>
    <p:sldId id="302" r:id="rId8"/>
    <p:sldId id="276" r:id="rId9"/>
    <p:sldId id="289" r:id="rId10"/>
    <p:sldId id="317" r:id="rId11"/>
    <p:sldId id="318" r:id="rId12"/>
    <p:sldId id="319" r:id="rId13"/>
    <p:sldId id="320" r:id="rId14"/>
    <p:sldId id="321" r:id="rId15"/>
    <p:sldId id="322"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23" r:id="rId29"/>
  </p:sldIdLst>
  <p:sldSz cx="9144000" cy="6858000" type="screen4x3"/>
  <p:notesSz cx="6797675" cy="987425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72"/>
    </p:cViewPr>
  </p:sorterViewPr>
  <p:notesViewPr>
    <p:cSldViewPr>
      <p:cViewPr varScale="1">
        <p:scale>
          <a:sx n="82" d="100"/>
          <a:sy n="82" d="100"/>
        </p:scale>
        <p:origin x="-318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0065"/>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dirty="0" smtClean="0"/>
              <a:t>IEEE 15-16-0028-00-007a</a:t>
            </a:r>
            <a:endParaRPr lang="en-US" altLang="zh-CN" dirty="0"/>
          </a:p>
        </p:txBody>
      </p:sp>
      <p:sp>
        <p:nvSpPr>
          <p:cNvPr id="3075" name="Rectangle 3"/>
          <p:cNvSpPr>
            <a:spLocks noGrp="1" noChangeArrowheads="1"/>
          </p:cNvSpPr>
          <p:nvPr>
            <p:ph type="dt" sz="quarter" idx="1"/>
          </p:nvPr>
        </p:nvSpPr>
        <p:spPr bwMode="auto">
          <a:xfrm>
            <a:off x="681635" y="200065"/>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3076" name="Rectangle 4"/>
          <p:cNvSpPr>
            <a:spLocks noGrp="1" noChangeArrowheads="1"/>
          </p:cNvSpPr>
          <p:nvPr>
            <p:ph type="ftr" sz="quarter" idx="2"/>
          </p:nvPr>
        </p:nvSpPr>
        <p:spPr bwMode="auto">
          <a:xfrm>
            <a:off x="4078917" y="9556706"/>
            <a:ext cx="211493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zh-CN"/>
              <a:t>&lt;author&gt;, &lt;company&gt;</a:t>
            </a:r>
          </a:p>
        </p:txBody>
      </p:sp>
      <p:sp>
        <p:nvSpPr>
          <p:cNvPr id="3077" name="Rectangle 5"/>
          <p:cNvSpPr>
            <a:spLocks noGrp="1" noChangeArrowheads="1"/>
          </p:cNvSpPr>
          <p:nvPr>
            <p:ph type="sldNum" sz="quarter" idx="3"/>
          </p:nvPr>
        </p:nvSpPr>
        <p:spPr bwMode="auto">
          <a:xfrm>
            <a:off x="2644060" y="9556706"/>
            <a:ext cx="135860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zh-CN"/>
              <a:t>Page </a:t>
            </a:r>
            <a:fld id="{5DFC834A-87AC-4CC8-9400-01035A11F60B}" type="slidenum">
              <a:rPr lang="en-US" altLang="zh-CN"/>
              <a:pPr/>
              <a:t>‹#›</a:t>
            </a:fld>
            <a:endParaRPr lang="en-US" altLang="zh-CN"/>
          </a:p>
        </p:txBody>
      </p:sp>
      <p:sp>
        <p:nvSpPr>
          <p:cNvPr id="3078" name="Line 6"/>
          <p:cNvSpPr>
            <a:spLocks noChangeShapeType="1"/>
          </p:cNvSpPr>
          <p:nvPr/>
        </p:nvSpPr>
        <p:spPr bwMode="auto">
          <a:xfrm>
            <a:off x="680079" y="412131"/>
            <a:ext cx="5437518"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3079" name="Rectangle 7"/>
          <p:cNvSpPr>
            <a:spLocks noChangeArrowheads="1"/>
          </p:cNvSpPr>
          <p:nvPr/>
        </p:nvSpPr>
        <p:spPr bwMode="auto">
          <a:xfrm>
            <a:off x="680079" y="9556707"/>
            <a:ext cx="697197" cy="369332"/>
          </a:xfrm>
          <a:prstGeom prst="rect">
            <a:avLst/>
          </a:prstGeom>
          <a:noFill/>
          <a:ln w="9525">
            <a:noFill/>
            <a:miter lim="800000"/>
            <a:headEnd/>
            <a:tailEnd/>
          </a:ln>
          <a:effectLst/>
        </p:spPr>
        <p:txBody>
          <a:bodyPr lIns="0" tIns="0" rIns="0" bIns="0">
            <a:spAutoFit/>
          </a:bodyPr>
          <a:lstStyle/>
          <a:p>
            <a:pPr defTabSz="933450"/>
            <a:r>
              <a:rPr lang="en-US" altLang="zh-CN"/>
              <a:t>Submission</a:t>
            </a:r>
          </a:p>
        </p:txBody>
      </p:sp>
      <p:sp>
        <p:nvSpPr>
          <p:cNvPr id="3080" name="Line 8"/>
          <p:cNvSpPr>
            <a:spLocks noChangeShapeType="1"/>
          </p:cNvSpPr>
          <p:nvPr/>
        </p:nvSpPr>
        <p:spPr bwMode="auto">
          <a:xfrm>
            <a:off x="680079" y="9544884"/>
            <a:ext cx="5588473"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416713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5612"/>
            <a:ext cx="275922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a:t>doc.: IEEE 802.15-&lt;doc#&gt;</a:t>
            </a:r>
          </a:p>
        </p:txBody>
      </p:sp>
      <p:sp>
        <p:nvSpPr>
          <p:cNvPr id="2051" name="Rectangle 3"/>
          <p:cNvSpPr>
            <a:spLocks noGrp="1" noChangeArrowheads="1"/>
          </p:cNvSpPr>
          <p:nvPr>
            <p:ph type="dt" idx="1"/>
          </p:nvPr>
        </p:nvSpPr>
        <p:spPr bwMode="auto">
          <a:xfrm>
            <a:off x="641173" y="11561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2052" name="Rectangle 4"/>
          <p:cNvSpPr>
            <a:spLocks noGrp="1" noRot="1" noChangeAspect="1" noChangeArrowheads="1" noTextEdit="1"/>
          </p:cNvSpPr>
          <p:nvPr>
            <p:ph type="sldImg" idx="2"/>
          </p:nvPr>
        </p:nvSpPr>
        <p:spPr bwMode="auto">
          <a:xfrm>
            <a:off x="938213" y="746125"/>
            <a:ext cx="4921250" cy="369093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690522"/>
            <a:ext cx="4986207" cy="4443919"/>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3697636" y="9560085"/>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zh-CN"/>
              <a:t>&lt;author&gt;, &lt;company&gt;</a:t>
            </a:r>
          </a:p>
        </p:txBody>
      </p:sp>
      <p:sp>
        <p:nvSpPr>
          <p:cNvPr id="2055" name="Rectangle 7"/>
          <p:cNvSpPr>
            <a:spLocks noGrp="1" noChangeArrowheads="1"/>
          </p:cNvSpPr>
          <p:nvPr>
            <p:ph type="sldNum" sz="quarter" idx="5"/>
          </p:nvPr>
        </p:nvSpPr>
        <p:spPr bwMode="auto">
          <a:xfrm>
            <a:off x="2875939" y="9560085"/>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zh-CN"/>
              <a:t>Page </a:t>
            </a:r>
            <a:fld id="{E03D6019-6E9A-433C-BEAF-106EDE2EE5B7}" type="slidenum">
              <a:rPr lang="en-US" altLang="zh-CN"/>
              <a:pPr/>
              <a:t>‹#›</a:t>
            </a:fld>
            <a:endParaRPr lang="en-US" altLang="zh-CN"/>
          </a:p>
        </p:txBody>
      </p:sp>
      <p:sp>
        <p:nvSpPr>
          <p:cNvPr id="2056" name="Rectangle 8"/>
          <p:cNvSpPr>
            <a:spLocks noChangeArrowheads="1"/>
          </p:cNvSpPr>
          <p:nvPr/>
        </p:nvSpPr>
        <p:spPr bwMode="auto">
          <a:xfrm>
            <a:off x="709648" y="9560085"/>
            <a:ext cx="697197" cy="369332"/>
          </a:xfrm>
          <a:prstGeom prst="rect">
            <a:avLst/>
          </a:prstGeom>
          <a:noFill/>
          <a:ln w="9525">
            <a:noFill/>
            <a:miter lim="800000"/>
            <a:headEnd/>
            <a:tailEnd/>
          </a:ln>
          <a:effectLst/>
        </p:spPr>
        <p:txBody>
          <a:bodyPr lIns="0" tIns="0" rIns="0" bIns="0">
            <a:spAutoFit/>
          </a:bodyPr>
          <a:lstStyle/>
          <a:p>
            <a:r>
              <a:rPr lang="en-US" altLang="zh-CN"/>
              <a:t>Submission</a:t>
            </a:r>
          </a:p>
        </p:txBody>
      </p:sp>
      <p:sp>
        <p:nvSpPr>
          <p:cNvPr id="2057" name="Line 9"/>
          <p:cNvSpPr>
            <a:spLocks noChangeShapeType="1"/>
          </p:cNvSpPr>
          <p:nvPr/>
        </p:nvSpPr>
        <p:spPr bwMode="auto">
          <a:xfrm>
            <a:off x="709648" y="9558396"/>
            <a:ext cx="53783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2058" name="Line 10"/>
          <p:cNvSpPr>
            <a:spLocks noChangeShapeType="1"/>
          </p:cNvSpPr>
          <p:nvPr/>
        </p:nvSpPr>
        <p:spPr bwMode="auto">
          <a:xfrm>
            <a:off x="634948" y="315855"/>
            <a:ext cx="55277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593161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8213" y="746125"/>
            <a:ext cx="4921250" cy="369093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7889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6435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p:spPr>
        <p:txBody>
          <a:bodyPr/>
          <a:lstStyle>
            <a:lvl1pPr>
              <a:defRPr/>
            </a:lvl1pPr>
          </a:lstStyle>
          <a:p>
            <a:r>
              <a:rPr lang="en-US" altLang="ko-KR" smtClean="0"/>
              <a:t>April 2018</a:t>
            </a:r>
            <a:endParaRPr lang="en-US" altLang="zh-CN" dirty="0"/>
          </a:p>
        </p:txBody>
      </p:sp>
      <p:sp>
        <p:nvSpPr>
          <p:cNvPr id="4" name="灯片编号占位符 3"/>
          <p:cNvSpPr>
            <a:spLocks noGrp="1"/>
          </p:cNvSpPr>
          <p:nvPr>
            <p:ph type="sldNum" sz="quarter" idx="12"/>
          </p:nvPr>
        </p:nvSpPr>
        <p:spPr/>
        <p:txBody>
          <a:bodyPr/>
          <a:lstStyle>
            <a:lvl1pPr>
              <a:defRPr/>
            </a:lvl1pPr>
          </a:lstStyle>
          <a:p>
            <a:r>
              <a:rPr lang="en-US" altLang="zh-CN" dirty="0"/>
              <a:t>Slide </a:t>
            </a:r>
            <a:fld id="{76C0EB13-4677-48A4-A691-EDFD86E62D7A}" type="slidenum">
              <a:rPr lang="en-US" altLang="zh-CN"/>
              <a:pPr/>
              <a:t>‹#›</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宋体" charset="-122"/>
              </a:defRPr>
            </a:lvl1pPr>
          </a:lstStyle>
          <a:p>
            <a:r>
              <a:rPr lang="en-US" altLang="ko-KR" smtClean="0"/>
              <a:t>April 2018</a:t>
            </a:r>
            <a:endParaRPr lang="en-US" altLang="zh-CN" dirty="0"/>
          </a:p>
        </p:txBody>
      </p:sp>
      <p:sp>
        <p:nvSpPr>
          <p:cNvPr id="1029"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charset="-122"/>
              </a:defRPr>
            </a:lvl1pPr>
          </a:lstStyle>
          <a:p>
            <a:r>
              <a:rPr lang="en-US" altLang="zh-CN" dirty="0"/>
              <a:t>Slide </a:t>
            </a:r>
            <a:fld id="{4F86E66E-D9C0-4855-B6C9-2AB5A3396A65}" type="slidenum">
              <a:rPr lang="en-US" altLang="zh-CN"/>
              <a:pPr/>
              <a:t>‹#›</a:t>
            </a:fld>
            <a:endParaRPr lang="en-US" altLang="zh-CN" dirty="0"/>
          </a:p>
        </p:txBody>
      </p:sp>
      <p:sp>
        <p:nvSpPr>
          <p:cNvPr id="1031" name="Rectangle 7"/>
          <p:cNvSpPr>
            <a:spLocks noChangeArrowheads="1"/>
          </p:cNvSpPr>
          <p:nvPr/>
        </p:nvSpPr>
        <p:spPr bwMode="auto">
          <a:xfrm>
            <a:off x="3779912" y="424934"/>
            <a:ext cx="4678288" cy="184666"/>
          </a:xfrm>
          <a:prstGeom prst="rect">
            <a:avLst/>
          </a:prstGeom>
          <a:noFill/>
          <a:ln w="9525">
            <a:noFill/>
            <a:miter lim="800000"/>
            <a:headEnd/>
            <a:tailEnd/>
          </a:ln>
          <a:effectLst/>
        </p:spPr>
        <p:txBody>
          <a:bodyPr wrap="square" lIns="0" tIns="0" rIns="0" bIns="0" anchor="b">
            <a:spAutoFit/>
          </a:bodyPr>
          <a:lstStyle/>
          <a:p>
            <a:pPr lvl="4" algn="r"/>
            <a:r>
              <a:rPr lang="en-US" altLang="zh-CN" sz="1200" b="1" i="0" kern="1200" dirty="0" smtClean="0">
                <a:solidFill>
                  <a:schemeClr val="tx1"/>
                </a:solidFill>
                <a:latin typeface="Times New Roman" pitchFamily="18" charset="0"/>
                <a:ea typeface="+mn-ea"/>
                <a:cs typeface="+mn-cs"/>
              </a:rPr>
              <a:t>doc.:</a:t>
            </a:r>
            <a:r>
              <a:rPr lang="en-US" altLang="zh-CN" sz="1200" b="1" i="0" kern="1200" baseline="0" dirty="0" smtClean="0">
                <a:solidFill>
                  <a:schemeClr val="tx1"/>
                </a:solidFill>
                <a:latin typeface="Times New Roman" pitchFamily="18" charset="0"/>
                <a:ea typeface="+mn-ea"/>
                <a:cs typeface="+mn-cs"/>
              </a:rPr>
              <a:t> IEEE 802.</a:t>
            </a:r>
            <a:r>
              <a:rPr lang="en-US" altLang="zh-CN" b="1" dirty="0" smtClean="0"/>
              <a:t>15-18-0166-02-0013</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zh-CN" dirty="0">
                <a:ea typeface="宋体"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a:t>
            </a:fld>
            <a:endParaRPr lang="en-US" altLang="zh-CN" dirty="0"/>
          </a:p>
        </p:txBody>
      </p:sp>
      <p:sp>
        <p:nvSpPr>
          <p:cNvPr id="4" name="바닥글 개체 틀 3"/>
          <p:cNvSpPr>
            <a:spLocks noGrp="1"/>
          </p:cNvSpPr>
          <p:nvPr>
            <p:ph type="ftr" sz="quarter" idx="3"/>
          </p:nvPr>
        </p:nvSpPr>
        <p:spPr/>
        <p:txBody>
          <a:bodyPr/>
          <a:lstStyle/>
          <a:p>
            <a:r>
              <a:rPr lang="en-US" altLang="zh-CN" dirty="0" smtClean="0"/>
              <a:t>Sang-</a:t>
            </a:r>
            <a:r>
              <a:rPr lang="en-US" altLang="zh-CN" dirty="0" err="1" smtClean="0"/>
              <a:t>Kyu</a:t>
            </a:r>
            <a:r>
              <a:rPr lang="en-US" altLang="zh-CN" dirty="0" smtClean="0"/>
              <a:t> Lim (ETRI)</a:t>
            </a:r>
            <a:endParaRPr lang="en-US" altLang="zh-CN" dirty="0"/>
          </a:p>
        </p:txBody>
      </p:sp>
      <p:sp>
        <p:nvSpPr>
          <p:cNvPr id="5" name="Rectangle 3"/>
          <p:cNvSpPr>
            <a:spLocks noChangeArrowheads="1"/>
          </p:cNvSpPr>
          <p:nvPr/>
        </p:nvSpPr>
        <p:spPr bwMode="auto">
          <a:xfrm>
            <a:off x="152400" y="609600"/>
            <a:ext cx="8991600" cy="4524315"/>
          </a:xfrm>
          <a:prstGeom prst="rect">
            <a:avLst/>
          </a:prstGeom>
          <a:noFill/>
          <a:ln w="12700">
            <a:noFill/>
            <a:miter lim="800000"/>
            <a:headEnd type="none" w="sm" len="sm"/>
            <a:tailEnd type="none" w="sm" len="sm"/>
          </a:ln>
          <a:effectLst/>
        </p:spPr>
        <p:txBody>
          <a:bodyPr>
            <a:spAutoFit/>
          </a:body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Personal Area Networks (WPANs)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Evaluation Results on Preamble of PM PHY </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Date Submitted: </a:t>
            </a:r>
            <a:r>
              <a:rPr lang="en-US" altLang="zh-CN" sz="1600" b="1" dirty="0" smtClean="0">
                <a:solidFill>
                  <a:schemeClr val="tx1">
                    <a:lumMod val="85000"/>
                    <a:lumOff val="15000"/>
                  </a:schemeClr>
                </a:solidFill>
                <a:ea typeface="宋体" charset="-122"/>
              </a:rPr>
              <a:t>24</a:t>
            </a:r>
            <a:r>
              <a:rPr lang="en-US" altLang="zh-CN" sz="1600" dirty="0" smtClean="0">
                <a:solidFill>
                  <a:schemeClr val="tx1">
                    <a:lumMod val="85000"/>
                    <a:lumOff val="15000"/>
                  </a:schemeClr>
                </a:solidFill>
                <a:ea typeface="宋体" charset="-122"/>
              </a:rPr>
              <a:t> April 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Sang-Kyu Lim, </a:t>
            </a:r>
            <a:r>
              <a:rPr lang="en-US" altLang="zh-CN" sz="1600" dirty="0">
                <a:solidFill>
                  <a:schemeClr val="tx1">
                    <a:lumMod val="85000"/>
                    <a:lumOff val="15000"/>
                  </a:schemeClr>
                </a:solidFill>
                <a:ea typeface="宋体" charset="-122"/>
              </a:rPr>
              <a:t>Il Soon Jang, </a:t>
            </a:r>
            <a:r>
              <a:rPr lang="en-US" altLang="zh-CN" sz="1600" dirty="0" err="1">
                <a:solidFill>
                  <a:schemeClr val="tx1">
                    <a:lumMod val="85000"/>
                    <a:lumOff val="15000"/>
                  </a:schemeClr>
                </a:solidFill>
                <a:ea typeface="宋体" charset="-122"/>
              </a:rPr>
              <a:t>Jin</a:t>
            </a:r>
            <a:r>
              <a:rPr lang="en-US" altLang="zh-CN" sz="1600" dirty="0">
                <a:solidFill>
                  <a:schemeClr val="tx1">
                    <a:lumMod val="85000"/>
                    <a:lumOff val="15000"/>
                  </a:schemeClr>
                </a:solidFill>
                <a:ea typeface="宋体" charset="-122"/>
              </a:rPr>
              <a:t>-Doo </a:t>
            </a:r>
            <a:r>
              <a:rPr lang="en-US" altLang="zh-CN" sz="1600" dirty="0" err="1">
                <a:solidFill>
                  <a:schemeClr val="tx1">
                    <a:lumMod val="85000"/>
                    <a:lumOff val="15000"/>
                  </a:schemeClr>
                </a:solidFill>
                <a:ea typeface="宋体" charset="-122"/>
              </a:rPr>
              <a:t>Jeong</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Tae-</a:t>
            </a:r>
            <a:r>
              <a:rPr lang="en-US" altLang="zh-CN" sz="1600" dirty="0" err="1" smtClean="0">
                <a:solidFill>
                  <a:schemeClr val="tx1">
                    <a:lumMod val="85000"/>
                    <a:lumOff val="15000"/>
                  </a:schemeClr>
                </a:solidFill>
                <a:ea typeface="宋体" charset="-122"/>
              </a:rPr>
              <a:t>Gyu</a:t>
            </a:r>
            <a:r>
              <a:rPr lang="en-US" altLang="zh-CN" sz="1600" dirty="0" smtClean="0">
                <a:solidFill>
                  <a:schemeClr val="tx1">
                    <a:lumMod val="85000"/>
                    <a:lumOff val="15000"/>
                  </a:schemeClr>
                </a:solidFill>
                <a:ea typeface="宋体" charset="-122"/>
              </a:rPr>
              <a:t> Kang [ETRI]</a:t>
            </a:r>
          </a:p>
          <a:p>
            <a:r>
              <a:rPr lang="en-US" altLang="zh-CN" sz="1600" dirty="0" smtClean="0">
                <a:solidFill>
                  <a:schemeClr val="tx1">
                    <a:lumMod val="85000"/>
                    <a:lumOff val="15000"/>
                  </a:schemeClr>
                </a:solidFill>
                <a:ea typeface="宋体" charset="-122"/>
              </a:rPr>
              <a:t>Address: 218 </a:t>
            </a:r>
            <a:r>
              <a:rPr lang="en-US" altLang="zh-CN" sz="1600" dirty="0" err="1" smtClean="0">
                <a:solidFill>
                  <a:schemeClr val="tx1">
                    <a:lumMod val="85000"/>
                    <a:lumOff val="15000"/>
                  </a:schemeClr>
                </a:solidFill>
                <a:ea typeface="宋体" charset="-122"/>
              </a:rPr>
              <a:t>Gajeong-ro</a:t>
            </a:r>
            <a:r>
              <a:rPr lang="en-US" altLang="zh-CN" sz="1600" dirty="0" smtClean="0">
                <a:solidFill>
                  <a:schemeClr val="tx1">
                    <a:lumMod val="85000"/>
                    <a:lumOff val="15000"/>
                  </a:schemeClr>
                </a:solidFill>
                <a:ea typeface="宋体" charset="-122"/>
              </a:rPr>
              <a:t>, </a:t>
            </a:r>
            <a:r>
              <a:rPr lang="en-US" altLang="zh-CN" sz="1600" dirty="0" err="1" smtClean="0">
                <a:solidFill>
                  <a:schemeClr val="tx1">
                    <a:lumMod val="85000"/>
                    <a:lumOff val="15000"/>
                  </a:schemeClr>
                </a:solidFill>
                <a:ea typeface="宋体" charset="-122"/>
              </a:rPr>
              <a:t>Yuseong-gu</a:t>
            </a:r>
            <a:r>
              <a:rPr lang="en-US" altLang="zh-CN" sz="1600" dirty="0" smtClean="0">
                <a:solidFill>
                  <a:schemeClr val="tx1">
                    <a:lumMod val="85000"/>
                    <a:lumOff val="15000"/>
                  </a:schemeClr>
                </a:solidFill>
                <a:ea typeface="宋体" charset="-122"/>
              </a:rPr>
              <a:t>, Daejeon, 34129, Korea</a:t>
            </a:r>
          </a:p>
          <a:p>
            <a:r>
              <a:rPr lang="en-US" altLang="zh-CN" sz="1600" dirty="0" smtClean="0">
                <a:solidFill>
                  <a:schemeClr val="tx1">
                    <a:lumMod val="85000"/>
                    <a:lumOff val="15000"/>
                  </a:schemeClr>
                </a:solidFill>
                <a:ea typeface="宋体" charset="-122"/>
              </a:rPr>
              <a:t>Voice:[+82-42</a:t>
            </a:r>
            <a:r>
              <a:rPr lang="en-US" altLang="ko-KR" sz="1600" dirty="0" smtClean="0">
                <a:solidFill>
                  <a:schemeClr val="tx1">
                    <a:lumMod val="85000"/>
                    <a:lumOff val="15000"/>
                  </a:schemeClr>
                </a:solidFill>
                <a:ea typeface="굴림" pitchFamily="50" charset="-127"/>
              </a:rPr>
              <a:t>-860-1573</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FAX: </a:t>
            </a:r>
            <a:r>
              <a:rPr lang="en-US" altLang="zh-CN" sz="1600" dirty="0" smtClean="0">
                <a:solidFill>
                  <a:schemeClr val="tx1">
                    <a:lumMod val="85000"/>
                    <a:lumOff val="15000"/>
                  </a:schemeClr>
                </a:solidFill>
                <a:ea typeface="宋体" charset="-122"/>
              </a:rPr>
              <a:t>[</a:t>
            </a:r>
            <a:r>
              <a:rPr lang="en-US" altLang="ko-KR" sz="1600" dirty="0" smtClean="0">
                <a:solidFill>
                  <a:schemeClr val="tx1">
                    <a:lumMod val="85000"/>
                    <a:lumOff val="15000"/>
                  </a:schemeClr>
                </a:solidFill>
                <a:ea typeface="굴림" pitchFamily="50" charset="-127"/>
              </a:rPr>
              <a:t>+82-42-860-5218</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:[sklim</a:t>
            </a:r>
            <a:r>
              <a:rPr lang="en-US" altLang="ko-KR" sz="1600" dirty="0" smtClean="0">
                <a:solidFill>
                  <a:schemeClr val="tx1">
                    <a:lumMod val="85000"/>
                    <a:lumOff val="15000"/>
                  </a:schemeClr>
                </a:solidFill>
                <a:ea typeface="굴림" pitchFamily="50" charset="-127"/>
              </a:rPr>
              <a:t>@etri.re.kr</a:t>
            </a:r>
            <a:r>
              <a:rPr lang="en-US" altLang="zh-CN" sz="1600" dirty="0" smtClean="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r>
              <a:rPr lang="en-US" altLang="zh-CN" sz="1600" b="1" dirty="0" smtClean="0">
                <a:solidFill>
                  <a:schemeClr val="tx1">
                    <a:lumMod val="85000"/>
                    <a:lumOff val="15000"/>
                  </a:schemeClr>
                </a:solidFill>
                <a:ea typeface="宋体" charset="-122"/>
              </a:rPr>
              <a:t>:</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This document provides the evaluation results </a:t>
            </a:r>
            <a:r>
              <a:rPr lang="en-US" altLang="zh-CN" sz="1600" dirty="0">
                <a:solidFill>
                  <a:schemeClr val="tx1">
                    <a:lumMod val="85000"/>
                    <a:lumOff val="15000"/>
                  </a:schemeClr>
                </a:solidFill>
                <a:ea typeface="宋体" charset="-122"/>
              </a:rPr>
              <a:t>on </a:t>
            </a:r>
            <a:r>
              <a:rPr lang="en-US" altLang="zh-CN" sz="1600" dirty="0" smtClean="0">
                <a:solidFill>
                  <a:schemeClr val="tx1">
                    <a:lumMod val="85000"/>
                    <a:lumOff val="15000"/>
                  </a:schemeClr>
                </a:solidFill>
                <a:ea typeface="宋体" charset="-122"/>
              </a:rPr>
              <a:t>preamble of PM PHY to TG13.  </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802.15.13</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14612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701657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11</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25899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742117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076141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89588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AWGN only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50347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p:cNvPicPr>
            <a:picLocks noChangeAspect="1"/>
          </p:cNvPicPr>
          <p:nvPr/>
        </p:nvPicPr>
        <p:blipFill>
          <a:blip r:embed="rId2"/>
          <a:stretch>
            <a:fillRect/>
          </a:stretch>
        </p:blipFill>
        <p:spPr>
          <a:xfrm>
            <a:off x="0" y="1772405"/>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327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4"/>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94966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7"/>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11019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173208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TextBox 4"/>
          <p:cNvSpPr txBox="1"/>
          <p:nvPr/>
        </p:nvSpPr>
        <p:spPr>
          <a:xfrm>
            <a:off x="1752271" y="1415438"/>
            <a:ext cx="5644815" cy="1938992"/>
          </a:xfrm>
          <a:prstGeom prst="rect">
            <a:avLst/>
          </a:prstGeom>
          <a:noFill/>
        </p:spPr>
        <p:txBody>
          <a:bodyPr wrap="none" rtlCol="0">
            <a:spAutoFit/>
          </a:bodyPr>
          <a:lstStyle/>
          <a:p>
            <a:pPr algn="ctr">
              <a:lnSpc>
                <a:spcPct val="150000"/>
              </a:lnSpc>
            </a:pPr>
            <a:r>
              <a:rPr lang="en-US" altLang="ko-KR" sz="4000" b="1" dirty="0" smtClean="0"/>
              <a:t>Evaluation Results </a:t>
            </a:r>
          </a:p>
          <a:p>
            <a:pPr algn="ctr">
              <a:lnSpc>
                <a:spcPct val="150000"/>
              </a:lnSpc>
            </a:pPr>
            <a:r>
              <a:rPr lang="en-US" altLang="ko-KR" sz="4000" b="1" dirty="0" smtClean="0"/>
              <a:t>on Preamble of PM PHY</a:t>
            </a:r>
            <a:endParaRPr lang="ko-KR" altLang="en-US" sz="4000" b="1" dirty="0"/>
          </a:p>
        </p:txBody>
      </p:sp>
      <p:sp>
        <p:nvSpPr>
          <p:cNvPr id="6" name="TextBox 5"/>
          <p:cNvSpPr txBox="1"/>
          <p:nvPr/>
        </p:nvSpPr>
        <p:spPr>
          <a:xfrm>
            <a:off x="179512" y="4221088"/>
            <a:ext cx="8784976" cy="646331"/>
          </a:xfrm>
          <a:prstGeom prst="rect">
            <a:avLst/>
          </a:prstGeom>
          <a:noFill/>
        </p:spPr>
        <p:txBody>
          <a:bodyPr wrap="square" rtlCol="0">
            <a:spAutoFit/>
          </a:bodyPr>
          <a:lstStyle/>
          <a:p>
            <a:pPr algn="ctr">
              <a:lnSpc>
                <a:spcPct val="150000"/>
              </a:lnSpc>
            </a:pPr>
            <a:r>
              <a:rPr lang="en-US" altLang="ko-KR" sz="2400" dirty="0" smtClean="0"/>
              <a:t>Sang-Kyu Lim, </a:t>
            </a:r>
            <a:r>
              <a:rPr lang="en-US" altLang="ko-KR" sz="2400" dirty="0"/>
              <a:t>Il Soon Jang, </a:t>
            </a:r>
            <a:r>
              <a:rPr lang="en-US" altLang="ko-KR" sz="2400" dirty="0" err="1"/>
              <a:t>Jin</a:t>
            </a:r>
            <a:r>
              <a:rPr lang="en-US" altLang="ko-KR" sz="2400" dirty="0"/>
              <a:t>-Doo </a:t>
            </a:r>
            <a:r>
              <a:rPr lang="en-US" altLang="ko-KR" sz="2400" dirty="0" err="1"/>
              <a:t>Jeong</a:t>
            </a:r>
            <a:r>
              <a:rPr lang="en-US" altLang="ko-KR" sz="2400" dirty="0"/>
              <a:t>, </a:t>
            </a:r>
            <a:r>
              <a:rPr lang="en-US" altLang="ko-KR" sz="2400" dirty="0" smtClean="0"/>
              <a:t>Tae-</a:t>
            </a:r>
            <a:r>
              <a:rPr lang="en-US" altLang="ko-KR" sz="2400" dirty="0" err="1" smtClean="0"/>
              <a:t>Gyu</a:t>
            </a:r>
            <a:r>
              <a:rPr lang="en-US" altLang="ko-KR" sz="2400" dirty="0" smtClean="0"/>
              <a:t> Kang [ETRI]</a:t>
            </a:r>
          </a:p>
        </p:txBody>
      </p:sp>
    </p:spTree>
    <p:extLst>
      <p:ext uri="{BB962C8B-B14F-4D97-AF65-F5344CB8AC3E}">
        <p14:creationId xmlns:p14="http://schemas.microsoft.com/office/powerpoint/2010/main" val="2893900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108760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21</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27634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76498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10546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9511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386339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7"/>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09376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508054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Summary</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179512" y="1705074"/>
            <a:ext cx="8940959"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The </a:t>
            </a:r>
            <a:r>
              <a:rPr lang="en-US" altLang="ko-KR" sz="2000" dirty="0">
                <a:solidFill>
                  <a:srgbClr val="000000"/>
                </a:solidFill>
              </a:rPr>
              <a:t>new 6 TDPs </a:t>
            </a:r>
            <a:r>
              <a:rPr lang="en-US" altLang="ko-KR" sz="2000" dirty="0" smtClean="0">
                <a:solidFill>
                  <a:srgbClr val="000000"/>
                </a:solidFill>
              </a:rPr>
              <a:t>showing almost the same cross-correlation characteristics with </a:t>
            </a:r>
            <a:r>
              <a:rPr lang="en-US" altLang="ko-KR" sz="2000" dirty="0">
                <a:solidFill>
                  <a:srgbClr val="000000"/>
                </a:solidFill>
              </a:rPr>
              <a:t>less than 4 consecutive ones or zeros </a:t>
            </a:r>
            <a:r>
              <a:rPr lang="en-US" altLang="ko-KR" sz="2000" dirty="0" smtClean="0">
                <a:solidFill>
                  <a:srgbClr val="000000"/>
                </a:solidFill>
              </a:rPr>
              <a:t>were selected for preamble </a:t>
            </a:r>
            <a:r>
              <a:rPr lang="en-US" altLang="ko-KR" sz="2000" dirty="0">
                <a:solidFill>
                  <a:srgbClr val="000000"/>
                </a:solidFill>
              </a:rPr>
              <a:t>from 31-bits Gold </a:t>
            </a:r>
            <a:r>
              <a:rPr lang="en-US" altLang="ko-KR" sz="2000" dirty="0" smtClean="0">
                <a:solidFill>
                  <a:srgbClr val="000000"/>
                </a:solidFill>
              </a:rPr>
              <a:t>Sequences.</a:t>
            </a:r>
            <a:endParaRPr lang="en-US" altLang="ko-KR" sz="2000" dirty="0">
              <a:solidFill>
                <a:srgbClr val="000000"/>
              </a:solidFill>
            </a:endParaRP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As the optical clock rate change, the performance of the preamble patterns has been evaluated under AWGN only, D3 in S3, and D7 in S4 channels.</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The detection threshold was determined to the level that FA(False Alarm) is &lt; 0.1%, which was already fixed last meeting.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If we use down-sampling that the signal is sampled on the point close to the center of the bit, i.e. if we consider the best case, then there will be no variation in performance below OCR≈</a:t>
            </a:r>
            <a:r>
              <a:rPr lang="en-US" altLang="ko-KR" sz="2000" dirty="0" smtClean="0">
                <a:solidFill>
                  <a:srgbClr val="000000"/>
                </a:solidFill>
              </a:rPr>
              <a:t>100MHz </a:t>
            </a:r>
            <a:r>
              <a:rPr lang="en-US" altLang="ko-KR" sz="2000" dirty="0" smtClean="0">
                <a:solidFill>
                  <a:srgbClr val="000000"/>
                </a:solidFill>
              </a:rPr>
              <a:t>in D3/S3 and OCR</a:t>
            </a:r>
            <a:r>
              <a:rPr lang="en-US" altLang="ko-KR" sz="2000" dirty="0">
                <a:solidFill>
                  <a:srgbClr val="000000"/>
                </a:solidFill>
              </a:rPr>
              <a:t> ≈ </a:t>
            </a:r>
            <a:r>
              <a:rPr lang="en-US" altLang="ko-KR" sz="2000" dirty="0" smtClean="0">
                <a:solidFill>
                  <a:srgbClr val="000000"/>
                </a:solidFill>
              </a:rPr>
              <a:t>25MHz </a:t>
            </a:r>
            <a:r>
              <a:rPr lang="en-US" altLang="ko-KR" sz="2000" dirty="0" smtClean="0">
                <a:solidFill>
                  <a:srgbClr val="000000"/>
                </a:solidFill>
              </a:rPr>
              <a:t>in D7/S4.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000" dirty="0" smtClean="0">
                <a:solidFill>
                  <a:srgbClr val="000000"/>
                </a:solidFill>
              </a:rPr>
              <a:t>However, the </a:t>
            </a:r>
            <a:r>
              <a:rPr lang="en-US" altLang="ko-KR" sz="2000" dirty="0">
                <a:solidFill>
                  <a:srgbClr val="000000"/>
                </a:solidFill>
              </a:rPr>
              <a:t>channel effects caused by ISI are shown from when OCR is </a:t>
            </a:r>
            <a:r>
              <a:rPr lang="en-US" altLang="ko-KR" sz="2000" dirty="0" smtClean="0">
                <a:solidFill>
                  <a:srgbClr val="000000"/>
                </a:solidFill>
              </a:rPr>
              <a:t>lower rate, </a:t>
            </a:r>
            <a:r>
              <a:rPr lang="en-US" altLang="ko-KR" sz="2000" dirty="0">
                <a:solidFill>
                  <a:srgbClr val="000000"/>
                </a:solidFill>
              </a:rPr>
              <a:t>compared to the best </a:t>
            </a:r>
            <a:r>
              <a:rPr lang="en-US" altLang="ko-KR" sz="2000" dirty="0" smtClean="0">
                <a:solidFill>
                  <a:srgbClr val="000000"/>
                </a:solidFill>
              </a:rPr>
              <a:t>sampling. I think it’s because </a:t>
            </a:r>
            <a:r>
              <a:rPr lang="en-US" altLang="ko-KR" sz="2000" dirty="0">
                <a:solidFill>
                  <a:srgbClr val="000000"/>
                </a:solidFill>
              </a:rPr>
              <a:t>we used down-sampling </a:t>
            </a:r>
            <a:r>
              <a:rPr lang="en-US" altLang="ko-KR" sz="2000" dirty="0" smtClean="0">
                <a:solidFill>
                  <a:srgbClr val="000000"/>
                </a:solidFill>
              </a:rPr>
              <a:t>through </a:t>
            </a:r>
            <a:r>
              <a:rPr lang="en-US" altLang="ko-KR" sz="2000" dirty="0">
                <a:solidFill>
                  <a:srgbClr val="000000"/>
                </a:solidFill>
              </a:rPr>
              <a:t>averaging </a:t>
            </a:r>
            <a:r>
              <a:rPr lang="en-US" altLang="ko-KR" sz="2000" dirty="0" smtClean="0">
                <a:solidFill>
                  <a:srgbClr val="000000"/>
                </a:solidFill>
              </a:rPr>
              <a:t>process in this simulation.</a:t>
            </a:r>
          </a:p>
        </p:txBody>
      </p:sp>
    </p:spTree>
    <p:extLst>
      <p:ext uri="{BB962C8B-B14F-4D97-AF65-F5344CB8AC3E}">
        <p14:creationId xmlns:p14="http://schemas.microsoft.com/office/powerpoint/2010/main" val="209059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Evaluation Framework of PM PHY</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solidFill>
                  <a:srgbClr val="0000FF"/>
                </a:solidFill>
              </a:rPr>
              <a:t>Preamble </a:t>
            </a:r>
            <a:r>
              <a:rPr lang="en-US" altLang="ko-KR" sz="2400" dirty="0" smtClean="0">
                <a:solidFill>
                  <a:srgbClr val="0000FF"/>
                </a:solidFill>
              </a:rPr>
              <a:t>: </a:t>
            </a:r>
            <a:r>
              <a:rPr lang="en-US" altLang="ko-KR" sz="2400" dirty="0">
                <a:solidFill>
                  <a:srgbClr val="0000FF"/>
                </a:solidFill>
              </a:rPr>
              <a:t>Detection probability (for false alarm rate = 0.1%) vs. SNR (cf. doc. 15-18-0106/r0) and required SNR where prob. of misdetection (timing error) </a:t>
            </a:r>
            <a:r>
              <a:rPr lang="en-US" altLang="ko-KR" sz="2400" dirty="0" smtClean="0">
                <a:solidFill>
                  <a:srgbClr val="0000FF"/>
                </a:solidFill>
              </a:rPr>
              <a:t>&lt; 0.1%</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t>Header </a:t>
            </a:r>
            <a:r>
              <a:rPr lang="en-US" altLang="ko-KR" sz="2400" dirty="0" smtClean="0"/>
              <a:t>: </a:t>
            </a:r>
            <a:r>
              <a:rPr lang="en-US" altLang="ko-KR" sz="2400" dirty="0"/>
              <a:t>BER vs. SNR for the header incl. 8B10B and RS(36,24) coding assuming random data for the header </a:t>
            </a:r>
            <a:r>
              <a:rPr lang="en-US" altLang="ko-KR" sz="2400" dirty="0" smtClean="0"/>
              <a:t>information</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t>Payload </a:t>
            </a:r>
            <a:r>
              <a:rPr lang="en-US" altLang="ko-KR" sz="2400" dirty="0" smtClean="0"/>
              <a:t>: </a:t>
            </a:r>
            <a:r>
              <a:rPr lang="en-US" altLang="ko-KR" sz="2400" dirty="0"/>
              <a:t>BER vs. SNR for the payload incl. 8B10B or HCM and RS(255,248) coding assuming random data for the payload</a:t>
            </a:r>
            <a:r>
              <a:rPr lang="en-US" altLang="ko-KR" sz="2400" dirty="0" smtClean="0"/>
              <a:t> </a:t>
            </a:r>
          </a:p>
        </p:txBody>
      </p:sp>
      <p:sp>
        <p:nvSpPr>
          <p:cNvPr id="6" name="TextBox 5"/>
          <p:cNvSpPr txBox="1"/>
          <p:nvPr/>
        </p:nvSpPr>
        <p:spPr>
          <a:xfrm>
            <a:off x="467544" y="4653136"/>
            <a:ext cx="8496943" cy="156966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smtClean="0"/>
              <a:t>Results </a:t>
            </a:r>
            <a:r>
              <a:rPr lang="en-US" altLang="ko-KR" sz="1600" dirty="0"/>
              <a:t>are expected for AWGN, D3 in scenario 3 and D7 in scenario 4 (Fig. 25) where LED1-6 are used together from https://mentor.ieee.org/802.15/dcn/15/15-15-0746-01-007a-tg7r1-channel-model-document-for-high-rate-pd-communications.pdf. </a:t>
            </a:r>
            <a:endParaRPr lang="en-US" altLang="ko-KR" sz="1600" dirty="0" smtClean="0"/>
          </a:p>
          <a:p>
            <a:pPr marL="285750" indent="-285750">
              <a:buFont typeface="Arial" panose="020B0604020202020204" pitchFamily="34" charset="0"/>
              <a:buChar char="•"/>
            </a:pPr>
            <a:r>
              <a:rPr lang="en-US" altLang="ko-KR" sz="1600" dirty="0" smtClean="0"/>
              <a:t>CIRs</a:t>
            </a:r>
            <a:r>
              <a:rPr lang="en-US" altLang="ko-KR" sz="1600" dirty="0"/>
              <a:t>: https://mentor.ieee.org/802.15/dcn/15/15-15-0747-00-007a-tg7r1-cirs-channel-model-document-for-high-rate-pd-communications.zip a companion file. </a:t>
            </a:r>
            <a:endParaRPr lang="en-US" altLang="ko-KR" sz="1600" dirty="0" smtClean="0"/>
          </a:p>
          <a:p>
            <a:pPr marL="285750" indent="-285750">
              <a:buFont typeface="Arial" panose="020B0604020202020204" pitchFamily="34" charset="0"/>
              <a:buChar char="•"/>
            </a:pPr>
            <a:r>
              <a:rPr lang="en-US" altLang="ko-KR" sz="1600" dirty="0" smtClean="0"/>
              <a:t>In </a:t>
            </a:r>
            <a:r>
              <a:rPr lang="en-US" altLang="ko-KR" sz="1600" dirty="0"/>
              <a:t>case of questions, please, use TG13 email reflector.</a:t>
            </a:r>
            <a:endParaRPr lang="ko-KR" altLang="en-US" sz="1600" dirty="0"/>
          </a:p>
        </p:txBody>
      </p:sp>
    </p:spTree>
    <p:extLst>
      <p:ext uri="{BB962C8B-B14F-4D97-AF65-F5344CB8AC3E}">
        <p14:creationId xmlns:p14="http://schemas.microsoft.com/office/powerpoint/2010/main" val="133263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Background on New TDPs for Preamble</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181849" y="5240101"/>
            <a:ext cx="8737352" cy="1080120"/>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400" dirty="0" smtClean="0"/>
              <a:t>TDPs selected from 15-bits Gold Sequences for preamble have been changed to TDPs selected from 31-bits Gold Sequences in order to resolve the comment that there were more than 5 consecutive ones or zeros in the Gold sequences.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400" dirty="0" smtClean="0"/>
              <a:t>As the results, the new 6 TDPs with less than 4 </a:t>
            </a:r>
            <a:r>
              <a:rPr lang="en-US" altLang="ko-KR" sz="1400" dirty="0"/>
              <a:t>consecutive ones or </a:t>
            </a:r>
            <a:r>
              <a:rPr lang="en-US" altLang="ko-KR" sz="1400" dirty="0" smtClean="0"/>
              <a:t>zeros are proposed and the cross correlation characteristics between them selected from 31-bits Gold Sequences have been much improved. </a:t>
            </a:r>
          </a:p>
        </p:txBody>
      </p:sp>
      <p:sp>
        <p:nvSpPr>
          <p:cNvPr id="7" name="직사각형 6"/>
          <p:cNvSpPr/>
          <p:nvPr/>
        </p:nvSpPr>
        <p:spPr bwMode="auto">
          <a:xfrm>
            <a:off x="252164" y="231927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8" name="직사각형 7"/>
          <p:cNvSpPr/>
          <p:nvPr/>
        </p:nvSpPr>
        <p:spPr bwMode="auto">
          <a:xfrm>
            <a:off x="881525" y="2319274"/>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0 0 0 0 0 1</a:t>
            </a:r>
            <a:r>
              <a:rPr kumimoji="0" lang="en-US" altLang="ko-KR" sz="1400" b="0" i="0" u="none" strike="noStrike" cap="none" normalizeH="0" dirty="0" smtClean="0">
                <a:ln>
                  <a:noFill/>
                </a:ln>
                <a:solidFill>
                  <a:schemeClr val="tx1"/>
                </a:solidFill>
                <a:effectLst/>
                <a:latin typeface="+mj-lt"/>
              </a:rPr>
              <a:t> 1 0 1 1 1 1 0 1 1</a:t>
            </a:r>
            <a:endParaRPr kumimoji="0" lang="ko-KR" altLang="en-US" sz="1400" b="0" i="0" u="none" strike="noStrike" cap="none" normalizeH="0" baseline="0" dirty="0" smtClean="0">
              <a:ln>
                <a:noFill/>
              </a:ln>
              <a:solidFill>
                <a:schemeClr val="tx1"/>
              </a:solidFill>
              <a:effectLst/>
              <a:latin typeface="+mj-lt"/>
            </a:endParaRPr>
          </a:p>
        </p:txBody>
      </p:sp>
      <p:sp>
        <p:nvSpPr>
          <p:cNvPr id="10" name="직사각형 9"/>
          <p:cNvSpPr/>
          <p:nvPr/>
        </p:nvSpPr>
        <p:spPr bwMode="auto">
          <a:xfrm>
            <a:off x="252164" y="260730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11" name="직사각형 10"/>
          <p:cNvSpPr/>
          <p:nvPr/>
        </p:nvSpPr>
        <p:spPr bwMode="auto">
          <a:xfrm>
            <a:off x="881525" y="2607306"/>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1 1 0 0 1 1 1 0 0 0 0 0 0 0 1</a:t>
            </a:r>
            <a:endParaRPr kumimoji="0" lang="ko-KR" altLang="en-US" sz="1400" b="0" i="0" u="none" strike="noStrike" cap="none" normalizeH="0" baseline="0" dirty="0" smtClean="0">
              <a:ln>
                <a:noFill/>
              </a:ln>
              <a:solidFill>
                <a:schemeClr val="tx1"/>
              </a:solidFill>
              <a:effectLst/>
              <a:latin typeface="+mj-lt"/>
            </a:endParaRPr>
          </a:p>
        </p:txBody>
      </p:sp>
      <p:sp>
        <p:nvSpPr>
          <p:cNvPr id="12" name="직사각형 11"/>
          <p:cNvSpPr/>
          <p:nvPr/>
        </p:nvSpPr>
        <p:spPr bwMode="auto">
          <a:xfrm>
            <a:off x="252164" y="289533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13" name="직사각형 12"/>
          <p:cNvSpPr/>
          <p:nvPr/>
        </p:nvSpPr>
        <p:spPr bwMode="auto">
          <a:xfrm>
            <a:off x="881525" y="2895338"/>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0 0 0 1 1 0 0 0 0 1 0 0 0 1 0</a:t>
            </a:r>
            <a:endParaRPr kumimoji="0" lang="ko-KR" altLang="en-US" sz="1400" b="0" i="0" u="none" strike="noStrike" cap="none" normalizeH="0" baseline="0" dirty="0" smtClean="0">
              <a:ln>
                <a:noFill/>
              </a:ln>
              <a:solidFill>
                <a:schemeClr val="tx1"/>
              </a:solidFill>
              <a:effectLst/>
              <a:latin typeface="+mj-lt"/>
            </a:endParaRPr>
          </a:p>
        </p:txBody>
      </p:sp>
      <p:sp>
        <p:nvSpPr>
          <p:cNvPr id="14" name="직사각형 13"/>
          <p:cNvSpPr/>
          <p:nvPr/>
        </p:nvSpPr>
        <p:spPr bwMode="auto">
          <a:xfrm>
            <a:off x="252164" y="3183370"/>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15" name="직사각형 14"/>
          <p:cNvSpPr/>
          <p:nvPr/>
        </p:nvSpPr>
        <p:spPr bwMode="auto">
          <a:xfrm>
            <a:off x="881525" y="3183370"/>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1 1 1 0 1 1 0 1 1 1 0 1 0 1 0</a:t>
            </a:r>
            <a:endParaRPr kumimoji="0" lang="ko-KR" altLang="en-US" sz="1400" b="0" i="0" u="none" strike="noStrike" cap="none" normalizeH="0" baseline="0" dirty="0" smtClean="0">
              <a:ln>
                <a:noFill/>
              </a:ln>
              <a:solidFill>
                <a:schemeClr val="tx1"/>
              </a:solidFill>
              <a:effectLst/>
              <a:latin typeface="+mj-lt"/>
            </a:endParaRPr>
          </a:p>
        </p:txBody>
      </p:sp>
      <p:sp>
        <p:nvSpPr>
          <p:cNvPr id="16" name="직사각형 15"/>
          <p:cNvSpPr/>
          <p:nvPr/>
        </p:nvSpPr>
        <p:spPr bwMode="auto">
          <a:xfrm>
            <a:off x="252164" y="347140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17" name="직사각형 16"/>
          <p:cNvSpPr/>
          <p:nvPr/>
        </p:nvSpPr>
        <p:spPr bwMode="auto">
          <a:xfrm>
            <a:off x="881525" y="3471401"/>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smtClean="0"/>
              <a:t>1 1 0 1 0 0 0 0 1 0 1 1 0 0 0</a:t>
            </a:r>
            <a:endParaRPr lang="ko-KR" altLang="en-US" sz="1400" dirty="0"/>
          </a:p>
        </p:txBody>
      </p:sp>
      <p:sp>
        <p:nvSpPr>
          <p:cNvPr id="18" name="직사각형 17"/>
          <p:cNvSpPr/>
          <p:nvPr/>
        </p:nvSpPr>
        <p:spPr bwMode="auto">
          <a:xfrm>
            <a:off x="252164" y="375943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19" name="직사각형 18"/>
          <p:cNvSpPr/>
          <p:nvPr/>
        </p:nvSpPr>
        <p:spPr bwMode="auto">
          <a:xfrm>
            <a:off x="881525" y="3759433"/>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smtClean="0"/>
              <a:t>0 1 0 1 1 1 1 1 1 1 1 0 1 0 0</a:t>
            </a:r>
            <a:endParaRPr lang="ko-KR" altLang="en-US" sz="1400" dirty="0"/>
          </a:p>
        </p:txBody>
      </p:sp>
      <p:sp>
        <p:nvSpPr>
          <p:cNvPr id="20" name="TextBox 21"/>
          <p:cNvSpPr txBox="1"/>
          <p:nvPr/>
        </p:nvSpPr>
        <p:spPr>
          <a:xfrm>
            <a:off x="0" y="1870431"/>
            <a:ext cx="3852914"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from the 15-bits Gold Sequences)</a:t>
            </a:r>
            <a:endParaRPr lang="ko-KR" altLang="en-US" sz="1600" b="1" dirty="0"/>
          </a:p>
        </p:txBody>
      </p:sp>
      <p:sp>
        <p:nvSpPr>
          <p:cNvPr id="22" name="직사각형 21"/>
          <p:cNvSpPr/>
          <p:nvPr/>
        </p:nvSpPr>
        <p:spPr bwMode="auto">
          <a:xfrm>
            <a:off x="3884861" y="231904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23" name="직사각형 22"/>
          <p:cNvSpPr/>
          <p:nvPr/>
        </p:nvSpPr>
        <p:spPr bwMode="auto">
          <a:xfrm>
            <a:off x="4514222" y="2319044"/>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1 0 1 1 1 0 1 1 1 0 0 1 0 1 0 0 1 0 0 0 1 0 1 0 0 1 0 1 1 0 1</a:t>
            </a:r>
            <a:endParaRPr kumimoji="0" lang="ko-KR" altLang="en-US" sz="1400" b="0" i="0" u="none" strike="noStrike" cap="none" normalizeH="0" baseline="0" dirty="0" smtClean="0">
              <a:ln>
                <a:noFill/>
              </a:ln>
              <a:solidFill>
                <a:schemeClr val="tx1"/>
              </a:solidFill>
              <a:effectLst/>
              <a:latin typeface="+mj-lt"/>
            </a:endParaRPr>
          </a:p>
        </p:txBody>
      </p:sp>
      <p:sp>
        <p:nvSpPr>
          <p:cNvPr id="24" name="직사각형 23"/>
          <p:cNvSpPr/>
          <p:nvPr/>
        </p:nvSpPr>
        <p:spPr bwMode="auto">
          <a:xfrm>
            <a:off x="3884861" y="260707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25" name="직사각형 24"/>
          <p:cNvSpPr/>
          <p:nvPr/>
        </p:nvSpPr>
        <p:spPr bwMode="auto">
          <a:xfrm>
            <a:off x="4514222" y="2607076"/>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1 1 0 0 1 0 1 0 1 1 0 0 1 1 1 0 1 0 0 1 0 0 1 1 0 1 1 0 0 1 0</a:t>
            </a:r>
            <a:endParaRPr kumimoji="0" lang="ko-KR" altLang="en-US" sz="1400" b="0" i="0" u="none" strike="noStrike" cap="none" normalizeH="0" baseline="0" dirty="0" smtClean="0">
              <a:ln>
                <a:noFill/>
              </a:ln>
              <a:solidFill>
                <a:schemeClr val="tx1"/>
              </a:solidFill>
              <a:effectLst/>
              <a:latin typeface="+mj-lt"/>
            </a:endParaRPr>
          </a:p>
        </p:txBody>
      </p:sp>
      <p:sp>
        <p:nvSpPr>
          <p:cNvPr id="26" name="직사각형 25"/>
          <p:cNvSpPr/>
          <p:nvPr/>
        </p:nvSpPr>
        <p:spPr bwMode="auto">
          <a:xfrm>
            <a:off x="3884861" y="289510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27" name="직사각형 26"/>
          <p:cNvSpPr/>
          <p:nvPr/>
        </p:nvSpPr>
        <p:spPr bwMode="auto">
          <a:xfrm>
            <a:off x="4514222" y="2895108"/>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1 0 1 0 0 0 1 0 1 0 1 0 1 0 1 0 0 1 1 0 1 0 0 0 1 1 1 0 1 1 1</a:t>
            </a:r>
            <a:endParaRPr kumimoji="0" lang="ko-KR" altLang="en-US" sz="1400" b="0" i="0" u="none" strike="noStrike" cap="none" normalizeH="0" baseline="0" dirty="0" smtClean="0">
              <a:ln>
                <a:noFill/>
              </a:ln>
              <a:solidFill>
                <a:schemeClr val="tx1"/>
              </a:solidFill>
              <a:effectLst/>
              <a:latin typeface="+mj-lt"/>
            </a:endParaRPr>
          </a:p>
        </p:txBody>
      </p:sp>
      <p:sp>
        <p:nvSpPr>
          <p:cNvPr id="28" name="직사각형 27"/>
          <p:cNvSpPr/>
          <p:nvPr/>
        </p:nvSpPr>
        <p:spPr bwMode="auto">
          <a:xfrm>
            <a:off x="3884861" y="3183140"/>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29" name="직사각형 28"/>
          <p:cNvSpPr/>
          <p:nvPr/>
        </p:nvSpPr>
        <p:spPr bwMode="auto">
          <a:xfrm>
            <a:off x="4514222" y="3183140"/>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1 1 1 0 0 0 0 1 1 0 0 0 1 1 0 1 1 0 1 1 0 1 0 0 1 0 1 1 1 0 0</a:t>
            </a:r>
            <a:endParaRPr kumimoji="0" lang="ko-KR" altLang="en-US" sz="1400" b="0" i="0" u="none" strike="noStrike" cap="none" normalizeH="0" baseline="0" dirty="0" smtClean="0">
              <a:ln>
                <a:noFill/>
              </a:ln>
              <a:solidFill>
                <a:schemeClr val="tx1"/>
              </a:solidFill>
              <a:effectLst/>
              <a:latin typeface="+mj-lt"/>
            </a:endParaRPr>
          </a:p>
        </p:txBody>
      </p:sp>
      <p:sp>
        <p:nvSpPr>
          <p:cNvPr id="30" name="직사각형 29"/>
          <p:cNvSpPr/>
          <p:nvPr/>
        </p:nvSpPr>
        <p:spPr bwMode="auto">
          <a:xfrm>
            <a:off x="3884861" y="347117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31" name="직사각형 30"/>
          <p:cNvSpPr/>
          <p:nvPr/>
        </p:nvSpPr>
        <p:spPr bwMode="auto">
          <a:xfrm>
            <a:off x="4514222" y="3471171"/>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t>1 0 0 1 1 1 0 0 0 1 0 0 1 0 0 0 1 1 0 1 1 1 0 0 1 1 0 1 1 1 0</a:t>
            </a:r>
            <a:endParaRPr lang="ko-KR" altLang="en-US" sz="1400" dirty="0"/>
          </a:p>
        </p:txBody>
      </p:sp>
      <p:sp>
        <p:nvSpPr>
          <p:cNvPr id="32" name="직사각형 31"/>
          <p:cNvSpPr/>
          <p:nvPr/>
        </p:nvSpPr>
        <p:spPr bwMode="auto">
          <a:xfrm>
            <a:off x="3884861" y="375920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33" name="직사각형 32"/>
          <p:cNvSpPr/>
          <p:nvPr/>
        </p:nvSpPr>
        <p:spPr bwMode="auto">
          <a:xfrm>
            <a:off x="4514222" y="3759203"/>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t>1 0 1 0 1 1 1 0 0 0 1 1 0 1 0 1 0 0 0 1 1 0 0 1 1 0 1 1 0 1 0</a:t>
            </a:r>
            <a:endParaRPr lang="ko-KR" altLang="en-US" sz="1400" dirty="0"/>
          </a:p>
        </p:txBody>
      </p:sp>
      <p:sp>
        <p:nvSpPr>
          <p:cNvPr id="6" name="오른쪽 화살표 5"/>
          <p:cNvSpPr/>
          <p:nvPr/>
        </p:nvSpPr>
        <p:spPr bwMode="auto">
          <a:xfrm>
            <a:off x="3328652" y="2842840"/>
            <a:ext cx="504056" cy="680599"/>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4" name="TextBox 21"/>
          <p:cNvSpPr txBox="1"/>
          <p:nvPr/>
        </p:nvSpPr>
        <p:spPr>
          <a:xfrm>
            <a:off x="4251007" y="1874486"/>
            <a:ext cx="4590296"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selected from the 31-bits Gold Sequences)</a:t>
            </a:r>
            <a:endParaRPr lang="ko-KR" altLang="en-US" sz="1600" b="1" dirty="0"/>
          </a:p>
        </p:txBody>
      </p:sp>
      <p:sp>
        <p:nvSpPr>
          <p:cNvPr id="35" name="직사각형 34"/>
          <p:cNvSpPr/>
          <p:nvPr/>
        </p:nvSpPr>
        <p:spPr bwMode="auto">
          <a:xfrm>
            <a:off x="244709" y="4250202"/>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39" name="직선 연결선 38"/>
          <p:cNvCxnSpPr/>
          <p:nvPr/>
        </p:nvCxnSpPr>
        <p:spPr bwMode="auto">
          <a:xfrm>
            <a:off x="253779" y="4633698"/>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40" name="직선 연결선 39"/>
          <p:cNvCxnSpPr/>
          <p:nvPr/>
        </p:nvCxnSpPr>
        <p:spPr bwMode="auto">
          <a:xfrm>
            <a:off x="3149886" y="4633698"/>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41" name="TextBox 40"/>
          <p:cNvSpPr txBox="1"/>
          <p:nvPr/>
        </p:nvSpPr>
        <p:spPr>
          <a:xfrm>
            <a:off x="1316693" y="4753670"/>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dirty="0" smtClean="0"/>
              <a:t>60 bits</a:t>
            </a:r>
            <a:endParaRPr lang="ko-KR" altLang="en-US" sz="1600" dirty="0"/>
          </a:p>
        </p:txBody>
      </p:sp>
      <p:cxnSp>
        <p:nvCxnSpPr>
          <p:cNvPr id="42" name="직선 연결선 41"/>
          <p:cNvCxnSpPr/>
          <p:nvPr/>
        </p:nvCxnSpPr>
        <p:spPr bwMode="auto">
          <a:xfrm>
            <a:off x="244709" y="4771088"/>
            <a:ext cx="2905177"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46" name="직사각형 45"/>
          <p:cNvSpPr/>
          <p:nvPr/>
        </p:nvSpPr>
        <p:spPr bwMode="auto">
          <a:xfrm>
            <a:off x="971601" y="4247032"/>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47" name="직사각형 46"/>
          <p:cNvSpPr/>
          <p:nvPr/>
        </p:nvSpPr>
        <p:spPr bwMode="auto">
          <a:xfrm>
            <a:off x="1698493" y="4246748"/>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sp>
        <p:nvSpPr>
          <p:cNvPr id="48" name="직사각형 47"/>
          <p:cNvSpPr/>
          <p:nvPr/>
        </p:nvSpPr>
        <p:spPr bwMode="auto">
          <a:xfrm>
            <a:off x="2425385" y="4250201"/>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51" name="직사각형 50"/>
          <p:cNvSpPr/>
          <p:nvPr/>
        </p:nvSpPr>
        <p:spPr bwMode="auto">
          <a:xfrm>
            <a:off x="4060727" y="4261483"/>
            <a:ext cx="1537450"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2" name="직선 연결선 51"/>
          <p:cNvCxnSpPr/>
          <p:nvPr/>
        </p:nvCxnSpPr>
        <p:spPr bwMode="auto">
          <a:xfrm>
            <a:off x="4069797" y="464497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53" name="직선 연결선 52"/>
          <p:cNvCxnSpPr/>
          <p:nvPr/>
        </p:nvCxnSpPr>
        <p:spPr bwMode="auto">
          <a:xfrm>
            <a:off x="7131370" y="464497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54" name="TextBox 53"/>
          <p:cNvSpPr txBox="1"/>
          <p:nvPr/>
        </p:nvSpPr>
        <p:spPr>
          <a:xfrm>
            <a:off x="5272050" y="4764951"/>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dirty="0" smtClean="0"/>
              <a:t>62 bits</a:t>
            </a:r>
            <a:endParaRPr lang="ko-KR" altLang="en-US" sz="1600" dirty="0"/>
          </a:p>
        </p:txBody>
      </p:sp>
      <p:cxnSp>
        <p:nvCxnSpPr>
          <p:cNvPr id="55" name="직선 연결선 54"/>
          <p:cNvCxnSpPr/>
          <p:nvPr/>
        </p:nvCxnSpPr>
        <p:spPr bwMode="auto">
          <a:xfrm>
            <a:off x="4060727" y="4786862"/>
            <a:ext cx="3070643"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5598177" y="4256276"/>
            <a:ext cx="1537450"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65" name="오른쪽 화살표 64"/>
          <p:cNvSpPr/>
          <p:nvPr/>
        </p:nvSpPr>
        <p:spPr bwMode="auto">
          <a:xfrm>
            <a:off x="3328652" y="4100603"/>
            <a:ext cx="504056" cy="680599"/>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6" name="직사각형 65"/>
          <p:cNvSpPr/>
          <p:nvPr/>
        </p:nvSpPr>
        <p:spPr bwMode="auto">
          <a:xfrm>
            <a:off x="971601" y="1514869"/>
            <a:ext cx="1570551"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FFFF00"/>
                </a:solidFill>
                <a:effectLst/>
                <a:latin typeface="Times New Roman" pitchFamily="18" charset="0"/>
              </a:rPr>
              <a:t>Before</a:t>
            </a:r>
            <a:endParaRPr kumimoji="0" lang="ko-KR" altLang="en-US" sz="1800" b="0" i="0" u="none" strike="noStrike" cap="none" normalizeH="0" baseline="0" dirty="0" smtClean="0">
              <a:ln>
                <a:noFill/>
              </a:ln>
              <a:solidFill>
                <a:srgbClr val="FFFF00"/>
              </a:solidFill>
              <a:effectLst/>
              <a:latin typeface="Times New Roman" pitchFamily="18" charset="0"/>
            </a:endParaRPr>
          </a:p>
        </p:txBody>
      </p:sp>
      <p:sp>
        <p:nvSpPr>
          <p:cNvPr id="67" name="직사각형 66"/>
          <p:cNvSpPr/>
          <p:nvPr/>
        </p:nvSpPr>
        <p:spPr bwMode="auto">
          <a:xfrm>
            <a:off x="5272050" y="1519529"/>
            <a:ext cx="1570551"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FFFF00"/>
                </a:solidFill>
                <a:effectLst/>
                <a:latin typeface="Times New Roman" pitchFamily="18" charset="0"/>
              </a:rPr>
              <a:t>After</a:t>
            </a:r>
            <a:endParaRPr kumimoji="0" lang="ko-KR" altLang="en-US" sz="1800" b="0" i="0" u="none" strike="noStrike" cap="none" normalizeH="0" baseline="0" dirty="0" smtClean="0">
              <a:ln>
                <a:noFill/>
              </a:ln>
              <a:solidFill>
                <a:srgbClr val="FFFF00"/>
              </a:solidFill>
              <a:effectLst/>
              <a:latin typeface="Times New Roman" pitchFamily="18" charset="0"/>
            </a:endParaRPr>
          </a:p>
        </p:txBody>
      </p:sp>
    </p:spTree>
    <p:extLst>
      <p:ext uri="{BB962C8B-B14F-4D97-AF65-F5344CB8AC3E}">
        <p14:creationId xmlns:p14="http://schemas.microsoft.com/office/powerpoint/2010/main" val="50921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200" b="1" dirty="0" smtClean="0">
                <a:latin typeface="+mj-ea"/>
                <a:ea typeface="+mj-ea"/>
                <a:cs typeface="Arial" panose="020B0604020202020204" pitchFamily="34" charset="0"/>
              </a:rPr>
              <a:t>Auto &amp; Cross correlations between New TDPs</a:t>
            </a:r>
            <a:r>
              <a:rPr lang="ko-KR" altLang="en-US" sz="3200" b="1" dirty="0" smtClean="0">
                <a:latin typeface="+mj-ea"/>
                <a:ea typeface="+mj-ea"/>
                <a:cs typeface="Arial" panose="020B0604020202020204" pitchFamily="34" charset="0"/>
              </a:rPr>
              <a:t> </a:t>
            </a:r>
            <a:endParaRPr lang="ko-KR" altLang="en-US" sz="3200" b="1" dirty="0">
              <a:latin typeface="+mj-ea"/>
              <a:ea typeface="+mj-ea"/>
              <a:cs typeface="Arial" panose="020B0604020202020204" pitchFamily="34" charset="0"/>
            </a:endParaRPr>
          </a:p>
        </p:txBody>
      </p:sp>
      <p:pic>
        <p:nvPicPr>
          <p:cNvPr id="35" name="그림 34"/>
          <p:cNvPicPr>
            <a:picLocks noChangeAspect="1"/>
          </p:cNvPicPr>
          <p:nvPr/>
        </p:nvPicPr>
        <p:blipFill rotWithShape="1">
          <a:blip r:embed="rId2">
            <a:extLst>
              <a:ext uri="{28A0092B-C50C-407E-A947-70E740481C1C}">
                <a14:useLocalDpi xmlns:a14="http://schemas.microsoft.com/office/drawing/2010/main" val="0"/>
              </a:ext>
            </a:extLst>
          </a:blip>
          <a:srcRect l="11539" t="6202" r="8653" b="8182"/>
          <a:stretch/>
        </p:blipFill>
        <p:spPr>
          <a:xfrm>
            <a:off x="148415" y="1401730"/>
            <a:ext cx="8838828" cy="4971841"/>
          </a:xfrm>
          <a:prstGeom prst="rect">
            <a:avLst/>
          </a:prstGeom>
        </p:spPr>
      </p:pic>
    </p:spTree>
    <p:extLst>
      <p:ext uri="{BB962C8B-B14F-4D97-AF65-F5344CB8AC3E}">
        <p14:creationId xmlns:p14="http://schemas.microsoft.com/office/powerpoint/2010/main" val="45344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22" name="직사각형 21"/>
          <p:cNvSpPr/>
          <p:nvPr/>
        </p:nvSpPr>
        <p:spPr bwMode="auto">
          <a:xfrm>
            <a:off x="2282177" y="175136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P1</a:t>
            </a:r>
            <a:endParaRPr kumimoji="0" lang="ko-KR" altLang="en-US" b="0" i="0" u="none" strike="noStrike" cap="none" normalizeH="0" baseline="0" dirty="0" smtClean="0">
              <a:ln>
                <a:noFill/>
              </a:ln>
              <a:solidFill>
                <a:schemeClr val="tx1"/>
              </a:solidFill>
              <a:effectLst/>
              <a:latin typeface="+mj-lt"/>
            </a:endParaRPr>
          </a:p>
        </p:txBody>
      </p:sp>
      <p:sp>
        <p:nvSpPr>
          <p:cNvPr id="23" name="직사각형 22"/>
          <p:cNvSpPr/>
          <p:nvPr/>
        </p:nvSpPr>
        <p:spPr bwMode="auto">
          <a:xfrm>
            <a:off x="2911538" y="175136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1 0 1 1 1 0 1 1 1 0 0 1 0 1 0 0 1 0 0 0 1 0 1 0 0 1 0 1 1 0 1</a:t>
            </a:r>
            <a:endParaRPr kumimoji="0" lang="ko-KR" altLang="en-US" b="0" i="0" u="none" strike="noStrike" cap="none" normalizeH="0" baseline="0" dirty="0" smtClean="0">
              <a:ln>
                <a:noFill/>
              </a:ln>
              <a:solidFill>
                <a:schemeClr val="tx1"/>
              </a:solidFill>
              <a:effectLst/>
              <a:latin typeface="+mj-lt"/>
            </a:endParaRPr>
          </a:p>
        </p:txBody>
      </p:sp>
      <p:sp>
        <p:nvSpPr>
          <p:cNvPr id="24" name="직사각형 23"/>
          <p:cNvSpPr/>
          <p:nvPr/>
        </p:nvSpPr>
        <p:spPr bwMode="auto">
          <a:xfrm>
            <a:off x="2282177" y="196972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P2</a:t>
            </a:r>
            <a:endParaRPr kumimoji="0" lang="ko-KR" altLang="en-US" b="0" i="0" u="none" strike="noStrike" cap="none" normalizeH="0" baseline="0" dirty="0" smtClean="0">
              <a:ln>
                <a:noFill/>
              </a:ln>
              <a:solidFill>
                <a:schemeClr val="tx1"/>
              </a:solidFill>
              <a:effectLst/>
              <a:latin typeface="+mj-lt"/>
            </a:endParaRPr>
          </a:p>
        </p:txBody>
      </p:sp>
      <p:sp>
        <p:nvSpPr>
          <p:cNvPr id="25" name="직사각형 24"/>
          <p:cNvSpPr/>
          <p:nvPr/>
        </p:nvSpPr>
        <p:spPr bwMode="auto">
          <a:xfrm>
            <a:off x="2911538" y="196972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1 1 0 0 1 0 1 0 1 1 0 0 1 1 1 0 1 0 0 1 0 0 1 1 0 1 1 0 0 1 0</a:t>
            </a:r>
            <a:endParaRPr kumimoji="0" lang="ko-KR" altLang="en-US" b="0" i="0" u="none" strike="noStrike" cap="none" normalizeH="0" baseline="0" dirty="0" smtClean="0">
              <a:ln>
                <a:noFill/>
              </a:ln>
              <a:solidFill>
                <a:schemeClr val="tx1"/>
              </a:solidFill>
              <a:effectLst/>
              <a:latin typeface="+mj-lt"/>
            </a:endParaRPr>
          </a:p>
        </p:txBody>
      </p:sp>
      <p:sp>
        <p:nvSpPr>
          <p:cNvPr id="26" name="직사각형 25"/>
          <p:cNvSpPr/>
          <p:nvPr/>
        </p:nvSpPr>
        <p:spPr bwMode="auto">
          <a:xfrm>
            <a:off x="2282177" y="218808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P3</a:t>
            </a:r>
            <a:endParaRPr kumimoji="0" lang="ko-KR" altLang="en-US" b="0" i="0" u="none" strike="noStrike" cap="none" normalizeH="0" baseline="0" dirty="0" smtClean="0">
              <a:ln>
                <a:noFill/>
              </a:ln>
              <a:solidFill>
                <a:schemeClr val="tx1"/>
              </a:solidFill>
              <a:effectLst/>
              <a:latin typeface="+mj-lt"/>
            </a:endParaRPr>
          </a:p>
        </p:txBody>
      </p:sp>
      <p:sp>
        <p:nvSpPr>
          <p:cNvPr id="27" name="직사각형 26"/>
          <p:cNvSpPr/>
          <p:nvPr/>
        </p:nvSpPr>
        <p:spPr bwMode="auto">
          <a:xfrm>
            <a:off x="2911538" y="218808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1 0 1 0 0 0 1 0 1 0 1 0 1 0 1 0 0 1 1 0 1 0 0 0 1 1 1 0 1 1 1</a:t>
            </a:r>
            <a:endParaRPr kumimoji="0" lang="ko-KR" altLang="en-US" b="0" i="0" u="none" strike="noStrike" cap="none" normalizeH="0" baseline="0" dirty="0" smtClean="0">
              <a:ln>
                <a:noFill/>
              </a:ln>
              <a:solidFill>
                <a:schemeClr val="tx1"/>
              </a:solidFill>
              <a:effectLst/>
              <a:latin typeface="+mj-lt"/>
            </a:endParaRPr>
          </a:p>
        </p:txBody>
      </p:sp>
      <p:sp>
        <p:nvSpPr>
          <p:cNvPr id="28" name="직사각형 27"/>
          <p:cNvSpPr/>
          <p:nvPr/>
        </p:nvSpPr>
        <p:spPr bwMode="auto">
          <a:xfrm>
            <a:off x="2282177" y="2415151"/>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P4</a:t>
            </a:r>
            <a:endParaRPr kumimoji="0" lang="ko-KR" altLang="en-US" b="0" i="0" u="none" strike="noStrike" cap="none" normalizeH="0" baseline="0" dirty="0" smtClean="0">
              <a:ln>
                <a:noFill/>
              </a:ln>
              <a:solidFill>
                <a:schemeClr val="tx1"/>
              </a:solidFill>
              <a:effectLst/>
              <a:latin typeface="+mj-lt"/>
            </a:endParaRPr>
          </a:p>
        </p:txBody>
      </p:sp>
      <p:sp>
        <p:nvSpPr>
          <p:cNvPr id="29" name="직사각형 28"/>
          <p:cNvSpPr/>
          <p:nvPr/>
        </p:nvSpPr>
        <p:spPr bwMode="auto">
          <a:xfrm>
            <a:off x="2911538" y="2415151"/>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1 1 1 0 0 0 0 1 1 0 0 0 1 1 0 1 1 0 1 1 0 1 0 0 1 0 1 1 1 0 0</a:t>
            </a:r>
            <a:endParaRPr kumimoji="0" lang="ko-KR" altLang="en-US" b="0" i="0" u="none" strike="noStrike" cap="none" normalizeH="0" baseline="0" dirty="0" smtClean="0">
              <a:ln>
                <a:noFill/>
              </a:ln>
              <a:solidFill>
                <a:schemeClr val="tx1"/>
              </a:solidFill>
              <a:effectLst/>
              <a:latin typeface="+mj-lt"/>
            </a:endParaRPr>
          </a:p>
        </p:txBody>
      </p:sp>
      <p:sp>
        <p:nvSpPr>
          <p:cNvPr id="30" name="직사각형 29"/>
          <p:cNvSpPr/>
          <p:nvPr/>
        </p:nvSpPr>
        <p:spPr bwMode="auto">
          <a:xfrm>
            <a:off x="2282177" y="2642219"/>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P5</a:t>
            </a:r>
            <a:endParaRPr kumimoji="0" lang="ko-KR" altLang="en-US" b="0" i="0" u="none" strike="noStrike" cap="none" normalizeH="0" baseline="0" dirty="0" smtClean="0">
              <a:ln>
                <a:noFill/>
              </a:ln>
              <a:solidFill>
                <a:schemeClr val="tx1"/>
              </a:solidFill>
              <a:effectLst/>
              <a:latin typeface="+mj-lt"/>
            </a:endParaRPr>
          </a:p>
        </p:txBody>
      </p:sp>
      <p:sp>
        <p:nvSpPr>
          <p:cNvPr id="31" name="직사각형 30"/>
          <p:cNvSpPr/>
          <p:nvPr/>
        </p:nvSpPr>
        <p:spPr bwMode="auto">
          <a:xfrm>
            <a:off x="2911538" y="2642219"/>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t>1 0 0 1 1 1 0 0 0 1 0 0 1 0 0 0 1 1 0 1 1 1 0 0 1 1 0 1 1 1 0</a:t>
            </a:r>
            <a:endParaRPr lang="ko-KR" altLang="en-US" dirty="0"/>
          </a:p>
        </p:txBody>
      </p:sp>
      <p:sp>
        <p:nvSpPr>
          <p:cNvPr id="32" name="직사각형 31"/>
          <p:cNvSpPr/>
          <p:nvPr/>
        </p:nvSpPr>
        <p:spPr bwMode="auto">
          <a:xfrm>
            <a:off x="2282177" y="2869288"/>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P6</a:t>
            </a:r>
            <a:endParaRPr kumimoji="0" lang="ko-KR" altLang="en-US" b="0" i="0" u="none" strike="noStrike" cap="none" normalizeH="0" baseline="0" dirty="0" smtClean="0">
              <a:ln>
                <a:noFill/>
              </a:ln>
              <a:solidFill>
                <a:schemeClr val="tx1"/>
              </a:solidFill>
              <a:effectLst/>
              <a:latin typeface="+mj-lt"/>
            </a:endParaRPr>
          </a:p>
        </p:txBody>
      </p:sp>
      <p:sp>
        <p:nvSpPr>
          <p:cNvPr id="33" name="직사각형 32"/>
          <p:cNvSpPr/>
          <p:nvPr/>
        </p:nvSpPr>
        <p:spPr bwMode="auto">
          <a:xfrm>
            <a:off x="2911538" y="2869288"/>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t>1 0 1 0 1 1 1 0 0 0 1 1 0 1 0 1 0 0 0 1 1 0 0 1 1 0 1 1 0 1 0</a:t>
            </a:r>
            <a:endParaRPr lang="ko-KR" altLang="en-US" dirty="0"/>
          </a:p>
        </p:txBody>
      </p:sp>
      <p:sp>
        <p:nvSpPr>
          <p:cNvPr id="34" name="TextBox 21"/>
          <p:cNvSpPr txBox="1"/>
          <p:nvPr/>
        </p:nvSpPr>
        <p:spPr>
          <a:xfrm>
            <a:off x="2273850" y="1402603"/>
            <a:ext cx="4590296"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selected from the 31-bits Gold Sequences)</a:t>
            </a:r>
            <a:endParaRPr lang="ko-KR" altLang="en-US" sz="1600" b="1" dirty="0"/>
          </a:p>
        </p:txBody>
      </p:sp>
      <p:sp>
        <p:nvSpPr>
          <p:cNvPr id="51" name="직사각형 50"/>
          <p:cNvSpPr/>
          <p:nvPr/>
        </p:nvSpPr>
        <p:spPr bwMode="auto">
          <a:xfrm>
            <a:off x="315456" y="4300109"/>
            <a:ext cx="79208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3" name="직선 연결선 52"/>
          <p:cNvCxnSpPr/>
          <p:nvPr/>
        </p:nvCxnSpPr>
        <p:spPr bwMode="auto">
          <a:xfrm flipH="1">
            <a:off x="1887722"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246622" y="3863043"/>
            <a:ext cx="1736373"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400" dirty="0" smtClean="0"/>
              <a:t>62 bits / 50,000 times</a:t>
            </a:r>
            <a:endParaRPr lang="ko-KR" altLang="en-US" sz="1400" dirty="0"/>
          </a:p>
        </p:txBody>
      </p:sp>
      <p:cxnSp>
        <p:nvCxnSpPr>
          <p:cNvPr id="55" name="직선 연결선 54"/>
          <p:cNvCxnSpPr/>
          <p:nvPr/>
        </p:nvCxnSpPr>
        <p:spPr bwMode="auto">
          <a:xfrm>
            <a:off x="315456" y="4207173"/>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1104704" y="4300108"/>
            <a:ext cx="78301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cxnSp>
        <p:nvCxnSpPr>
          <p:cNvPr id="56" name="직선 연결선 55"/>
          <p:cNvCxnSpPr/>
          <p:nvPr/>
        </p:nvCxnSpPr>
        <p:spPr bwMode="auto">
          <a:xfrm flipH="1">
            <a:off x="317820"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7" name="직사각형 56"/>
          <p:cNvSpPr/>
          <p:nvPr/>
        </p:nvSpPr>
        <p:spPr bwMode="auto">
          <a:xfrm>
            <a:off x="2188564" y="4154964"/>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Modulation</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58" name="직사각형 57"/>
          <p:cNvSpPr/>
          <p:nvPr/>
        </p:nvSpPr>
        <p:spPr bwMode="auto">
          <a:xfrm>
            <a:off x="3643943" y="4154964"/>
            <a:ext cx="1080120" cy="648072"/>
          </a:xfrm>
          <a:prstGeom prst="rect">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CIR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Channels</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0" name="직사각형 59"/>
          <p:cNvSpPr/>
          <p:nvPr/>
        </p:nvSpPr>
        <p:spPr bwMode="auto">
          <a:xfrm>
            <a:off x="5069014" y="4154964"/>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Preamble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Detector</a:t>
            </a:r>
            <a:endParaRPr kumimoji="0" lang="ko-KR" altLang="en-US" sz="1600" b="1" i="0" u="none" strike="noStrike" cap="none" normalizeH="0" baseline="0" dirty="0" smtClean="0">
              <a:ln>
                <a:noFill/>
              </a:ln>
              <a:solidFill>
                <a:schemeClr val="tx1"/>
              </a:solidFill>
              <a:effectLst/>
              <a:latin typeface="Times New Roman" pitchFamily="18" charset="0"/>
            </a:endParaRPr>
          </a:p>
        </p:txBody>
      </p:sp>
      <p:cxnSp>
        <p:nvCxnSpPr>
          <p:cNvPr id="61" name="꺾인 연결선 60"/>
          <p:cNvCxnSpPr>
            <a:stCxn id="57" idx="2"/>
            <a:endCxn id="64" idx="2"/>
          </p:cNvCxnSpPr>
          <p:nvPr/>
        </p:nvCxnSpPr>
        <p:spPr bwMode="auto">
          <a:xfrm rot="16200000" flipH="1">
            <a:off x="3564442" y="4050343"/>
            <a:ext cx="354670" cy="1860056"/>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
        <p:nvSpPr>
          <p:cNvPr id="62" name="타원 61"/>
          <p:cNvSpPr/>
          <p:nvPr/>
        </p:nvSpPr>
        <p:spPr bwMode="auto">
          <a:xfrm>
            <a:off x="4345983" y="3338718"/>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Times New Roman" pitchFamily="18" charset="0"/>
              </a:rPr>
              <a:t>AWGN</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
        <p:nvSpPr>
          <p:cNvPr id="63" name="TextBox 62"/>
          <p:cNvSpPr txBox="1"/>
          <p:nvPr/>
        </p:nvSpPr>
        <p:spPr>
          <a:xfrm>
            <a:off x="4659827" y="4794927"/>
            <a:ext cx="473206" cy="707886"/>
          </a:xfrm>
          <a:prstGeom prst="rect">
            <a:avLst/>
          </a:prstGeom>
          <a:noFill/>
        </p:spPr>
        <p:txBody>
          <a:bodyPr wrap="none" rtlCol="0">
            <a:spAutoFit/>
          </a:bodyPr>
          <a:lstStyle/>
          <a:p>
            <a:r>
              <a:rPr lang="en-US" altLang="ko-KR" sz="4000" dirty="0" smtClean="0"/>
              <a:t>+</a:t>
            </a:r>
            <a:endParaRPr lang="ko-KR" altLang="en-US" sz="4000" dirty="0"/>
          </a:p>
        </p:txBody>
      </p:sp>
      <p:sp>
        <p:nvSpPr>
          <p:cNvPr id="64" name="타원 63"/>
          <p:cNvSpPr/>
          <p:nvPr/>
        </p:nvSpPr>
        <p:spPr bwMode="auto">
          <a:xfrm>
            <a:off x="4671805" y="4945629"/>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68" name="꺾인 연결선 67"/>
          <p:cNvCxnSpPr>
            <a:stCxn id="64" idx="6"/>
            <a:endCxn id="60" idx="2"/>
          </p:cNvCxnSpPr>
          <p:nvPr/>
        </p:nvCxnSpPr>
        <p:spPr bwMode="auto">
          <a:xfrm flipV="1">
            <a:off x="5103853" y="4803036"/>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886043" y="3995499"/>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300635" y="4750410"/>
            <a:ext cx="1587088" cy="1431069"/>
          </a:xfrm>
          <a:prstGeom prst="rect">
            <a:avLst/>
          </a:prstGeom>
        </p:spPr>
      </p:pic>
      <p:pic>
        <p:nvPicPr>
          <p:cNvPr id="45" name="그림 44"/>
          <p:cNvPicPr>
            <a:picLocks noChangeAspect="1"/>
          </p:cNvPicPr>
          <p:nvPr/>
        </p:nvPicPr>
        <p:blipFill>
          <a:blip r:embed="rId3"/>
          <a:stretch>
            <a:fillRect/>
          </a:stretch>
        </p:blipFill>
        <p:spPr>
          <a:xfrm>
            <a:off x="6463290" y="4133981"/>
            <a:ext cx="2402455" cy="2139350"/>
          </a:xfrm>
          <a:prstGeom prst="rect">
            <a:avLst/>
          </a:prstGeom>
        </p:spPr>
      </p:pic>
      <p:sp>
        <p:nvSpPr>
          <p:cNvPr id="94" name="TextBox 93"/>
          <p:cNvSpPr txBox="1"/>
          <p:nvPr/>
        </p:nvSpPr>
        <p:spPr>
          <a:xfrm>
            <a:off x="6150411" y="4244564"/>
            <a:ext cx="436891" cy="523220"/>
          </a:xfrm>
          <a:prstGeom prst="rect">
            <a:avLst/>
          </a:prstGeom>
          <a:noFill/>
        </p:spPr>
        <p:txBody>
          <a:bodyPr wrap="square" rtlCol="0">
            <a:spAutoFit/>
          </a:bodyPr>
          <a:lstStyle/>
          <a:p>
            <a:r>
              <a:rPr lang="en-US" altLang="ko-KR" sz="2800" b="1" dirty="0" smtClean="0">
                <a:solidFill>
                  <a:srgbClr val="0000FF"/>
                </a:solidFill>
              </a:rPr>
              <a:t>=</a:t>
            </a:r>
            <a:endParaRPr lang="ko-KR" altLang="en-US" sz="2800" b="1" dirty="0">
              <a:solidFill>
                <a:srgbClr val="0000FF"/>
              </a:solidFill>
            </a:endParaRPr>
          </a:p>
        </p:txBody>
      </p:sp>
      <p:sp>
        <p:nvSpPr>
          <p:cNvPr id="95" name="직사각형 94"/>
          <p:cNvSpPr/>
          <p:nvPr/>
        </p:nvSpPr>
        <p:spPr bwMode="auto">
          <a:xfrm>
            <a:off x="4861084" y="5496931"/>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Detection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rPr>
              <a:t>Probability</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 0.1% FA</a:t>
            </a:r>
            <a:endParaRPr kumimoji="0" lang="ko-KR" altLang="en-US" sz="1400" b="1" i="0" u="none" strike="noStrike" cap="none" normalizeH="0" baseline="0" dirty="0" smtClean="0">
              <a:ln>
                <a:noFill/>
              </a:ln>
              <a:solidFill>
                <a:schemeClr val="tx1"/>
              </a:solidFill>
              <a:effectLst/>
            </a:endParaRPr>
          </a:p>
        </p:txBody>
      </p:sp>
      <p:cxnSp>
        <p:nvCxnSpPr>
          <p:cNvPr id="96" name="꺾인 연결선 95"/>
          <p:cNvCxnSpPr>
            <a:stCxn id="59" idx="3"/>
            <a:endCxn id="57" idx="1"/>
          </p:cNvCxnSpPr>
          <p:nvPr/>
        </p:nvCxnSpPr>
        <p:spPr bwMode="auto">
          <a:xfrm>
            <a:off x="1887722" y="4478793"/>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3389534"/>
            <a:ext cx="2384820" cy="369332"/>
          </a:xfrm>
          <a:prstGeom prst="rect">
            <a:avLst/>
          </a:prstGeom>
          <a:noFill/>
        </p:spPr>
        <p:txBody>
          <a:bodyPr wrap="none" rtlCol="0">
            <a:spAutoFit/>
          </a:bodyPr>
          <a:lstStyle/>
          <a:p>
            <a:r>
              <a:rPr lang="en-US" altLang="ko-KR" sz="1800" dirty="0" smtClean="0"/>
              <a:t>(1) AWGN only Model </a:t>
            </a:r>
            <a:endParaRPr lang="ko-KR" altLang="en-US" sz="1800" dirty="0"/>
          </a:p>
        </p:txBody>
      </p:sp>
      <p:sp>
        <p:nvSpPr>
          <p:cNvPr id="101" name="직사각형 100"/>
          <p:cNvSpPr/>
          <p:nvPr/>
        </p:nvSpPr>
        <p:spPr bwMode="auto">
          <a:xfrm>
            <a:off x="121150" y="3234415"/>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6" name="오른쪽 화살표 105"/>
          <p:cNvSpPr/>
          <p:nvPr/>
        </p:nvSpPr>
        <p:spPr bwMode="auto">
          <a:xfrm flipH="1">
            <a:off x="6234204" y="5670458"/>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Set-up for Preamble (1)</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Tree>
    <p:extLst>
      <p:ext uri="{BB962C8B-B14F-4D97-AF65-F5344CB8AC3E}">
        <p14:creationId xmlns:p14="http://schemas.microsoft.com/office/powerpoint/2010/main" val="1255668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1" name="직사각형 50"/>
          <p:cNvSpPr/>
          <p:nvPr/>
        </p:nvSpPr>
        <p:spPr bwMode="auto">
          <a:xfrm>
            <a:off x="245784" y="3167988"/>
            <a:ext cx="79208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3" name="직선 연결선 52"/>
          <p:cNvCxnSpPr/>
          <p:nvPr/>
        </p:nvCxnSpPr>
        <p:spPr bwMode="auto">
          <a:xfrm flipH="1">
            <a:off x="1818050" y="3011550"/>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176950" y="2730922"/>
            <a:ext cx="1736373"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400" dirty="0" smtClean="0"/>
              <a:t>62 bits / 50,000 times</a:t>
            </a:r>
            <a:endParaRPr lang="ko-KR" altLang="en-US" sz="1400" dirty="0"/>
          </a:p>
        </p:txBody>
      </p:sp>
      <p:cxnSp>
        <p:nvCxnSpPr>
          <p:cNvPr id="55" name="직선 연결선 54"/>
          <p:cNvCxnSpPr/>
          <p:nvPr/>
        </p:nvCxnSpPr>
        <p:spPr bwMode="auto">
          <a:xfrm>
            <a:off x="245784" y="3075052"/>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1035032" y="3167987"/>
            <a:ext cx="78301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cxnSp>
        <p:nvCxnSpPr>
          <p:cNvPr id="56" name="직선 연결선 55"/>
          <p:cNvCxnSpPr/>
          <p:nvPr/>
        </p:nvCxnSpPr>
        <p:spPr bwMode="auto">
          <a:xfrm flipH="1">
            <a:off x="248148" y="3011550"/>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7" name="직사각형 56"/>
          <p:cNvSpPr/>
          <p:nvPr/>
        </p:nvSpPr>
        <p:spPr bwMode="auto">
          <a:xfrm>
            <a:off x="2118892" y="3022843"/>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Modulation</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58" name="직사각형 57"/>
          <p:cNvSpPr/>
          <p:nvPr/>
        </p:nvSpPr>
        <p:spPr bwMode="auto">
          <a:xfrm>
            <a:off x="3678779" y="3022843"/>
            <a:ext cx="108012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CIR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Channels</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0" name="직사각형 59"/>
          <p:cNvSpPr/>
          <p:nvPr/>
        </p:nvSpPr>
        <p:spPr bwMode="auto">
          <a:xfrm>
            <a:off x="5103850" y="3022843"/>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Preamble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Detector</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2" name="타원 61"/>
          <p:cNvSpPr/>
          <p:nvPr/>
        </p:nvSpPr>
        <p:spPr bwMode="auto">
          <a:xfrm>
            <a:off x="4380819" y="2206597"/>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Times New Roman" pitchFamily="18" charset="0"/>
              </a:rPr>
              <a:t>AWGN</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
        <p:nvSpPr>
          <p:cNvPr id="63" name="TextBox 62"/>
          <p:cNvSpPr txBox="1"/>
          <p:nvPr/>
        </p:nvSpPr>
        <p:spPr>
          <a:xfrm>
            <a:off x="4694663" y="3662806"/>
            <a:ext cx="473206" cy="707886"/>
          </a:xfrm>
          <a:prstGeom prst="rect">
            <a:avLst/>
          </a:prstGeom>
          <a:noFill/>
        </p:spPr>
        <p:txBody>
          <a:bodyPr wrap="none" rtlCol="0">
            <a:spAutoFit/>
          </a:bodyPr>
          <a:lstStyle/>
          <a:p>
            <a:r>
              <a:rPr lang="en-US" altLang="ko-KR" sz="4000" dirty="0" smtClean="0"/>
              <a:t>+</a:t>
            </a:r>
            <a:endParaRPr lang="ko-KR" altLang="en-US" sz="4000" dirty="0"/>
          </a:p>
        </p:txBody>
      </p:sp>
      <p:sp>
        <p:nvSpPr>
          <p:cNvPr id="64" name="타원 63"/>
          <p:cNvSpPr/>
          <p:nvPr/>
        </p:nvSpPr>
        <p:spPr bwMode="auto">
          <a:xfrm>
            <a:off x="4706641" y="3813508"/>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68" name="꺾인 연결선 67"/>
          <p:cNvCxnSpPr>
            <a:stCxn id="64" idx="6"/>
            <a:endCxn id="60" idx="2"/>
          </p:cNvCxnSpPr>
          <p:nvPr/>
        </p:nvCxnSpPr>
        <p:spPr bwMode="auto">
          <a:xfrm flipV="1">
            <a:off x="5138689" y="3670915"/>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920879" y="2863378"/>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230963" y="3618289"/>
            <a:ext cx="1587088" cy="1431069"/>
          </a:xfrm>
          <a:prstGeom prst="rect">
            <a:avLst/>
          </a:prstGeom>
        </p:spPr>
      </p:pic>
      <p:pic>
        <p:nvPicPr>
          <p:cNvPr id="45" name="그림 44"/>
          <p:cNvPicPr>
            <a:picLocks noChangeAspect="1"/>
          </p:cNvPicPr>
          <p:nvPr/>
        </p:nvPicPr>
        <p:blipFill>
          <a:blip r:embed="rId3"/>
          <a:stretch>
            <a:fillRect/>
          </a:stretch>
        </p:blipFill>
        <p:spPr>
          <a:xfrm>
            <a:off x="6498126" y="3001860"/>
            <a:ext cx="2402455" cy="2139350"/>
          </a:xfrm>
          <a:prstGeom prst="rect">
            <a:avLst/>
          </a:prstGeom>
        </p:spPr>
      </p:pic>
      <p:sp>
        <p:nvSpPr>
          <p:cNvPr id="94" name="TextBox 93"/>
          <p:cNvSpPr txBox="1"/>
          <p:nvPr/>
        </p:nvSpPr>
        <p:spPr>
          <a:xfrm>
            <a:off x="6185247" y="3112443"/>
            <a:ext cx="436891" cy="523220"/>
          </a:xfrm>
          <a:prstGeom prst="rect">
            <a:avLst/>
          </a:prstGeom>
          <a:noFill/>
        </p:spPr>
        <p:txBody>
          <a:bodyPr wrap="square" rtlCol="0">
            <a:spAutoFit/>
          </a:bodyPr>
          <a:lstStyle/>
          <a:p>
            <a:r>
              <a:rPr lang="en-US" altLang="ko-KR" sz="2800" b="1" dirty="0" smtClean="0">
                <a:solidFill>
                  <a:srgbClr val="0000FF"/>
                </a:solidFill>
              </a:rPr>
              <a:t>=</a:t>
            </a:r>
            <a:endParaRPr lang="ko-KR" altLang="en-US" sz="2800" b="1" dirty="0">
              <a:solidFill>
                <a:srgbClr val="0000FF"/>
              </a:solidFill>
            </a:endParaRPr>
          </a:p>
        </p:txBody>
      </p:sp>
      <p:sp>
        <p:nvSpPr>
          <p:cNvPr id="95" name="직사각형 94"/>
          <p:cNvSpPr/>
          <p:nvPr/>
        </p:nvSpPr>
        <p:spPr bwMode="auto">
          <a:xfrm>
            <a:off x="4895920" y="4364810"/>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Detection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rPr>
              <a:t>Probability</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 0.1% FA</a:t>
            </a:r>
            <a:endParaRPr kumimoji="0" lang="ko-KR" altLang="en-US" sz="1400" b="1" i="0" u="none" strike="noStrike" cap="none" normalizeH="0" baseline="0" dirty="0" smtClean="0">
              <a:ln>
                <a:noFill/>
              </a:ln>
              <a:solidFill>
                <a:schemeClr val="tx1"/>
              </a:solidFill>
              <a:effectLst/>
            </a:endParaRPr>
          </a:p>
        </p:txBody>
      </p:sp>
      <p:cxnSp>
        <p:nvCxnSpPr>
          <p:cNvPr id="96" name="꺾인 연결선 95"/>
          <p:cNvCxnSpPr>
            <a:stCxn id="59" idx="3"/>
            <a:endCxn id="57" idx="1"/>
          </p:cNvCxnSpPr>
          <p:nvPr/>
        </p:nvCxnSpPr>
        <p:spPr bwMode="auto">
          <a:xfrm>
            <a:off x="1818050" y="3346672"/>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2257413"/>
            <a:ext cx="2441694" cy="369332"/>
          </a:xfrm>
          <a:prstGeom prst="rect">
            <a:avLst/>
          </a:prstGeom>
          <a:noFill/>
        </p:spPr>
        <p:txBody>
          <a:bodyPr wrap="none" rtlCol="0">
            <a:spAutoFit/>
          </a:bodyPr>
          <a:lstStyle/>
          <a:p>
            <a:r>
              <a:rPr lang="en-US" altLang="ko-KR" sz="1800" dirty="0" smtClean="0"/>
              <a:t>(2) CIR Channel Model </a:t>
            </a:r>
            <a:endParaRPr lang="ko-KR" altLang="en-US" sz="1800" dirty="0"/>
          </a:p>
        </p:txBody>
      </p:sp>
      <p:sp>
        <p:nvSpPr>
          <p:cNvPr id="101" name="직사각형 100"/>
          <p:cNvSpPr/>
          <p:nvPr/>
        </p:nvSpPr>
        <p:spPr bwMode="auto">
          <a:xfrm>
            <a:off x="121150" y="2102294"/>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6" name="오른쪽 화살표 105"/>
          <p:cNvSpPr/>
          <p:nvPr/>
        </p:nvSpPr>
        <p:spPr bwMode="auto">
          <a:xfrm flipH="1">
            <a:off x="6269040" y="4538337"/>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Set-up for Preamble (2)</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cxnSp>
        <p:nvCxnSpPr>
          <p:cNvPr id="46" name="꺾인 연결선 45"/>
          <p:cNvCxnSpPr/>
          <p:nvPr/>
        </p:nvCxnSpPr>
        <p:spPr bwMode="auto">
          <a:xfrm>
            <a:off x="3373667" y="3342797"/>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cxnSp>
        <p:nvCxnSpPr>
          <p:cNvPr id="47" name="꺾인 연결선 46"/>
          <p:cNvCxnSpPr>
            <a:stCxn id="58" idx="2"/>
            <a:endCxn id="64" idx="2"/>
          </p:cNvCxnSpPr>
          <p:nvPr/>
        </p:nvCxnSpPr>
        <p:spPr bwMode="auto">
          <a:xfrm rot="16200000" flipH="1">
            <a:off x="4285405" y="3604349"/>
            <a:ext cx="354670" cy="487802"/>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Tree>
    <p:extLst>
      <p:ext uri="{BB962C8B-B14F-4D97-AF65-F5344CB8AC3E}">
        <p14:creationId xmlns:p14="http://schemas.microsoft.com/office/powerpoint/2010/main" val="120775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D3 in Scenario 3 (Home)</a:t>
            </a:r>
            <a:endParaRPr lang="ko-KR" altLang="en-US" sz="3600" b="1" dirty="0">
              <a:latin typeface="+mj-ea"/>
              <a:ea typeface="+mj-ea"/>
              <a:cs typeface="Arial" panose="020B0604020202020204" pitchFamily="34" charset="0"/>
            </a:endParaRPr>
          </a:p>
        </p:txBody>
      </p:sp>
      <p:pic>
        <p:nvPicPr>
          <p:cNvPr id="6" name="그림 5"/>
          <p:cNvPicPr>
            <a:picLocks noChangeAspect="1"/>
          </p:cNvPicPr>
          <p:nvPr/>
        </p:nvPicPr>
        <p:blipFill>
          <a:blip r:embed="rId2"/>
          <a:stretch>
            <a:fillRect/>
          </a:stretch>
        </p:blipFill>
        <p:spPr>
          <a:xfrm>
            <a:off x="415290" y="2082553"/>
            <a:ext cx="4587230" cy="3220100"/>
          </a:xfrm>
          <a:prstGeom prst="rect">
            <a:avLst/>
          </a:prstGeom>
          <a:ln>
            <a:solidFill>
              <a:schemeClr val="tx1"/>
            </a:solidFill>
          </a:ln>
        </p:spPr>
      </p:pic>
      <p:pic>
        <p:nvPicPr>
          <p:cNvPr id="7" name="그림 6"/>
          <p:cNvPicPr>
            <a:picLocks noChangeAspect="1"/>
          </p:cNvPicPr>
          <p:nvPr/>
        </p:nvPicPr>
        <p:blipFill>
          <a:blip r:embed="rId3"/>
          <a:stretch>
            <a:fillRect/>
          </a:stretch>
        </p:blipFill>
        <p:spPr>
          <a:xfrm>
            <a:off x="5058707" y="2082553"/>
            <a:ext cx="3692925" cy="3220100"/>
          </a:xfrm>
          <a:prstGeom prst="rect">
            <a:avLst/>
          </a:prstGeom>
        </p:spPr>
      </p:pic>
      <p:sp>
        <p:nvSpPr>
          <p:cNvPr id="11" name="직사각형 10"/>
          <p:cNvSpPr/>
          <p:nvPr/>
        </p:nvSpPr>
        <p:spPr bwMode="auto">
          <a:xfrm>
            <a:off x="5371808" y="3422630"/>
            <a:ext cx="3084140" cy="216024"/>
          </a:xfrm>
          <a:prstGeom prst="rect">
            <a:avLst/>
          </a:prstGeom>
          <a:noFill/>
          <a:ln w="2222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89482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D7 in Scenario 4 (Manufacturing Cell)</a:t>
            </a:r>
            <a:endParaRPr lang="ko-KR" altLang="en-US" sz="3600" b="1" dirty="0">
              <a:latin typeface="+mj-ea"/>
              <a:ea typeface="+mj-ea"/>
              <a:cs typeface="Arial" panose="020B0604020202020204" pitchFamily="34" charset="0"/>
            </a:endParaRPr>
          </a:p>
        </p:txBody>
      </p:sp>
      <p:pic>
        <p:nvPicPr>
          <p:cNvPr id="8" name="그림 7"/>
          <p:cNvPicPr>
            <a:picLocks noChangeAspect="1"/>
          </p:cNvPicPr>
          <p:nvPr/>
        </p:nvPicPr>
        <p:blipFill>
          <a:blip r:embed="rId2"/>
          <a:stretch>
            <a:fillRect/>
          </a:stretch>
        </p:blipFill>
        <p:spPr>
          <a:xfrm>
            <a:off x="230699" y="2107492"/>
            <a:ext cx="4810002" cy="3195161"/>
          </a:xfrm>
          <a:prstGeom prst="rect">
            <a:avLst/>
          </a:prstGeom>
          <a:ln>
            <a:solidFill>
              <a:schemeClr val="tx1"/>
            </a:solidFill>
          </a:ln>
        </p:spPr>
      </p:pic>
      <p:sp>
        <p:nvSpPr>
          <p:cNvPr id="9" name="타원 8"/>
          <p:cNvSpPr/>
          <p:nvPr/>
        </p:nvSpPr>
        <p:spPr bwMode="auto">
          <a:xfrm>
            <a:off x="2161279" y="3206606"/>
            <a:ext cx="468701" cy="432048"/>
          </a:xfrm>
          <a:prstGeom prst="ellipse">
            <a:avLst/>
          </a:prstGeom>
          <a:noFill/>
          <a:ln w="190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그림 9"/>
          <p:cNvPicPr>
            <a:picLocks noChangeAspect="1"/>
          </p:cNvPicPr>
          <p:nvPr/>
        </p:nvPicPr>
        <p:blipFill>
          <a:blip r:embed="rId3"/>
          <a:stretch>
            <a:fillRect/>
          </a:stretch>
        </p:blipFill>
        <p:spPr>
          <a:xfrm>
            <a:off x="5093474" y="2107492"/>
            <a:ext cx="3947590" cy="961468"/>
          </a:xfrm>
          <a:prstGeom prst="rect">
            <a:avLst/>
          </a:prstGeom>
        </p:spPr>
      </p:pic>
      <p:pic>
        <p:nvPicPr>
          <p:cNvPr id="12" name="그림 11"/>
          <p:cNvPicPr>
            <a:picLocks noChangeAspect="1"/>
          </p:cNvPicPr>
          <p:nvPr/>
        </p:nvPicPr>
        <p:blipFill>
          <a:blip r:embed="rId4"/>
          <a:stretch>
            <a:fillRect/>
          </a:stretch>
        </p:blipFill>
        <p:spPr>
          <a:xfrm>
            <a:off x="5071116" y="3042834"/>
            <a:ext cx="3978657" cy="1594890"/>
          </a:xfrm>
          <a:prstGeom prst="rect">
            <a:avLst/>
          </a:prstGeom>
        </p:spPr>
      </p:pic>
      <p:sp>
        <p:nvSpPr>
          <p:cNvPr id="11" name="직사각형 10"/>
          <p:cNvSpPr/>
          <p:nvPr/>
        </p:nvSpPr>
        <p:spPr bwMode="auto">
          <a:xfrm>
            <a:off x="6300191" y="4122953"/>
            <a:ext cx="2553957" cy="216024"/>
          </a:xfrm>
          <a:prstGeom prst="rect">
            <a:avLst/>
          </a:prstGeom>
          <a:noFill/>
          <a:ln w="222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2818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high_speed_proposals</Template>
  <TotalTime>4422</TotalTime>
  <Words>1676</Words>
  <Application>Microsoft Office PowerPoint</Application>
  <PresentationFormat>화면 슬라이드 쇼(4:3)</PresentationFormat>
  <Paragraphs>279</Paragraphs>
  <Slides>28</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28</vt:i4>
      </vt:variant>
    </vt:vector>
  </HeadingPairs>
  <TitlesOfParts>
    <vt:vector size="36" baseType="lpstr">
      <vt:lpstr>Arial Unicode MS</vt:lpstr>
      <vt:lpstr>宋体</vt:lpstr>
      <vt:lpstr>굴림</vt:lpstr>
      <vt:lpstr>맑은 고딕</vt:lpstr>
      <vt:lpstr>Arial</vt:lpstr>
      <vt:lpstr>Times New Roman</vt:lpstr>
      <vt:lpstr>Wingdings</vt:lpstr>
      <vt:lpstr>high_speed_proposals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ETRI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Flicker Mitigation Solutions of PHYs in IEEE802.15.7</dc:title>
  <dc:subject>IEEE 802.15 &lt;subject&gt;</dc:subject>
  <dc:creator>Sang-Kyu Lim</dc:creator>
  <dc:description>&lt;doc#&gt;</dc:description>
  <cp:lastModifiedBy>Sang-Kyu Lim</cp:lastModifiedBy>
  <cp:revision>369</cp:revision>
  <cp:lastPrinted>2018-04-17T08:30:56Z</cp:lastPrinted>
  <dcterms:created xsi:type="dcterms:W3CDTF">2016-01-08T02:18:10Z</dcterms:created>
  <dcterms:modified xsi:type="dcterms:W3CDTF">2018-05-04T12:25:58Z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1457341904</vt:lpwstr>
  </property>
</Properties>
</file>