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4" r:id="rId2"/>
    <p:sldId id="265" r:id="rId3"/>
    <p:sldId id="275" r:id="rId4"/>
    <p:sldId id="299" r:id="rId5"/>
    <p:sldId id="301" r:id="rId6"/>
    <p:sldId id="300" r:id="rId7"/>
    <p:sldId id="302" r:id="rId8"/>
    <p:sldId id="276" r:id="rId9"/>
    <p:sldId id="289" r:id="rId10"/>
    <p:sldId id="317" r:id="rId11"/>
    <p:sldId id="318" r:id="rId12"/>
    <p:sldId id="319" r:id="rId13"/>
    <p:sldId id="320" r:id="rId14"/>
    <p:sldId id="321" r:id="rId15"/>
    <p:sldId id="322"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23" r:id="rId29"/>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72"/>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April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smtClean="0"/>
              <a:t>April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802.</a:t>
            </a:r>
            <a:r>
              <a:rPr lang="en-US" altLang="zh-CN" b="1" dirty="0" smtClean="0"/>
              <a:t>15-18-0166-01-0013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Sang-</a:t>
            </a:r>
            <a:r>
              <a:rPr lang="en-US" altLang="zh-CN" dirty="0" err="1" smtClean="0"/>
              <a:t>Kyu</a:t>
            </a:r>
            <a:r>
              <a:rPr lang="en-US" altLang="zh-CN" dirty="0" smtClean="0"/>
              <a:t> Lim (ETRI)</a:t>
            </a:r>
            <a:endParaRPr lang="en-US" altLang="zh-CN" dirty="0"/>
          </a:p>
        </p:txBody>
      </p:sp>
      <p:sp>
        <p:nvSpPr>
          <p:cNvPr id="5" name="Rectangle 3"/>
          <p:cNvSpPr>
            <a:spLocks noChangeArrowheads="1"/>
          </p:cNvSpPr>
          <p:nvPr/>
        </p:nvSpPr>
        <p:spPr bwMode="auto">
          <a:xfrm>
            <a:off x="152400" y="609600"/>
            <a:ext cx="8991600" cy="4524315"/>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Evaluation Results on Preamble of PM PHY </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b="1" dirty="0" smtClean="0">
                <a:solidFill>
                  <a:schemeClr val="tx1">
                    <a:lumMod val="85000"/>
                    <a:lumOff val="15000"/>
                  </a:schemeClr>
                </a:solidFill>
                <a:ea typeface="宋体" charset="-122"/>
              </a:rPr>
              <a:t>24</a:t>
            </a:r>
            <a:r>
              <a:rPr lang="en-US" altLang="zh-CN" sz="1600" dirty="0" smtClean="0">
                <a:solidFill>
                  <a:schemeClr val="tx1">
                    <a:lumMod val="85000"/>
                    <a:lumOff val="15000"/>
                  </a:schemeClr>
                </a:solidFill>
                <a:ea typeface="宋体" charset="-122"/>
              </a:rPr>
              <a:t> April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Sang-Kyu Lim, </a:t>
            </a:r>
            <a:r>
              <a:rPr lang="en-US" altLang="zh-CN" sz="1600" dirty="0">
                <a:solidFill>
                  <a:schemeClr val="tx1">
                    <a:lumMod val="85000"/>
                    <a:lumOff val="15000"/>
                  </a:schemeClr>
                </a:solidFill>
                <a:ea typeface="宋体" charset="-122"/>
              </a:rPr>
              <a:t>Il Soon Jang, </a:t>
            </a:r>
            <a:r>
              <a:rPr lang="en-US" altLang="zh-CN" sz="1600" dirty="0" err="1">
                <a:solidFill>
                  <a:schemeClr val="tx1">
                    <a:lumMod val="85000"/>
                    <a:lumOff val="15000"/>
                  </a:schemeClr>
                </a:solidFill>
                <a:ea typeface="宋体" charset="-122"/>
              </a:rPr>
              <a:t>Jin</a:t>
            </a:r>
            <a:r>
              <a:rPr lang="en-US" altLang="zh-CN" sz="1600" dirty="0">
                <a:solidFill>
                  <a:schemeClr val="tx1">
                    <a:lumMod val="85000"/>
                    <a:lumOff val="15000"/>
                  </a:schemeClr>
                </a:solidFill>
                <a:ea typeface="宋体" charset="-122"/>
              </a:rPr>
              <a:t>-Doo </a:t>
            </a:r>
            <a:r>
              <a:rPr lang="en-US" altLang="zh-CN" sz="1600" dirty="0" err="1">
                <a:solidFill>
                  <a:schemeClr val="tx1">
                    <a:lumMod val="85000"/>
                    <a:lumOff val="15000"/>
                  </a:schemeClr>
                </a:solidFill>
                <a:ea typeface="宋体" charset="-122"/>
              </a:rPr>
              <a:t>Jeong</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Tae-</a:t>
            </a:r>
            <a:r>
              <a:rPr lang="en-US" altLang="zh-CN" sz="1600" dirty="0" err="1" smtClean="0">
                <a:solidFill>
                  <a:schemeClr val="tx1">
                    <a:lumMod val="85000"/>
                    <a:lumOff val="15000"/>
                  </a:schemeClr>
                </a:solidFill>
                <a:ea typeface="宋体" charset="-122"/>
              </a:rPr>
              <a:t>Gyu</a:t>
            </a:r>
            <a:r>
              <a:rPr lang="en-US" altLang="zh-CN" sz="1600" dirty="0" smtClean="0">
                <a:solidFill>
                  <a:schemeClr val="tx1">
                    <a:lumMod val="85000"/>
                    <a:lumOff val="15000"/>
                  </a:schemeClr>
                </a:solidFill>
                <a:ea typeface="宋体" charset="-122"/>
              </a:rPr>
              <a:t> Kang [ETRI]</a:t>
            </a:r>
          </a:p>
          <a:p>
            <a:r>
              <a:rPr lang="en-US" altLang="zh-CN" sz="1600" dirty="0" smtClean="0">
                <a:solidFill>
                  <a:schemeClr val="tx1">
                    <a:lumMod val="85000"/>
                    <a:lumOff val="15000"/>
                  </a:schemeClr>
                </a:solidFill>
                <a:ea typeface="宋体" charset="-122"/>
              </a:rPr>
              <a:t>Address: 218 </a:t>
            </a:r>
            <a:r>
              <a:rPr lang="en-US" altLang="zh-CN" sz="1600" dirty="0" err="1" smtClean="0">
                <a:solidFill>
                  <a:schemeClr val="tx1">
                    <a:lumMod val="85000"/>
                    <a:lumOff val="15000"/>
                  </a:schemeClr>
                </a:solidFill>
                <a:ea typeface="宋体" charset="-122"/>
              </a:rPr>
              <a:t>Gajeong-ro</a:t>
            </a:r>
            <a:r>
              <a:rPr lang="en-US" altLang="zh-CN" sz="1600" dirty="0" smtClean="0">
                <a:solidFill>
                  <a:schemeClr val="tx1">
                    <a:lumMod val="85000"/>
                    <a:lumOff val="15000"/>
                  </a:schemeClr>
                </a:solidFill>
                <a:ea typeface="宋体" charset="-122"/>
              </a:rPr>
              <a:t>, </a:t>
            </a:r>
            <a:r>
              <a:rPr lang="en-US" altLang="zh-CN" sz="1600" dirty="0" err="1" smtClean="0">
                <a:solidFill>
                  <a:schemeClr val="tx1">
                    <a:lumMod val="85000"/>
                    <a:lumOff val="15000"/>
                  </a:schemeClr>
                </a:solidFill>
                <a:ea typeface="宋体" charset="-122"/>
              </a:rPr>
              <a:t>Yuseong-gu</a:t>
            </a:r>
            <a:r>
              <a:rPr lang="en-US" altLang="zh-CN" sz="1600" dirty="0" smtClean="0">
                <a:solidFill>
                  <a:schemeClr val="tx1">
                    <a:lumMod val="85000"/>
                    <a:lumOff val="15000"/>
                  </a:schemeClr>
                </a:solidFill>
                <a:ea typeface="宋体" charset="-122"/>
              </a:rPr>
              <a:t>, Daejeon, 34129, Korea</a:t>
            </a:r>
          </a:p>
          <a:p>
            <a:r>
              <a:rPr lang="en-US" altLang="zh-CN" sz="1600" dirty="0" smtClean="0">
                <a:solidFill>
                  <a:schemeClr val="tx1">
                    <a:lumMod val="85000"/>
                    <a:lumOff val="15000"/>
                  </a:schemeClr>
                </a:solidFill>
                <a:ea typeface="宋体" charset="-122"/>
              </a:rPr>
              <a:t>Voice:[+82-42</a:t>
            </a:r>
            <a:r>
              <a:rPr lang="en-US" altLang="ko-KR" sz="1600" dirty="0" smtClean="0">
                <a:solidFill>
                  <a:schemeClr val="tx1">
                    <a:lumMod val="85000"/>
                    <a:lumOff val="15000"/>
                  </a:schemeClr>
                </a:solidFill>
                <a:ea typeface="굴림" pitchFamily="50" charset="-127"/>
              </a:rPr>
              <a:t>-860-1573</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a:t>
            </a:r>
            <a:r>
              <a:rPr lang="en-US" altLang="ko-KR" sz="1600" dirty="0" smtClean="0">
                <a:solidFill>
                  <a:schemeClr val="tx1">
                    <a:lumMod val="85000"/>
                    <a:lumOff val="15000"/>
                  </a:schemeClr>
                </a:solidFill>
                <a:ea typeface="굴림" pitchFamily="50" charset="-127"/>
              </a:rPr>
              <a:t>+82-42-860-5218</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evaluation results </a:t>
            </a:r>
            <a:r>
              <a:rPr lang="en-US" altLang="zh-CN" sz="1600" dirty="0">
                <a:solidFill>
                  <a:schemeClr val="tx1">
                    <a:lumMod val="85000"/>
                    <a:lumOff val="15000"/>
                  </a:schemeClr>
                </a:solidFill>
                <a:ea typeface="宋体" charset="-122"/>
              </a:rPr>
              <a:t>on </a:t>
            </a:r>
            <a:r>
              <a:rPr lang="en-US" altLang="zh-CN" sz="1600" dirty="0" smtClean="0">
                <a:solidFill>
                  <a:schemeClr val="tx1">
                    <a:lumMod val="85000"/>
                    <a:lumOff val="15000"/>
                  </a:schemeClr>
                </a:solidFill>
                <a:ea typeface="宋体" charset="-122"/>
              </a:rPr>
              <a:t>preamble of PM PHY to TG13.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01657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25899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4211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76141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89588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50347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2"/>
          <a:stretch>
            <a:fillRect/>
          </a:stretch>
        </p:blipFill>
        <p:spPr>
          <a:xfrm>
            <a:off x="0" y="1772405"/>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327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4"/>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9496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11019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17320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TextBox 4"/>
          <p:cNvSpPr txBox="1"/>
          <p:nvPr/>
        </p:nvSpPr>
        <p:spPr>
          <a:xfrm>
            <a:off x="1752271" y="1415438"/>
            <a:ext cx="5644815" cy="1938992"/>
          </a:xfrm>
          <a:prstGeom prst="rect">
            <a:avLst/>
          </a:prstGeom>
          <a:noFill/>
        </p:spPr>
        <p:txBody>
          <a:bodyPr wrap="none" rtlCol="0">
            <a:spAutoFit/>
          </a:bodyPr>
          <a:lstStyle/>
          <a:p>
            <a:pPr algn="ctr">
              <a:lnSpc>
                <a:spcPct val="150000"/>
              </a:lnSpc>
            </a:pPr>
            <a:r>
              <a:rPr lang="en-US" altLang="ko-KR" sz="4000" b="1" dirty="0" smtClean="0"/>
              <a:t>Evaluation Results </a:t>
            </a:r>
          </a:p>
          <a:p>
            <a:pPr algn="ctr">
              <a:lnSpc>
                <a:spcPct val="150000"/>
              </a:lnSpc>
            </a:pPr>
            <a:r>
              <a:rPr lang="en-US" altLang="ko-KR" sz="4000" b="1" dirty="0" smtClean="0"/>
              <a:t>on Preamble of PM PHY</a:t>
            </a:r>
            <a:endParaRPr lang="ko-KR" altLang="en-US" sz="4000" b="1" dirty="0"/>
          </a:p>
        </p:txBody>
      </p:sp>
      <p:sp>
        <p:nvSpPr>
          <p:cNvPr id="6" name="TextBox 5"/>
          <p:cNvSpPr txBox="1"/>
          <p:nvPr/>
        </p:nvSpPr>
        <p:spPr>
          <a:xfrm>
            <a:off x="179512" y="4221088"/>
            <a:ext cx="8784976" cy="646331"/>
          </a:xfrm>
          <a:prstGeom prst="rect">
            <a:avLst/>
          </a:prstGeom>
          <a:noFill/>
        </p:spPr>
        <p:txBody>
          <a:bodyPr wrap="square" rtlCol="0">
            <a:spAutoFit/>
          </a:bodyPr>
          <a:lstStyle/>
          <a:p>
            <a:pPr algn="ctr">
              <a:lnSpc>
                <a:spcPct val="150000"/>
              </a:lnSpc>
            </a:pPr>
            <a:r>
              <a:rPr lang="en-US" altLang="ko-KR" sz="2400" dirty="0" smtClean="0"/>
              <a:t>Sang-Kyu Lim, </a:t>
            </a:r>
            <a:r>
              <a:rPr lang="en-US" altLang="ko-KR" sz="2400" dirty="0"/>
              <a:t>Il Soon Jang, </a:t>
            </a:r>
            <a:r>
              <a:rPr lang="en-US" altLang="ko-KR" sz="2400" dirty="0" err="1"/>
              <a:t>Jin</a:t>
            </a:r>
            <a:r>
              <a:rPr lang="en-US" altLang="ko-KR" sz="2400" dirty="0"/>
              <a:t>-Doo </a:t>
            </a:r>
            <a:r>
              <a:rPr lang="en-US" altLang="ko-KR" sz="2400" dirty="0" err="1"/>
              <a:t>Jeong</a:t>
            </a:r>
            <a:r>
              <a:rPr lang="en-US" altLang="ko-KR" sz="2400" dirty="0"/>
              <a:t>, </a:t>
            </a:r>
            <a:r>
              <a:rPr lang="en-US" altLang="ko-KR" sz="2400" dirty="0" smtClean="0"/>
              <a:t>Tae-</a:t>
            </a:r>
            <a:r>
              <a:rPr lang="en-US" altLang="ko-KR" sz="2400" dirty="0" err="1" smtClean="0"/>
              <a:t>Gyu</a:t>
            </a:r>
            <a:r>
              <a:rPr lang="en-US" altLang="ko-KR" sz="2400" dirty="0" smtClean="0"/>
              <a:t> Kang [ETRI]</a:t>
            </a:r>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10876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2763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76498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10546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9511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386339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9376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508054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Summary</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79512" y="1705074"/>
            <a:ext cx="8940959"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The </a:t>
            </a:r>
            <a:r>
              <a:rPr lang="en-US" altLang="ko-KR" sz="2000" dirty="0">
                <a:solidFill>
                  <a:srgbClr val="000000"/>
                </a:solidFill>
              </a:rPr>
              <a:t>new 6 TDPs </a:t>
            </a:r>
            <a:r>
              <a:rPr lang="en-US" altLang="ko-KR" sz="2000" dirty="0" smtClean="0">
                <a:solidFill>
                  <a:srgbClr val="000000"/>
                </a:solidFill>
              </a:rPr>
              <a:t>showing almost the same cross-correlation characteristics with </a:t>
            </a:r>
            <a:r>
              <a:rPr lang="en-US" altLang="ko-KR" sz="2000" dirty="0">
                <a:solidFill>
                  <a:srgbClr val="000000"/>
                </a:solidFill>
              </a:rPr>
              <a:t>less than 4 consecutive ones or zeros </a:t>
            </a:r>
            <a:r>
              <a:rPr lang="en-US" altLang="ko-KR" sz="2000" dirty="0" smtClean="0">
                <a:solidFill>
                  <a:srgbClr val="000000"/>
                </a:solidFill>
              </a:rPr>
              <a:t>were selected for preamble </a:t>
            </a:r>
            <a:r>
              <a:rPr lang="en-US" altLang="ko-KR" sz="2000" dirty="0">
                <a:solidFill>
                  <a:srgbClr val="000000"/>
                </a:solidFill>
              </a:rPr>
              <a:t>from 31-bits Gold </a:t>
            </a:r>
            <a:r>
              <a:rPr lang="en-US" altLang="ko-KR" sz="2000" dirty="0" smtClean="0">
                <a:solidFill>
                  <a:srgbClr val="000000"/>
                </a:solidFill>
              </a:rPr>
              <a:t>Sequences.</a:t>
            </a:r>
            <a:endParaRPr lang="en-US" altLang="ko-KR" sz="2000" dirty="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As the optical clock rate change, t</a:t>
            </a:r>
            <a:r>
              <a:rPr lang="en-US" altLang="ko-KR" sz="2000" dirty="0" smtClean="0">
                <a:solidFill>
                  <a:srgbClr val="000000"/>
                </a:solidFill>
              </a:rPr>
              <a:t>he </a:t>
            </a:r>
            <a:r>
              <a:rPr lang="en-US" altLang="ko-KR" sz="2000" dirty="0" smtClean="0">
                <a:solidFill>
                  <a:srgbClr val="000000"/>
                </a:solidFill>
              </a:rPr>
              <a:t>performance of the preamble patterns </a:t>
            </a:r>
            <a:r>
              <a:rPr lang="en-US" altLang="ko-KR" sz="2000" dirty="0" smtClean="0">
                <a:solidFill>
                  <a:srgbClr val="000000"/>
                </a:solidFill>
              </a:rPr>
              <a:t>has </a:t>
            </a:r>
            <a:r>
              <a:rPr lang="en-US" altLang="ko-KR" sz="2000" dirty="0" smtClean="0">
                <a:solidFill>
                  <a:srgbClr val="000000"/>
                </a:solidFill>
              </a:rPr>
              <a:t>been evaluated under AWGN only, D3 in S3, and D7 in S4 channels.</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The detection threshold was determined to the level that FA(False Alarm) is &lt; 0.1%, which </a:t>
            </a:r>
            <a:r>
              <a:rPr lang="en-US" altLang="ko-KR" sz="2000" dirty="0" smtClean="0">
                <a:solidFill>
                  <a:srgbClr val="000000"/>
                </a:solidFill>
              </a:rPr>
              <a:t>was </a:t>
            </a:r>
            <a:r>
              <a:rPr lang="en-US" altLang="ko-KR" sz="2000" dirty="0" smtClean="0">
                <a:solidFill>
                  <a:srgbClr val="000000"/>
                </a:solidFill>
              </a:rPr>
              <a:t>already fixed last meeting.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If we </a:t>
            </a:r>
            <a:r>
              <a:rPr lang="en-US" altLang="ko-KR" sz="2000" dirty="0" smtClean="0">
                <a:solidFill>
                  <a:srgbClr val="000000"/>
                </a:solidFill>
              </a:rPr>
              <a:t>use </a:t>
            </a:r>
            <a:r>
              <a:rPr lang="en-US" altLang="ko-KR" sz="2000" dirty="0" smtClean="0">
                <a:solidFill>
                  <a:srgbClr val="000000"/>
                </a:solidFill>
              </a:rPr>
              <a:t>down-sampling </a:t>
            </a:r>
            <a:r>
              <a:rPr lang="en-US" altLang="ko-KR" sz="2000" dirty="0" smtClean="0">
                <a:solidFill>
                  <a:srgbClr val="000000"/>
                </a:solidFill>
              </a:rPr>
              <a:t>that the </a:t>
            </a:r>
            <a:r>
              <a:rPr lang="en-US" altLang="ko-KR" sz="2000" dirty="0" smtClean="0">
                <a:solidFill>
                  <a:srgbClr val="000000"/>
                </a:solidFill>
              </a:rPr>
              <a:t>signal </a:t>
            </a:r>
            <a:r>
              <a:rPr lang="en-US" altLang="ko-KR" sz="2000" dirty="0" smtClean="0">
                <a:solidFill>
                  <a:srgbClr val="000000"/>
                </a:solidFill>
              </a:rPr>
              <a:t>is sampled on the point </a:t>
            </a:r>
            <a:r>
              <a:rPr lang="en-US" altLang="ko-KR" sz="2000" dirty="0" smtClean="0">
                <a:solidFill>
                  <a:srgbClr val="000000"/>
                </a:solidFill>
              </a:rPr>
              <a:t>close to the center of the bit, i.e. if we consider </a:t>
            </a:r>
            <a:r>
              <a:rPr lang="en-US" altLang="ko-KR" sz="2000" dirty="0" smtClean="0">
                <a:solidFill>
                  <a:srgbClr val="000000"/>
                </a:solidFill>
              </a:rPr>
              <a:t>the </a:t>
            </a:r>
            <a:r>
              <a:rPr lang="en-US" altLang="ko-KR" sz="2000" dirty="0" smtClean="0">
                <a:solidFill>
                  <a:srgbClr val="000000"/>
                </a:solidFill>
              </a:rPr>
              <a:t>best case, </a:t>
            </a:r>
            <a:r>
              <a:rPr lang="en-US" altLang="ko-KR" sz="2000" dirty="0" smtClean="0">
                <a:solidFill>
                  <a:srgbClr val="000000"/>
                </a:solidFill>
              </a:rPr>
              <a:t>then there </a:t>
            </a:r>
            <a:r>
              <a:rPr lang="en-US" altLang="ko-KR" sz="2000" dirty="0" smtClean="0">
                <a:solidFill>
                  <a:srgbClr val="000000"/>
                </a:solidFill>
              </a:rPr>
              <a:t>will be no variation in performance below OCR≈140MHz in D3/S3 and OCR</a:t>
            </a:r>
            <a:r>
              <a:rPr lang="en-US" altLang="ko-KR" sz="2000" dirty="0">
                <a:solidFill>
                  <a:srgbClr val="000000"/>
                </a:solidFill>
              </a:rPr>
              <a:t> ≈ </a:t>
            </a:r>
            <a:r>
              <a:rPr lang="en-US" altLang="ko-KR" sz="2000" dirty="0" smtClean="0">
                <a:solidFill>
                  <a:srgbClr val="000000"/>
                </a:solidFill>
              </a:rPr>
              <a:t>70MHz in D7/S4.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However, </a:t>
            </a:r>
            <a:r>
              <a:rPr lang="en-US" altLang="ko-KR" sz="2000" dirty="0" smtClean="0">
                <a:solidFill>
                  <a:srgbClr val="000000"/>
                </a:solidFill>
              </a:rPr>
              <a:t>the </a:t>
            </a:r>
            <a:r>
              <a:rPr lang="en-US" altLang="ko-KR" sz="2000" dirty="0">
                <a:solidFill>
                  <a:srgbClr val="000000"/>
                </a:solidFill>
              </a:rPr>
              <a:t>channel effects caused by ISI are shown from when OCR is lower, compared to the best </a:t>
            </a:r>
            <a:r>
              <a:rPr lang="en-US" altLang="ko-KR" sz="2000" dirty="0" smtClean="0">
                <a:solidFill>
                  <a:srgbClr val="000000"/>
                </a:solidFill>
              </a:rPr>
              <a:t>sampling. I think it’s </a:t>
            </a:r>
            <a:r>
              <a:rPr lang="en-US" altLang="ko-KR" sz="2000" dirty="0" smtClean="0">
                <a:solidFill>
                  <a:srgbClr val="000000"/>
                </a:solidFill>
              </a:rPr>
              <a:t>because </a:t>
            </a:r>
            <a:r>
              <a:rPr lang="en-US" altLang="ko-KR" sz="2000" dirty="0">
                <a:solidFill>
                  <a:srgbClr val="000000"/>
                </a:solidFill>
              </a:rPr>
              <a:t>we used down-sampling </a:t>
            </a:r>
            <a:r>
              <a:rPr lang="en-US" altLang="ko-KR" sz="2000" dirty="0" smtClean="0">
                <a:solidFill>
                  <a:srgbClr val="000000"/>
                </a:solidFill>
              </a:rPr>
              <a:t>through </a:t>
            </a:r>
            <a:r>
              <a:rPr lang="en-US" altLang="ko-KR" sz="2000" dirty="0">
                <a:solidFill>
                  <a:srgbClr val="000000"/>
                </a:solidFill>
              </a:rPr>
              <a:t>averaging </a:t>
            </a:r>
            <a:r>
              <a:rPr lang="en-US" altLang="ko-KR" sz="2000" dirty="0" smtClean="0">
                <a:solidFill>
                  <a:srgbClr val="000000"/>
                </a:solidFill>
              </a:rPr>
              <a:t>process in this simulation.</a:t>
            </a:r>
            <a:endParaRPr lang="en-US" altLang="ko-KR" sz="2000" dirty="0" smtClean="0">
              <a:solidFill>
                <a:srgbClr val="000000"/>
              </a:solidFill>
            </a:endParaRPr>
          </a:p>
        </p:txBody>
      </p:sp>
    </p:spTree>
    <p:extLst>
      <p:ext uri="{BB962C8B-B14F-4D97-AF65-F5344CB8AC3E}">
        <p14:creationId xmlns:p14="http://schemas.microsoft.com/office/powerpoint/2010/main" val="209059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Evaluation Framework of PM PHY</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solidFill>
                  <a:srgbClr val="0000FF"/>
                </a:solidFill>
              </a:rPr>
              <a:t>Preamble </a:t>
            </a:r>
            <a:r>
              <a:rPr lang="en-US" altLang="ko-KR" sz="2400" dirty="0" smtClean="0">
                <a:solidFill>
                  <a:srgbClr val="0000FF"/>
                </a:solidFill>
              </a:rPr>
              <a:t>: </a:t>
            </a:r>
            <a:r>
              <a:rPr lang="en-US" altLang="ko-KR" sz="2400" dirty="0">
                <a:solidFill>
                  <a:srgbClr val="0000FF"/>
                </a:solidFill>
              </a:rPr>
              <a:t>Detection probability (for false alarm rate = 0.1%) vs. SNR (cf. doc. 15-18-0106/r0) and required SNR where prob. of misdetection (timing error) </a:t>
            </a:r>
            <a:r>
              <a:rPr lang="en-US" altLang="ko-KR" sz="2400" dirty="0" smtClean="0">
                <a:solidFill>
                  <a:srgbClr val="0000FF"/>
                </a:solidFill>
              </a:rPr>
              <a:t>&lt; 0.1%</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Header </a:t>
            </a:r>
            <a:r>
              <a:rPr lang="en-US" altLang="ko-KR" sz="2400" dirty="0" smtClean="0"/>
              <a:t>: </a:t>
            </a:r>
            <a:r>
              <a:rPr lang="en-US" altLang="ko-KR" sz="2400" dirty="0"/>
              <a:t>BER vs. SNR for the header incl. 8B10B and RS(36,24) coding assuming random data for the header </a:t>
            </a:r>
            <a:r>
              <a:rPr lang="en-US" altLang="ko-KR" sz="2400" dirty="0" smtClean="0"/>
              <a:t>information</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Payload </a:t>
            </a:r>
            <a:r>
              <a:rPr lang="en-US" altLang="ko-KR" sz="2400" dirty="0" smtClean="0"/>
              <a:t>: </a:t>
            </a:r>
            <a:r>
              <a:rPr lang="en-US" altLang="ko-KR" sz="2400" dirty="0"/>
              <a:t>BER vs. SNR for the payload incl. 8B10B or HCM and RS(255,248) coding assuming random data for the payload</a:t>
            </a:r>
            <a:r>
              <a:rPr lang="en-US" altLang="ko-KR" sz="2400" dirty="0" smtClean="0"/>
              <a:t> </a:t>
            </a:r>
          </a:p>
        </p:txBody>
      </p:sp>
      <p:sp>
        <p:nvSpPr>
          <p:cNvPr id="6" name="TextBox 5"/>
          <p:cNvSpPr txBox="1"/>
          <p:nvPr/>
        </p:nvSpPr>
        <p:spPr>
          <a:xfrm>
            <a:off x="467544" y="4653136"/>
            <a:ext cx="8496943" cy="156966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smtClean="0"/>
              <a:t>Results </a:t>
            </a:r>
            <a:r>
              <a:rPr lang="en-US" altLang="ko-KR" sz="1600" dirty="0"/>
              <a:t>are expected for AWGN, D3 in scenario 3 and D7 in scenario 4 (Fig. 25) where LED1-6 are used together from https://mentor.ieee.org/802.15/dcn/15/15-15-0746-01-007a-tg7r1-channel-model-document-for-high-rate-pd-communications.pdf. </a:t>
            </a:r>
            <a:endParaRPr lang="en-US" altLang="ko-KR" sz="1600" dirty="0" smtClean="0"/>
          </a:p>
          <a:p>
            <a:pPr marL="285750" indent="-285750">
              <a:buFont typeface="Arial" panose="020B0604020202020204" pitchFamily="34" charset="0"/>
              <a:buChar char="•"/>
            </a:pPr>
            <a:r>
              <a:rPr lang="en-US" altLang="ko-KR" sz="1600" dirty="0" smtClean="0"/>
              <a:t>CIRs</a:t>
            </a:r>
            <a:r>
              <a:rPr lang="en-US" altLang="ko-KR" sz="1600" dirty="0"/>
              <a:t>: https://mentor.ieee.org/802.15/dcn/15/15-15-0747-00-007a-tg7r1-cirs-channel-model-document-for-high-rate-pd-communications.zip a companion file. </a:t>
            </a:r>
            <a:endParaRPr lang="en-US" altLang="ko-KR" sz="1600" dirty="0" smtClean="0"/>
          </a:p>
          <a:p>
            <a:pPr marL="285750" indent="-285750">
              <a:buFont typeface="Arial" panose="020B0604020202020204" pitchFamily="34" charset="0"/>
              <a:buChar char="•"/>
            </a:pPr>
            <a:r>
              <a:rPr lang="en-US" altLang="ko-KR" sz="1600" dirty="0" smtClean="0"/>
              <a:t>In </a:t>
            </a:r>
            <a:r>
              <a:rPr lang="en-US" altLang="ko-KR" sz="1600" dirty="0"/>
              <a:t>case of questions, please, use TG13 email reflector.</a:t>
            </a:r>
            <a:endParaRPr lang="ko-KR" altLang="en-US" sz="1600" dirty="0"/>
          </a:p>
        </p:txBody>
      </p:sp>
    </p:spTree>
    <p:extLst>
      <p:ext uri="{BB962C8B-B14F-4D97-AF65-F5344CB8AC3E}">
        <p14:creationId xmlns:p14="http://schemas.microsoft.com/office/powerpoint/2010/main" val="133263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Background on New TDPs for Preamble</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81849" y="5240101"/>
            <a:ext cx="8737352" cy="1080120"/>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TDPs selected from 15-bits Gold Sequences for preamble have been changed to TDPs selected from 31-bits Gold Sequences in order to resolve the comment that there were more than 5 consecutive ones or zeros in the Gold sequences.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As the results, the new 6 TDPs with less than 4 </a:t>
            </a:r>
            <a:r>
              <a:rPr lang="en-US" altLang="ko-KR" sz="1400" dirty="0"/>
              <a:t>consecutive ones or </a:t>
            </a:r>
            <a:r>
              <a:rPr lang="en-US" altLang="ko-KR" sz="1400" dirty="0" smtClean="0"/>
              <a:t>zeros are proposed and the cross correlation characteristics between them selected from 31-bits Gold Sequences have been much improved. </a:t>
            </a:r>
          </a:p>
        </p:txBody>
      </p:sp>
      <p:sp>
        <p:nvSpPr>
          <p:cNvPr id="7" name="직사각형 6"/>
          <p:cNvSpPr/>
          <p:nvPr/>
        </p:nvSpPr>
        <p:spPr bwMode="auto">
          <a:xfrm>
            <a:off x="252164" y="231927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8" name="직사각형 7"/>
          <p:cNvSpPr/>
          <p:nvPr/>
        </p:nvSpPr>
        <p:spPr bwMode="auto">
          <a:xfrm>
            <a:off x="881525" y="2319274"/>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0 0 0 0 0 1</a:t>
            </a:r>
            <a:r>
              <a:rPr kumimoji="0" lang="en-US" altLang="ko-KR" sz="1400" b="0" i="0" u="none" strike="noStrike" cap="none" normalizeH="0" dirty="0" smtClean="0">
                <a:ln>
                  <a:noFill/>
                </a:ln>
                <a:solidFill>
                  <a:schemeClr val="tx1"/>
                </a:solidFill>
                <a:effectLst/>
                <a:latin typeface="+mj-lt"/>
              </a:rPr>
              <a:t> 1 0 1 1 1 1 0 1 1</a:t>
            </a:r>
            <a:endParaRPr kumimoji="0" lang="ko-KR" altLang="en-US" sz="1400" b="0" i="0" u="none" strike="noStrike" cap="none" normalizeH="0" baseline="0" dirty="0" smtClean="0">
              <a:ln>
                <a:noFill/>
              </a:ln>
              <a:solidFill>
                <a:schemeClr val="tx1"/>
              </a:solidFill>
              <a:effectLst/>
              <a:latin typeface="+mj-lt"/>
            </a:endParaRPr>
          </a:p>
        </p:txBody>
      </p:sp>
      <p:sp>
        <p:nvSpPr>
          <p:cNvPr id="10" name="직사각형 9"/>
          <p:cNvSpPr/>
          <p:nvPr/>
        </p:nvSpPr>
        <p:spPr bwMode="auto">
          <a:xfrm>
            <a:off x="252164" y="260730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11" name="직사각형 10"/>
          <p:cNvSpPr/>
          <p:nvPr/>
        </p:nvSpPr>
        <p:spPr bwMode="auto">
          <a:xfrm>
            <a:off x="881525" y="2607306"/>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1 1 0 0 1 1 1 0 0 0 0 0 0 0 1</a:t>
            </a:r>
            <a:endParaRPr kumimoji="0" lang="ko-KR" altLang="en-US" sz="1400" b="0" i="0" u="none" strike="noStrike" cap="none" normalizeH="0" baseline="0" dirty="0" smtClean="0">
              <a:ln>
                <a:noFill/>
              </a:ln>
              <a:solidFill>
                <a:schemeClr val="tx1"/>
              </a:solidFill>
              <a:effectLst/>
              <a:latin typeface="+mj-lt"/>
            </a:endParaRPr>
          </a:p>
        </p:txBody>
      </p:sp>
      <p:sp>
        <p:nvSpPr>
          <p:cNvPr id="12" name="직사각형 11"/>
          <p:cNvSpPr/>
          <p:nvPr/>
        </p:nvSpPr>
        <p:spPr bwMode="auto">
          <a:xfrm>
            <a:off x="252164" y="289533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13" name="직사각형 12"/>
          <p:cNvSpPr/>
          <p:nvPr/>
        </p:nvSpPr>
        <p:spPr bwMode="auto">
          <a:xfrm>
            <a:off x="881525" y="2895338"/>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0 0 0 1 1 0 0 0 0 1 0 0 0 1 0</a:t>
            </a:r>
            <a:endParaRPr kumimoji="0" lang="ko-KR" altLang="en-US" sz="1400" b="0" i="0" u="none" strike="noStrike" cap="none" normalizeH="0" baseline="0" dirty="0" smtClean="0">
              <a:ln>
                <a:noFill/>
              </a:ln>
              <a:solidFill>
                <a:schemeClr val="tx1"/>
              </a:solidFill>
              <a:effectLst/>
              <a:latin typeface="+mj-lt"/>
            </a:endParaRPr>
          </a:p>
        </p:txBody>
      </p:sp>
      <p:sp>
        <p:nvSpPr>
          <p:cNvPr id="14" name="직사각형 13"/>
          <p:cNvSpPr/>
          <p:nvPr/>
        </p:nvSpPr>
        <p:spPr bwMode="auto">
          <a:xfrm>
            <a:off x="252164" y="318337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15" name="직사각형 14"/>
          <p:cNvSpPr/>
          <p:nvPr/>
        </p:nvSpPr>
        <p:spPr bwMode="auto">
          <a:xfrm>
            <a:off x="881525" y="3183370"/>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1 1 1 0 1 1 0 1 1 1 0 1 0 1 0</a:t>
            </a:r>
            <a:endParaRPr kumimoji="0" lang="ko-KR" altLang="en-US" sz="1400" b="0" i="0" u="none" strike="noStrike" cap="none" normalizeH="0" baseline="0" dirty="0" smtClean="0">
              <a:ln>
                <a:noFill/>
              </a:ln>
              <a:solidFill>
                <a:schemeClr val="tx1"/>
              </a:solidFill>
              <a:effectLst/>
              <a:latin typeface="+mj-lt"/>
            </a:endParaRPr>
          </a:p>
        </p:txBody>
      </p:sp>
      <p:sp>
        <p:nvSpPr>
          <p:cNvPr id="16" name="직사각형 15"/>
          <p:cNvSpPr/>
          <p:nvPr/>
        </p:nvSpPr>
        <p:spPr bwMode="auto">
          <a:xfrm>
            <a:off x="252164" y="347140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17" name="직사각형 16"/>
          <p:cNvSpPr/>
          <p:nvPr/>
        </p:nvSpPr>
        <p:spPr bwMode="auto">
          <a:xfrm>
            <a:off x="881525" y="3471401"/>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1 1 0 1 0 0 0 0 1 0 1 1 0 0 0</a:t>
            </a:r>
            <a:endParaRPr lang="ko-KR" altLang="en-US" sz="1400" dirty="0"/>
          </a:p>
        </p:txBody>
      </p:sp>
      <p:sp>
        <p:nvSpPr>
          <p:cNvPr id="18" name="직사각형 17"/>
          <p:cNvSpPr/>
          <p:nvPr/>
        </p:nvSpPr>
        <p:spPr bwMode="auto">
          <a:xfrm>
            <a:off x="252164" y="375943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19" name="직사각형 18"/>
          <p:cNvSpPr/>
          <p:nvPr/>
        </p:nvSpPr>
        <p:spPr bwMode="auto">
          <a:xfrm>
            <a:off x="881525" y="3759433"/>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0 1 0 1 1 1 1 1 1 1 1 0 1 0 0</a:t>
            </a:r>
            <a:endParaRPr lang="ko-KR" altLang="en-US" sz="1400" dirty="0"/>
          </a:p>
        </p:txBody>
      </p:sp>
      <p:sp>
        <p:nvSpPr>
          <p:cNvPr id="20" name="TextBox 21"/>
          <p:cNvSpPr txBox="1"/>
          <p:nvPr/>
        </p:nvSpPr>
        <p:spPr>
          <a:xfrm>
            <a:off x="0" y="1870431"/>
            <a:ext cx="385291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from the 15-bits Gold Sequences)</a:t>
            </a:r>
            <a:endParaRPr lang="ko-KR" altLang="en-US" sz="1600" b="1" dirty="0"/>
          </a:p>
        </p:txBody>
      </p:sp>
      <p:sp>
        <p:nvSpPr>
          <p:cNvPr id="22" name="직사각형 21"/>
          <p:cNvSpPr/>
          <p:nvPr/>
        </p:nvSpPr>
        <p:spPr bwMode="auto">
          <a:xfrm>
            <a:off x="3884861" y="231904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4514222" y="2319044"/>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1 0 1 1 1 0 1 1 1 0 0 1 0 1 0 0 1 0 0 0 1 0 1 0 0 1 0 1 1 0 1</a:t>
            </a:r>
            <a:endParaRPr kumimoji="0" lang="ko-KR" altLang="en-US" sz="1400"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3884861" y="260707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4514222" y="2607076"/>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1 1 0 0 1 0 1 0 1 1 0 0 1 1 1 0 1 0 0 1 0 0 1 1 0 1 1 0 0 1 0</a:t>
            </a:r>
            <a:endParaRPr kumimoji="0" lang="ko-KR" altLang="en-US" sz="1400"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3884861" y="289510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4514222" y="2895108"/>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1 0 1 0 0 0 1 0 1 0 1 0 1 0 1 0 0 1 1 0 1 0 0 0 1 1 1 0 1 1 1</a:t>
            </a:r>
            <a:endParaRPr kumimoji="0" lang="ko-KR" altLang="en-US" sz="1400"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3884861" y="318314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4514222" y="3183140"/>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1 1 1 0 0 0 0 1 1 0 0 0 1 1 0 1 1 0 1 1 0 1 0 0 1 0 1 1 1 0 0</a:t>
            </a:r>
            <a:endParaRPr kumimoji="0" lang="ko-KR" altLang="en-US" sz="1400"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3884861" y="347117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4514222" y="3471171"/>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1 0 0 1 1 1 0 0 0 1 0 0 1 0 0 0 1 1 0 1 1 1 0 0 1 1 0 1 1 1 0</a:t>
            </a:r>
            <a:endParaRPr lang="ko-KR" altLang="en-US" sz="1400" dirty="0"/>
          </a:p>
        </p:txBody>
      </p:sp>
      <p:sp>
        <p:nvSpPr>
          <p:cNvPr id="32" name="직사각형 31"/>
          <p:cNvSpPr/>
          <p:nvPr/>
        </p:nvSpPr>
        <p:spPr bwMode="auto">
          <a:xfrm>
            <a:off x="3884861" y="375920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4514222" y="3759203"/>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1 0 1 0 1 1 1 0 0 0 1 1 0 1 0 1 0 0 0 1 1 0 0 1 1 0 1 1 0 1 0</a:t>
            </a:r>
            <a:endParaRPr lang="ko-KR" altLang="en-US" sz="1400" dirty="0"/>
          </a:p>
        </p:txBody>
      </p:sp>
      <p:sp>
        <p:nvSpPr>
          <p:cNvPr id="6" name="오른쪽 화살표 5"/>
          <p:cNvSpPr/>
          <p:nvPr/>
        </p:nvSpPr>
        <p:spPr bwMode="auto">
          <a:xfrm>
            <a:off x="3328652" y="2842840"/>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4" name="TextBox 21"/>
          <p:cNvSpPr txBox="1"/>
          <p:nvPr/>
        </p:nvSpPr>
        <p:spPr>
          <a:xfrm>
            <a:off x="4251007" y="1874486"/>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35" name="직사각형 34"/>
          <p:cNvSpPr/>
          <p:nvPr/>
        </p:nvSpPr>
        <p:spPr bwMode="auto">
          <a:xfrm>
            <a:off x="244709" y="425020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39" name="직선 연결선 38"/>
          <p:cNvCxnSpPr/>
          <p:nvPr/>
        </p:nvCxnSpPr>
        <p:spPr bwMode="auto">
          <a:xfrm>
            <a:off x="253779"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40" name="직선 연결선 39"/>
          <p:cNvCxnSpPr/>
          <p:nvPr/>
        </p:nvCxnSpPr>
        <p:spPr bwMode="auto">
          <a:xfrm>
            <a:off x="3149886"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1" name="TextBox 40"/>
          <p:cNvSpPr txBox="1"/>
          <p:nvPr/>
        </p:nvSpPr>
        <p:spPr>
          <a:xfrm>
            <a:off x="1316693" y="4753670"/>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60 bits</a:t>
            </a:r>
            <a:endParaRPr lang="ko-KR" altLang="en-US" sz="1600" dirty="0"/>
          </a:p>
        </p:txBody>
      </p:sp>
      <p:cxnSp>
        <p:nvCxnSpPr>
          <p:cNvPr id="42" name="직선 연결선 41"/>
          <p:cNvCxnSpPr/>
          <p:nvPr/>
        </p:nvCxnSpPr>
        <p:spPr bwMode="auto">
          <a:xfrm>
            <a:off x="244709" y="4771088"/>
            <a:ext cx="2905177"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46" name="직사각형 45"/>
          <p:cNvSpPr/>
          <p:nvPr/>
        </p:nvSpPr>
        <p:spPr bwMode="auto">
          <a:xfrm>
            <a:off x="971601" y="424703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47" name="직사각형 46"/>
          <p:cNvSpPr/>
          <p:nvPr/>
        </p:nvSpPr>
        <p:spPr bwMode="auto">
          <a:xfrm>
            <a:off x="1698493" y="4246748"/>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sp>
        <p:nvSpPr>
          <p:cNvPr id="48" name="직사각형 47"/>
          <p:cNvSpPr/>
          <p:nvPr/>
        </p:nvSpPr>
        <p:spPr bwMode="auto">
          <a:xfrm>
            <a:off x="2425385" y="4250201"/>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51" name="직사각형 50"/>
          <p:cNvSpPr/>
          <p:nvPr/>
        </p:nvSpPr>
        <p:spPr bwMode="auto">
          <a:xfrm>
            <a:off x="4060727" y="4261483"/>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2" name="직선 연결선 51"/>
          <p:cNvCxnSpPr/>
          <p:nvPr/>
        </p:nvCxnSpPr>
        <p:spPr bwMode="auto">
          <a:xfrm>
            <a:off x="4069797"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53" name="직선 연결선 52"/>
          <p:cNvCxnSpPr/>
          <p:nvPr/>
        </p:nvCxnSpPr>
        <p:spPr bwMode="auto">
          <a:xfrm>
            <a:off x="7131370"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54" name="TextBox 53"/>
          <p:cNvSpPr txBox="1"/>
          <p:nvPr/>
        </p:nvSpPr>
        <p:spPr>
          <a:xfrm>
            <a:off x="5272050" y="4764951"/>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62 bits</a:t>
            </a:r>
            <a:endParaRPr lang="ko-KR" altLang="en-US" sz="1600" dirty="0"/>
          </a:p>
        </p:txBody>
      </p:sp>
      <p:cxnSp>
        <p:nvCxnSpPr>
          <p:cNvPr id="55" name="직선 연결선 54"/>
          <p:cNvCxnSpPr/>
          <p:nvPr/>
        </p:nvCxnSpPr>
        <p:spPr bwMode="auto">
          <a:xfrm>
            <a:off x="4060727" y="4786862"/>
            <a:ext cx="3070643"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5598177" y="4256276"/>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65" name="오른쪽 화살표 64"/>
          <p:cNvSpPr/>
          <p:nvPr/>
        </p:nvSpPr>
        <p:spPr bwMode="auto">
          <a:xfrm>
            <a:off x="3328652" y="4100603"/>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6" name="직사각형 65"/>
          <p:cNvSpPr/>
          <p:nvPr/>
        </p:nvSpPr>
        <p:spPr bwMode="auto">
          <a:xfrm>
            <a:off x="971601" y="151486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Before</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
        <p:nvSpPr>
          <p:cNvPr id="67" name="직사각형 66"/>
          <p:cNvSpPr/>
          <p:nvPr/>
        </p:nvSpPr>
        <p:spPr bwMode="auto">
          <a:xfrm>
            <a:off x="5272050" y="151952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After</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Tree>
    <p:extLst>
      <p:ext uri="{BB962C8B-B14F-4D97-AF65-F5344CB8AC3E}">
        <p14:creationId xmlns:p14="http://schemas.microsoft.com/office/powerpoint/2010/main" val="50921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200" b="1" dirty="0" smtClean="0">
                <a:latin typeface="+mj-ea"/>
                <a:ea typeface="+mj-ea"/>
                <a:cs typeface="Arial" panose="020B0604020202020204" pitchFamily="34" charset="0"/>
              </a:rPr>
              <a:t>Auto &amp; Cross correlations between New TDPs</a:t>
            </a:r>
            <a:r>
              <a:rPr lang="ko-KR" altLang="en-US" sz="3200" b="1" dirty="0" smtClean="0">
                <a:latin typeface="+mj-ea"/>
                <a:ea typeface="+mj-ea"/>
                <a:cs typeface="Arial" panose="020B0604020202020204" pitchFamily="34" charset="0"/>
              </a:rPr>
              <a:t> </a:t>
            </a:r>
            <a:endParaRPr lang="ko-KR" altLang="en-US" sz="3200" b="1" dirty="0">
              <a:latin typeface="+mj-ea"/>
              <a:ea typeface="+mj-ea"/>
              <a:cs typeface="Arial" panose="020B0604020202020204" pitchFamily="34" charset="0"/>
            </a:endParaRPr>
          </a:p>
        </p:txBody>
      </p:sp>
      <p:pic>
        <p:nvPicPr>
          <p:cNvPr id="35" name="그림 34"/>
          <p:cNvPicPr>
            <a:picLocks noChangeAspect="1"/>
          </p:cNvPicPr>
          <p:nvPr/>
        </p:nvPicPr>
        <p:blipFill rotWithShape="1">
          <a:blip r:embed="rId2">
            <a:extLst>
              <a:ext uri="{28A0092B-C50C-407E-A947-70E740481C1C}">
                <a14:useLocalDpi xmlns:a14="http://schemas.microsoft.com/office/drawing/2010/main" val="0"/>
              </a:ext>
            </a:extLst>
          </a:blip>
          <a:srcRect l="11539" t="6202" r="8653" b="8182"/>
          <a:stretch/>
        </p:blipFill>
        <p:spPr>
          <a:xfrm>
            <a:off x="148415" y="1401730"/>
            <a:ext cx="8838828" cy="4971841"/>
          </a:xfrm>
          <a:prstGeom prst="rect">
            <a:avLst/>
          </a:prstGeom>
        </p:spPr>
      </p:pic>
    </p:spTree>
    <p:extLst>
      <p:ext uri="{BB962C8B-B14F-4D97-AF65-F5344CB8AC3E}">
        <p14:creationId xmlns:p14="http://schemas.microsoft.com/office/powerpoint/2010/main" val="45344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22" name="직사각형 21"/>
          <p:cNvSpPr/>
          <p:nvPr/>
        </p:nvSpPr>
        <p:spPr bwMode="auto">
          <a:xfrm>
            <a:off x="2282177" y="175136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P1</a:t>
            </a:r>
            <a:endParaRPr kumimoji="0" lang="ko-KR" altLang="en-US"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2911538" y="175136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1 0 1 1 1 0 1 1 1 0 0 1 0 1 0 0 1 0 0 0 1 0 1 0 0 1 0 1 1 0 1</a:t>
            </a:r>
            <a:endParaRPr kumimoji="0" lang="ko-KR" altLang="en-US"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2282177" y="196972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P2</a:t>
            </a:r>
            <a:endParaRPr kumimoji="0" lang="ko-KR" altLang="en-US"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2911538" y="196972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1 1 0 0 1 0 1 0 1 1 0 0 1 1 1 0 1 0 0 1 0 0 1 1 0 1 1 0 0 1 0</a:t>
            </a:r>
            <a:endParaRPr kumimoji="0" lang="ko-KR" altLang="en-US"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2282177" y="218808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P3</a:t>
            </a:r>
            <a:endParaRPr kumimoji="0" lang="ko-KR" altLang="en-US"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2911538" y="218808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1 0 1 0 0 0 1 0 1 0 1 0 1 0 1 0 0 1 1 0 1 0 0 0 1 1 1 0 1 1 1</a:t>
            </a:r>
            <a:endParaRPr kumimoji="0" lang="ko-KR" altLang="en-US"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2282177" y="2415151"/>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P4</a:t>
            </a:r>
            <a:endParaRPr kumimoji="0" lang="ko-KR" altLang="en-US"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2911538" y="2415151"/>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1 1 1 0 0 0 0 1 1 0 0 0 1 1 0 1 1 0 1 1 0 1 0 0 1 0 1 1 1 0 0</a:t>
            </a:r>
            <a:endParaRPr kumimoji="0" lang="ko-KR" altLang="en-US"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2282177" y="2642219"/>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P5</a:t>
            </a:r>
            <a:endParaRPr kumimoji="0" lang="ko-KR" altLang="en-US"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2911538" y="2642219"/>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1 0 0 1 1 1 0 0 0 1 0 0 1 0 0 0 1 1 0 1 1 1 0 0 1 1 0 1 1 1 0</a:t>
            </a:r>
            <a:endParaRPr lang="ko-KR" altLang="en-US" dirty="0"/>
          </a:p>
        </p:txBody>
      </p:sp>
      <p:sp>
        <p:nvSpPr>
          <p:cNvPr id="32" name="직사각형 31"/>
          <p:cNvSpPr/>
          <p:nvPr/>
        </p:nvSpPr>
        <p:spPr bwMode="auto">
          <a:xfrm>
            <a:off x="2282177" y="2869288"/>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P6</a:t>
            </a:r>
            <a:endParaRPr kumimoji="0" lang="ko-KR" altLang="en-US"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2911538" y="2869288"/>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1 0 1 0 1 1 1 0 0 0 1 1 0 1 0 1 0 0 0 1 1 0 0 1 1 0 1 1 0 1 0</a:t>
            </a:r>
            <a:endParaRPr lang="ko-KR" altLang="en-US" dirty="0"/>
          </a:p>
        </p:txBody>
      </p:sp>
      <p:sp>
        <p:nvSpPr>
          <p:cNvPr id="34" name="TextBox 21"/>
          <p:cNvSpPr txBox="1"/>
          <p:nvPr/>
        </p:nvSpPr>
        <p:spPr>
          <a:xfrm>
            <a:off x="2273850" y="1402603"/>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51" name="직사각형 50"/>
          <p:cNvSpPr/>
          <p:nvPr/>
        </p:nvSpPr>
        <p:spPr bwMode="auto">
          <a:xfrm>
            <a:off x="315456" y="4300109"/>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87722"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246622" y="3863043"/>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315456" y="4207173"/>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104704" y="4300108"/>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317820"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88564" y="4154964"/>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43943" y="4154964"/>
            <a:ext cx="1080120" cy="648072"/>
          </a:xfrm>
          <a:prstGeom prst="rect">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069014" y="4154964"/>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cxnSp>
        <p:nvCxnSpPr>
          <p:cNvPr id="61" name="꺾인 연결선 60"/>
          <p:cNvCxnSpPr>
            <a:stCxn id="57" idx="2"/>
            <a:endCxn id="64" idx="2"/>
          </p:cNvCxnSpPr>
          <p:nvPr/>
        </p:nvCxnSpPr>
        <p:spPr bwMode="auto">
          <a:xfrm rot="16200000" flipH="1">
            <a:off x="3564442" y="4050343"/>
            <a:ext cx="354670" cy="1860056"/>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
        <p:nvSpPr>
          <p:cNvPr id="62" name="타원 61"/>
          <p:cNvSpPr/>
          <p:nvPr/>
        </p:nvSpPr>
        <p:spPr bwMode="auto">
          <a:xfrm>
            <a:off x="4345983" y="3338718"/>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59827" y="4794927"/>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671805" y="4945629"/>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03853" y="4803036"/>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886043" y="3995499"/>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300635" y="4750410"/>
            <a:ext cx="1587088" cy="1431069"/>
          </a:xfrm>
          <a:prstGeom prst="rect">
            <a:avLst/>
          </a:prstGeom>
        </p:spPr>
      </p:pic>
      <p:pic>
        <p:nvPicPr>
          <p:cNvPr id="45" name="그림 44"/>
          <p:cNvPicPr>
            <a:picLocks noChangeAspect="1"/>
          </p:cNvPicPr>
          <p:nvPr/>
        </p:nvPicPr>
        <p:blipFill>
          <a:blip r:embed="rId3"/>
          <a:stretch>
            <a:fillRect/>
          </a:stretch>
        </p:blipFill>
        <p:spPr>
          <a:xfrm>
            <a:off x="6463290" y="4133981"/>
            <a:ext cx="2402455" cy="2139350"/>
          </a:xfrm>
          <a:prstGeom prst="rect">
            <a:avLst/>
          </a:prstGeom>
        </p:spPr>
      </p:pic>
      <p:sp>
        <p:nvSpPr>
          <p:cNvPr id="94" name="TextBox 93"/>
          <p:cNvSpPr txBox="1"/>
          <p:nvPr/>
        </p:nvSpPr>
        <p:spPr>
          <a:xfrm>
            <a:off x="6150411" y="4244564"/>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61084" y="5496931"/>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87722" y="4478793"/>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3389534"/>
            <a:ext cx="2384820" cy="369332"/>
          </a:xfrm>
          <a:prstGeom prst="rect">
            <a:avLst/>
          </a:prstGeom>
          <a:noFill/>
        </p:spPr>
        <p:txBody>
          <a:bodyPr wrap="none" rtlCol="0">
            <a:spAutoFit/>
          </a:bodyPr>
          <a:lstStyle/>
          <a:p>
            <a:r>
              <a:rPr lang="en-US" altLang="ko-KR" sz="1800" dirty="0" smtClean="0"/>
              <a:t>(1) AWGN only Model </a:t>
            </a:r>
            <a:endParaRPr lang="ko-KR" altLang="en-US" sz="1800" dirty="0"/>
          </a:p>
        </p:txBody>
      </p:sp>
      <p:sp>
        <p:nvSpPr>
          <p:cNvPr id="101" name="직사각형 100"/>
          <p:cNvSpPr/>
          <p:nvPr/>
        </p:nvSpPr>
        <p:spPr bwMode="auto">
          <a:xfrm>
            <a:off x="121150" y="3234415"/>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34204" y="5670458"/>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(1)</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Tree>
    <p:extLst>
      <p:ext uri="{BB962C8B-B14F-4D97-AF65-F5344CB8AC3E}">
        <p14:creationId xmlns:p14="http://schemas.microsoft.com/office/powerpoint/2010/main" val="125566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1" name="직사각형 50"/>
          <p:cNvSpPr/>
          <p:nvPr/>
        </p:nvSpPr>
        <p:spPr bwMode="auto">
          <a:xfrm>
            <a:off x="245784" y="3167988"/>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18050"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176950" y="2730922"/>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245784" y="3075052"/>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035032" y="3167987"/>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248148"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18892" y="3022843"/>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78779" y="3022843"/>
            <a:ext cx="108012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103850" y="3022843"/>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2" name="타원 61"/>
          <p:cNvSpPr/>
          <p:nvPr/>
        </p:nvSpPr>
        <p:spPr bwMode="auto">
          <a:xfrm>
            <a:off x="4380819" y="2206597"/>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94663" y="3662806"/>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706641" y="3813508"/>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38689" y="3670915"/>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920879" y="2863378"/>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230963" y="3618289"/>
            <a:ext cx="1587088" cy="1431069"/>
          </a:xfrm>
          <a:prstGeom prst="rect">
            <a:avLst/>
          </a:prstGeom>
        </p:spPr>
      </p:pic>
      <p:pic>
        <p:nvPicPr>
          <p:cNvPr id="45" name="그림 44"/>
          <p:cNvPicPr>
            <a:picLocks noChangeAspect="1"/>
          </p:cNvPicPr>
          <p:nvPr/>
        </p:nvPicPr>
        <p:blipFill>
          <a:blip r:embed="rId3"/>
          <a:stretch>
            <a:fillRect/>
          </a:stretch>
        </p:blipFill>
        <p:spPr>
          <a:xfrm>
            <a:off x="6498126" y="3001860"/>
            <a:ext cx="2402455" cy="2139350"/>
          </a:xfrm>
          <a:prstGeom prst="rect">
            <a:avLst/>
          </a:prstGeom>
        </p:spPr>
      </p:pic>
      <p:sp>
        <p:nvSpPr>
          <p:cNvPr id="94" name="TextBox 93"/>
          <p:cNvSpPr txBox="1"/>
          <p:nvPr/>
        </p:nvSpPr>
        <p:spPr>
          <a:xfrm>
            <a:off x="6185247" y="3112443"/>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95920" y="4364810"/>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18050" y="3346672"/>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2257413"/>
            <a:ext cx="2441694" cy="369332"/>
          </a:xfrm>
          <a:prstGeom prst="rect">
            <a:avLst/>
          </a:prstGeom>
          <a:noFill/>
        </p:spPr>
        <p:txBody>
          <a:bodyPr wrap="none" rtlCol="0">
            <a:spAutoFit/>
          </a:bodyPr>
          <a:lstStyle/>
          <a:p>
            <a:r>
              <a:rPr lang="en-US" altLang="ko-KR" sz="1800" dirty="0" smtClean="0"/>
              <a:t>(2) CIR Channel Model </a:t>
            </a:r>
            <a:endParaRPr lang="ko-KR" altLang="en-US" sz="1800" dirty="0"/>
          </a:p>
        </p:txBody>
      </p:sp>
      <p:sp>
        <p:nvSpPr>
          <p:cNvPr id="101" name="직사각형 100"/>
          <p:cNvSpPr/>
          <p:nvPr/>
        </p:nvSpPr>
        <p:spPr bwMode="auto">
          <a:xfrm>
            <a:off x="121150" y="2102294"/>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69040" y="4538337"/>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(2)</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cxnSp>
        <p:nvCxnSpPr>
          <p:cNvPr id="46" name="꺾인 연결선 45"/>
          <p:cNvCxnSpPr/>
          <p:nvPr/>
        </p:nvCxnSpPr>
        <p:spPr bwMode="auto">
          <a:xfrm>
            <a:off x="3373667" y="3342797"/>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cxnSp>
        <p:nvCxnSpPr>
          <p:cNvPr id="47" name="꺾인 연결선 46"/>
          <p:cNvCxnSpPr>
            <a:stCxn id="58" idx="2"/>
            <a:endCxn id="64" idx="2"/>
          </p:cNvCxnSpPr>
          <p:nvPr/>
        </p:nvCxnSpPr>
        <p:spPr bwMode="auto">
          <a:xfrm rot="16200000" flipH="1">
            <a:off x="4285405" y="3604349"/>
            <a:ext cx="354670" cy="487802"/>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Tree>
    <p:extLst>
      <p:ext uri="{BB962C8B-B14F-4D97-AF65-F5344CB8AC3E}">
        <p14:creationId xmlns:p14="http://schemas.microsoft.com/office/powerpoint/2010/main" val="12077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D3 Channel in Scenario 3 (Home Scenario)</a:t>
            </a:r>
            <a:endParaRPr lang="ko-KR" altLang="en-US" sz="3600" b="1" dirty="0">
              <a:latin typeface="+mj-ea"/>
              <a:ea typeface="+mj-ea"/>
              <a:cs typeface="Arial" panose="020B0604020202020204" pitchFamily="34" charset="0"/>
            </a:endParaRPr>
          </a:p>
        </p:txBody>
      </p:sp>
      <p:pic>
        <p:nvPicPr>
          <p:cNvPr id="6" name="그림 5"/>
          <p:cNvPicPr>
            <a:picLocks noChangeAspect="1"/>
          </p:cNvPicPr>
          <p:nvPr/>
        </p:nvPicPr>
        <p:blipFill>
          <a:blip r:embed="rId2"/>
          <a:stretch>
            <a:fillRect/>
          </a:stretch>
        </p:blipFill>
        <p:spPr>
          <a:xfrm>
            <a:off x="415290" y="2082553"/>
            <a:ext cx="4587230" cy="3220100"/>
          </a:xfrm>
          <a:prstGeom prst="rect">
            <a:avLst/>
          </a:prstGeom>
          <a:ln>
            <a:solidFill>
              <a:schemeClr val="tx1"/>
            </a:solidFill>
          </a:ln>
        </p:spPr>
      </p:pic>
      <p:pic>
        <p:nvPicPr>
          <p:cNvPr id="7" name="그림 6"/>
          <p:cNvPicPr>
            <a:picLocks noChangeAspect="1"/>
          </p:cNvPicPr>
          <p:nvPr/>
        </p:nvPicPr>
        <p:blipFill>
          <a:blip r:embed="rId3"/>
          <a:stretch>
            <a:fillRect/>
          </a:stretch>
        </p:blipFill>
        <p:spPr>
          <a:xfrm>
            <a:off x="5058707" y="2082553"/>
            <a:ext cx="3692925" cy="3220100"/>
          </a:xfrm>
          <a:prstGeom prst="rect">
            <a:avLst/>
          </a:prstGeom>
        </p:spPr>
      </p:pic>
      <p:sp>
        <p:nvSpPr>
          <p:cNvPr id="11" name="직사각형 10"/>
          <p:cNvSpPr/>
          <p:nvPr/>
        </p:nvSpPr>
        <p:spPr bwMode="auto">
          <a:xfrm>
            <a:off x="5371808" y="3422630"/>
            <a:ext cx="3084140" cy="216024"/>
          </a:xfrm>
          <a:prstGeom prst="rect">
            <a:avLst/>
          </a:prstGeom>
          <a:noFill/>
          <a:ln w="222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8948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D7 Channel in Scenario 4 (Home Scenario)</a:t>
            </a:r>
            <a:endParaRPr lang="ko-KR" altLang="en-US" sz="3600" b="1" dirty="0">
              <a:latin typeface="+mj-ea"/>
              <a:ea typeface="+mj-ea"/>
              <a:cs typeface="Arial" panose="020B0604020202020204" pitchFamily="34" charset="0"/>
            </a:endParaRPr>
          </a:p>
        </p:txBody>
      </p:sp>
      <p:pic>
        <p:nvPicPr>
          <p:cNvPr id="8" name="그림 7"/>
          <p:cNvPicPr>
            <a:picLocks noChangeAspect="1"/>
          </p:cNvPicPr>
          <p:nvPr/>
        </p:nvPicPr>
        <p:blipFill>
          <a:blip r:embed="rId2"/>
          <a:stretch>
            <a:fillRect/>
          </a:stretch>
        </p:blipFill>
        <p:spPr>
          <a:xfrm>
            <a:off x="230699" y="2107492"/>
            <a:ext cx="4810002" cy="3195161"/>
          </a:xfrm>
          <a:prstGeom prst="rect">
            <a:avLst/>
          </a:prstGeom>
          <a:ln>
            <a:solidFill>
              <a:schemeClr val="tx1"/>
            </a:solidFill>
          </a:ln>
        </p:spPr>
      </p:pic>
      <p:sp>
        <p:nvSpPr>
          <p:cNvPr id="9" name="타원 8"/>
          <p:cNvSpPr/>
          <p:nvPr/>
        </p:nvSpPr>
        <p:spPr bwMode="auto">
          <a:xfrm>
            <a:off x="2161279" y="3206606"/>
            <a:ext cx="468701" cy="432048"/>
          </a:xfrm>
          <a:prstGeom prst="ellipse">
            <a:avLst/>
          </a:prstGeom>
          <a:noFill/>
          <a:ln w="190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그림 9"/>
          <p:cNvPicPr>
            <a:picLocks noChangeAspect="1"/>
          </p:cNvPicPr>
          <p:nvPr/>
        </p:nvPicPr>
        <p:blipFill>
          <a:blip r:embed="rId3"/>
          <a:stretch>
            <a:fillRect/>
          </a:stretch>
        </p:blipFill>
        <p:spPr>
          <a:xfrm>
            <a:off x="5093474" y="2107492"/>
            <a:ext cx="3947590" cy="961468"/>
          </a:xfrm>
          <a:prstGeom prst="rect">
            <a:avLst/>
          </a:prstGeom>
        </p:spPr>
      </p:pic>
      <p:pic>
        <p:nvPicPr>
          <p:cNvPr id="12" name="그림 11"/>
          <p:cNvPicPr>
            <a:picLocks noChangeAspect="1"/>
          </p:cNvPicPr>
          <p:nvPr/>
        </p:nvPicPr>
        <p:blipFill>
          <a:blip r:embed="rId4"/>
          <a:stretch>
            <a:fillRect/>
          </a:stretch>
        </p:blipFill>
        <p:spPr>
          <a:xfrm>
            <a:off x="5071116" y="3042834"/>
            <a:ext cx="3978657" cy="1594890"/>
          </a:xfrm>
          <a:prstGeom prst="rect">
            <a:avLst/>
          </a:prstGeom>
        </p:spPr>
      </p:pic>
      <p:sp>
        <p:nvSpPr>
          <p:cNvPr id="11" name="직사각형 10"/>
          <p:cNvSpPr/>
          <p:nvPr/>
        </p:nvSpPr>
        <p:spPr bwMode="auto">
          <a:xfrm>
            <a:off x="6300191" y="4122953"/>
            <a:ext cx="2553957" cy="216024"/>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2818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4391</TotalTime>
  <Words>1678</Words>
  <Application>Microsoft Office PowerPoint</Application>
  <PresentationFormat>화면 슬라이드 쇼(4:3)</PresentationFormat>
  <Paragraphs>279</Paragraphs>
  <Slides>28</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28</vt:i4>
      </vt:variant>
    </vt:vector>
  </HeadingPairs>
  <TitlesOfParts>
    <vt:vector size="36"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Sang-Kyu Lim</cp:lastModifiedBy>
  <cp:revision>367</cp:revision>
  <cp:lastPrinted>2018-04-17T08:30:56Z</cp:lastPrinted>
  <dcterms:created xsi:type="dcterms:W3CDTF">2016-01-08T02:18:10Z</dcterms:created>
  <dcterms:modified xsi:type="dcterms:W3CDTF">2018-05-04T05:25:11Z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