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4" r:id="rId2"/>
    <p:sldId id="265" r:id="rId3"/>
    <p:sldId id="275" r:id="rId4"/>
    <p:sldId id="299" r:id="rId5"/>
    <p:sldId id="301" r:id="rId6"/>
    <p:sldId id="300" r:id="rId7"/>
    <p:sldId id="302" r:id="rId8"/>
    <p:sldId id="276" r:id="rId9"/>
    <p:sldId id="289" r:id="rId10"/>
    <p:sldId id="317" r:id="rId11"/>
    <p:sldId id="318" r:id="rId12"/>
    <p:sldId id="319" r:id="rId13"/>
    <p:sldId id="320" r:id="rId14"/>
    <p:sldId id="321" r:id="rId15"/>
    <p:sldId id="322"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Lst>
  <p:sldSz cx="9144000" cy="6858000" type="screen4x3"/>
  <p:notesSz cx="6797675" cy="9874250"/>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2" d="100"/>
          <a:sy n="82" d="100"/>
        </p:scale>
        <p:origin x="-3186" y="-7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094" y="200065"/>
            <a:ext cx="2640946"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zh-CN" dirty="0" smtClean="0"/>
              <a:t>IEEE 15-16-0028-00-007a</a:t>
            </a:r>
            <a:endParaRPr lang="en-US" altLang="zh-CN" dirty="0"/>
          </a:p>
        </p:txBody>
      </p:sp>
      <p:sp>
        <p:nvSpPr>
          <p:cNvPr id="3075" name="Rectangle 3"/>
          <p:cNvSpPr>
            <a:spLocks noGrp="1" noChangeArrowheads="1"/>
          </p:cNvSpPr>
          <p:nvPr>
            <p:ph type="dt" sz="quarter" idx="1"/>
          </p:nvPr>
        </p:nvSpPr>
        <p:spPr bwMode="auto">
          <a:xfrm>
            <a:off x="681635" y="200065"/>
            <a:ext cx="2264336"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zh-CN"/>
              <a:t>&lt;month year&gt;</a:t>
            </a:r>
          </a:p>
        </p:txBody>
      </p:sp>
      <p:sp>
        <p:nvSpPr>
          <p:cNvPr id="3076" name="Rectangle 4"/>
          <p:cNvSpPr>
            <a:spLocks noGrp="1" noChangeArrowheads="1"/>
          </p:cNvSpPr>
          <p:nvPr>
            <p:ph type="ftr" sz="quarter" idx="2"/>
          </p:nvPr>
        </p:nvSpPr>
        <p:spPr bwMode="auto">
          <a:xfrm>
            <a:off x="4078917" y="9556706"/>
            <a:ext cx="211493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ltLang="zh-CN"/>
              <a:t>&lt;author&gt;, &lt;company&gt;</a:t>
            </a:r>
          </a:p>
        </p:txBody>
      </p:sp>
      <p:sp>
        <p:nvSpPr>
          <p:cNvPr id="3077" name="Rectangle 5"/>
          <p:cNvSpPr>
            <a:spLocks noGrp="1" noChangeArrowheads="1"/>
          </p:cNvSpPr>
          <p:nvPr>
            <p:ph type="sldNum" sz="quarter" idx="3"/>
          </p:nvPr>
        </p:nvSpPr>
        <p:spPr bwMode="auto">
          <a:xfrm>
            <a:off x="2644060" y="9556706"/>
            <a:ext cx="1358601"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ltLang="zh-CN"/>
              <a:t>Page </a:t>
            </a:r>
            <a:fld id="{5DFC834A-87AC-4CC8-9400-01035A11F60B}" type="slidenum">
              <a:rPr lang="en-US" altLang="zh-CN"/>
              <a:pPr/>
              <a:t>‹#›</a:t>
            </a:fld>
            <a:endParaRPr lang="en-US" altLang="zh-CN"/>
          </a:p>
        </p:txBody>
      </p:sp>
      <p:sp>
        <p:nvSpPr>
          <p:cNvPr id="3078" name="Line 6"/>
          <p:cNvSpPr>
            <a:spLocks noChangeShapeType="1"/>
          </p:cNvSpPr>
          <p:nvPr/>
        </p:nvSpPr>
        <p:spPr bwMode="auto">
          <a:xfrm>
            <a:off x="680079" y="412131"/>
            <a:ext cx="5437518"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3079" name="Rectangle 7"/>
          <p:cNvSpPr>
            <a:spLocks noChangeArrowheads="1"/>
          </p:cNvSpPr>
          <p:nvPr/>
        </p:nvSpPr>
        <p:spPr bwMode="auto">
          <a:xfrm>
            <a:off x="680079" y="9556707"/>
            <a:ext cx="697197" cy="369332"/>
          </a:xfrm>
          <a:prstGeom prst="rect">
            <a:avLst/>
          </a:prstGeom>
          <a:noFill/>
          <a:ln w="9525">
            <a:noFill/>
            <a:miter lim="800000"/>
            <a:headEnd/>
            <a:tailEnd/>
          </a:ln>
          <a:effectLst/>
        </p:spPr>
        <p:txBody>
          <a:bodyPr lIns="0" tIns="0" rIns="0" bIns="0">
            <a:spAutoFit/>
          </a:bodyPr>
          <a:lstStyle/>
          <a:p>
            <a:pPr defTabSz="933450"/>
            <a:r>
              <a:rPr lang="en-US" altLang="zh-CN"/>
              <a:t>Submission</a:t>
            </a:r>
          </a:p>
        </p:txBody>
      </p:sp>
      <p:sp>
        <p:nvSpPr>
          <p:cNvPr id="3080" name="Line 8"/>
          <p:cNvSpPr>
            <a:spLocks noChangeShapeType="1"/>
          </p:cNvSpPr>
          <p:nvPr/>
        </p:nvSpPr>
        <p:spPr bwMode="auto">
          <a:xfrm>
            <a:off x="680079" y="9544884"/>
            <a:ext cx="5588473"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extLst>
      <p:ext uri="{BB962C8B-B14F-4D97-AF65-F5344CB8AC3E}">
        <p14:creationId xmlns:p14="http://schemas.microsoft.com/office/powerpoint/2010/main" val="4167136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115612"/>
            <a:ext cx="2759222"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ltLang="zh-CN"/>
              <a:t>doc.: IEEE 802.15-&lt;doc#&gt;</a:t>
            </a:r>
          </a:p>
        </p:txBody>
      </p:sp>
      <p:sp>
        <p:nvSpPr>
          <p:cNvPr id="2051" name="Rectangle 3"/>
          <p:cNvSpPr>
            <a:spLocks noGrp="1" noChangeArrowheads="1"/>
          </p:cNvSpPr>
          <p:nvPr>
            <p:ph type="dt" idx="1"/>
          </p:nvPr>
        </p:nvSpPr>
        <p:spPr bwMode="auto">
          <a:xfrm>
            <a:off x="641173" y="115612"/>
            <a:ext cx="2682965"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ltLang="zh-CN"/>
              <a:t>&lt;month year&gt;</a:t>
            </a:r>
          </a:p>
        </p:txBody>
      </p:sp>
      <p:sp>
        <p:nvSpPr>
          <p:cNvPr id="2052" name="Rectangle 4"/>
          <p:cNvSpPr>
            <a:spLocks noGrp="1" noRot="1" noChangeAspect="1" noChangeArrowheads="1" noTextEdit="1"/>
          </p:cNvSpPr>
          <p:nvPr>
            <p:ph type="sldImg" idx="2"/>
          </p:nvPr>
        </p:nvSpPr>
        <p:spPr bwMode="auto">
          <a:xfrm>
            <a:off x="938213" y="746125"/>
            <a:ext cx="4921250" cy="369093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05734" y="4690522"/>
            <a:ext cx="4986207" cy="4443919"/>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54" name="Rectangle 6"/>
          <p:cNvSpPr>
            <a:spLocks noGrp="1" noChangeArrowheads="1"/>
          </p:cNvSpPr>
          <p:nvPr>
            <p:ph type="ftr" sz="quarter" idx="4"/>
          </p:nvPr>
        </p:nvSpPr>
        <p:spPr bwMode="auto">
          <a:xfrm>
            <a:off x="3697636" y="9560085"/>
            <a:ext cx="2460423"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ltLang="zh-CN"/>
              <a:t>&lt;author&gt;, &lt;company&gt;</a:t>
            </a:r>
          </a:p>
        </p:txBody>
      </p:sp>
      <p:sp>
        <p:nvSpPr>
          <p:cNvPr id="2055" name="Rectangle 7"/>
          <p:cNvSpPr>
            <a:spLocks noGrp="1" noChangeArrowheads="1"/>
          </p:cNvSpPr>
          <p:nvPr>
            <p:ph type="sldNum" sz="quarter" idx="5"/>
          </p:nvPr>
        </p:nvSpPr>
        <p:spPr bwMode="auto">
          <a:xfrm>
            <a:off x="2875939" y="9560085"/>
            <a:ext cx="785904"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ltLang="zh-CN"/>
              <a:t>Page </a:t>
            </a:r>
            <a:fld id="{E03D6019-6E9A-433C-BEAF-106EDE2EE5B7}" type="slidenum">
              <a:rPr lang="en-US" altLang="zh-CN"/>
              <a:pPr/>
              <a:t>‹#›</a:t>
            </a:fld>
            <a:endParaRPr lang="en-US" altLang="zh-CN"/>
          </a:p>
        </p:txBody>
      </p:sp>
      <p:sp>
        <p:nvSpPr>
          <p:cNvPr id="2056" name="Rectangle 8"/>
          <p:cNvSpPr>
            <a:spLocks noChangeArrowheads="1"/>
          </p:cNvSpPr>
          <p:nvPr/>
        </p:nvSpPr>
        <p:spPr bwMode="auto">
          <a:xfrm>
            <a:off x="709648" y="9560085"/>
            <a:ext cx="697197" cy="369332"/>
          </a:xfrm>
          <a:prstGeom prst="rect">
            <a:avLst/>
          </a:prstGeom>
          <a:noFill/>
          <a:ln w="9525">
            <a:noFill/>
            <a:miter lim="800000"/>
            <a:headEnd/>
            <a:tailEnd/>
          </a:ln>
          <a:effectLst/>
        </p:spPr>
        <p:txBody>
          <a:bodyPr lIns="0" tIns="0" rIns="0" bIns="0">
            <a:spAutoFit/>
          </a:bodyPr>
          <a:lstStyle/>
          <a:p>
            <a:r>
              <a:rPr lang="en-US" altLang="zh-CN"/>
              <a:t>Submission</a:t>
            </a:r>
          </a:p>
        </p:txBody>
      </p:sp>
      <p:sp>
        <p:nvSpPr>
          <p:cNvPr id="2057" name="Line 9"/>
          <p:cNvSpPr>
            <a:spLocks noChangeShapeType="1"/>
          </p:cNvSpPr>
          <p:nvPr/>
        </p:nvSpPr>
        <p:spPr bwMode="auto">
          <a:xfrm>
            <a:off x="709648" y="9558396"/>
            <a:ext cx="537838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2058" name="Line 10"/>
          <p:cNvSpPr>
            <a:spLocks noChangeShapeType="1"/>
          </p:cNvSpPr>
          <p:nvPr/>
        </p:nvSpPr>
        <p:spPr bwMode="auto">
          <a:xfrm>
            <a:off x="634948" y="315855"/>
            <a:ext cx="552778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extLst>
      <p:ext uri="{BB962C8B-B14F-4D97-AF65-F5344CB8AC3E}">
        <p14:creationId xmlns:p14="http://schemas.microsoft.com/office/powerpoint/2010/main" val="593161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938213" y="746125"/>
            <a:ext cx="4921250" cy="3690938"/>
          </a:xfrm>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altLang="zh-CN" smtClean="0"/>
              <a:t>doc.: IEEE 802.15-&lt;doc#&gt;</a:t>
            </a:r>
            <a:endParaRPr lang="en-US" altLang="zh-CN"/>
          </a:p>
        </p:txBody>
      </p:sp>
      <p:sp>
        <p:nvSpPr>
          <p:cNvPr id="5" name="날짜 개체 틀 4"/>
          <p:cNvSpPr>
            <a:spLocks noGrp="1"/>
          </p:cNvSpPr>
          <p:nvPr>
            <p:ph type="dt" idx="11"/>
          </p:nvPr>
        </p:nvSpPr>
        <p:spPr/>
        <p:txBody>
          <a:bodyPr/>
          <a:lstStyle/>
          <a:p>
            <a:r>
              <a:rPr lang="en-US" altLang="zh-CN" smtClean="0"/>
              <a:t>&lt;month year&gt;</a:t>
            </a:r>
            <a:endParaRPr lang="en-US" altLang="zh-CN"/>
          </a:p>
        </p:txBody>
      </p:sp>
      <p:sp>
        <p:nvSpPr>
          <p:cNvPr id="6" name="바닥글 개체 틀 5"/>
          <p:cNvSpPr>
            <a:spLocks noGrp="1"/>
          </p:cNvSpPr>
          <p:nvPr>
            <p:ph type="ftr" sz="quarter" idx="12"/>
          </p:nvPr>
        </p:nvSpPr>
        <p:spPr/>
        <p:txBody>
          <a:bodyPr/>
          <a:lstStyle/>
          <a:p>
            <a:pPr lvl="4"/>
            <a:r>
              <a:rPr lang="en-US" altLang="zh-CN" smtClean="0"/>
              <a:t>&lt;author&gt;, &lt;company&gt;</a:t>
            </a:r>
            <a:endParaRPr lang="en-US" altLang="zh-CN"/>
          </a:p>
        </p:txBody>
      </p:sp>
      <p:sp>
        <p:nvSpPr>
          <p:cNvPr id="7" name="슬라이드 번호 개체 틀 6"/>
          <p:cNvSpPr>
            <a:spLocks noGrp="1"/>
          </p:cNvSpPr>
          <p:nvPr>
            <p:ph type="sldNum" sz="quarter" idx="13"/>
          </p:nvPr>
        </p:nvSpPr>
        <p:spPr/>
        <p:txBody>
          <a:bodyPr/>
          <a:lstStyle/>
          <a:p>
            <a:r>
              <a:rPr lang="en-US" altLang="zh-CN" smtClean="0"/>
              <a:t>Page </a:t>
            </a:r>
            <a:fld id="{E03D6019-6E9A-433C-BEAF-106EDE2EE5B7}" type="slidenum">
              <a:rPr lang="en-US" altLang="zh-CN" smtClean="0"/>
              <a:pPr/>
              <a:t>1</a:t>
            </a:fld>
            <a:endParaRPr lang="en-US" altLang="zh-CN"/>
          </a:p>
        </p:txBody>
      </p:sp>
    </p:spTree>
    <p:extLst>
      <p:ext uri="{BB962C8B-B14F-4D97-AF65-F5344CB8AC3E}">
        <p14:creationId xmlns:p14="http://schemas.microsoft.com/office/powerpoint/2010/main" val="788902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r>
              <a:rPr lang="en-US" altLang="zh-CN" smtClean="0"/>
              <a:t>doc.: IEEE 802.15-&lt;doc#&gt;</a:t>
            </a:r>
            <a:endParaRPr lang="en-US" altLang="zh-CN"/>
          </a:p>
        </p:txBody>
      </p:sp>
      <p:sp>
        <p:nvSpPr>
          <p:cNvPr id="5" name="날짜 개체 틀 4"/>
          <p:cNvSpPr>
            <a:spLocks noGrp="1"/>
          </p:cNvSpPr>
          <p:nvPr>
            <p:ph type="dt" idx="11"/>
          </p:nvPr>
        </p:nvSpPr>
        <p:spPr/>
        <p:txBody>
          <a:bodyPr/>
          <a:lstStyle/>
          <a:p>
            <a:r>
              <a:rPr lang="en-US" altLang="zh-CN" smtClean="0"/>
              <a:t>&lt;month year&gt;</a:t>
            </a:r>
            <a:endParaRPr lang="en-US" altLang="zh-CN"/>
          </a:p>
        </p:txBody>
      </p:sp>
      <p:sp>
        <p:nvSpPr>
          <p:cNvPr id="6" name="바닥글 개체 틀 5"/>
          <p:cNvSpPr>
            <a:spLocks noGrp="1"/>
          </p:cNvSpPr>
          <p:nvPr>
            <p:ph type="ftr" sz="quarter" idx="12"/>
          </p:nvPr>
        </p:nvSpPr>
        <p:spPr/>
        <p:txBody>
          <a:bodyPr/>
          <a:lstStyle/>
          <a:p>
            <a:pPr lvl="4"/>
            <a:r>
              <a:rPr lang="en-US" altLang="zh-CN" smtClean="0"/>
              <a:t>&lt;author&gt;, &lt;company&gt;</a:t>
            </a:r>
            <a:endParaRPr lang="en-US" altLang="zh-CN"/>
          </a:p>
        </p:txBody>
      </p:sp>
      <p:sp>
        <p:nvSpPr>
          <p:cNvPr id="7" name="슬라이드 번호 개체 틀 6"/>
          <p:cNvSpPr>
            <a:spLocks noGrp="1"/>
          </p:cNvSpPr>
          <p:nvPr>
            <p:ph type="sldNum" sz="quarter" idx="13"/>
          </p:nvPr>
        </p:nvSpPr>
        <p:spPr/>
        <p:txBody>
          <a:bodyPr/>
          <a:lstStyle/>
          <a:p>
            <a:r>
              <a:rPr lang="en-US" altLang="zh-CN" smtClean="0"/>
              <a:t>Page </a:t>
            </a:r>
            <a:fld id="{E03D6019-6E9A-433C-BEAF-106EDE2EE5B7}" type="slidenum">
              <a:rPr lang="en-US" altLang="zh-CN" smtClean="0"/>
              <a:pPr/>
              <a:t>2</a:t>
            </a:fld>
            <a:endParaRPr lang="en-US" altLang="zh-CN"/>
          </a:p>
        </p:txBody>
      </p:sp>
    </p:spTree>
    <p:extLst>
      <p:ext uri="{BB962C8B-B14F-4D97-AF65-F5344CB8AC3E}">
        <p14:creationId xmlns:p14="http://schemas.microsoft.com/office/powerpoint/2010/main" val="1643555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85800" y="378281"/>
            <a:ext cx="1600200" cy="215444"/>
          </a:xfrm>
        </p:spPr>
        <p:txBody>
          <a:bodyPr/>
          <a:lstStyle>
            <a:lvl1pPr>
              <a:defRPr/>
            </a:lvl1pPr>
          </a:lstStyle>
          <a:p>
            <a:r>
              <a:rPr lang="en-US" altLang="ko-KR" smtClean="0"/>
              <a:t>April 2018</a:t>
            </a:r>
            <a:endParaRPr lang="en-US" altLang="zh-CN" dirty="0"/>
          </a:p>
        </p:txBody>
      </p:sp>
      <p:sp>
        <p:nvSpPr>
          <p:cNvPr id="4" name="灯片编号占位符 3"/>
          <p:cNvSpPr>
            <a:spLocks noGrp="1"/>
          </p:cNvSpPr>
          <p:nvPr>
            <p:ph type="sldNum" sz="quarter" idx="12"/>
          </p:nvPr>
        </p:nvSpPr>
        <p:spPr/>
        <p:txBody>
          <a:bodyPr/>
          <a:lstStyle>
            <a:lvl1pPr>
              <a:defRPr/>
            </a:lvl1pPr>
          </a:lstStyle>
          <a:p>
            <a:r>
              <a:rPr lang="en-US" altLang="zh-CN" dirty="0"/>
              <a:t>Slide </a:t>
            </a:r>
            <a:fld id="{76C0EB13-4677-48A4-A691-EDFD86E62D7A}" type="slidenum">
              <a:rPr lang="en-US" altLang="zh-CN"/>
              <a:pPr/>
              <a:t>‹#›</a:t>
            </a:fld>
            <a:endParaRPr lang="en-US" altLang="zh-CN" dirty="0"/>
          </a:p>
        </p:txBody>
      </p:sp>
      <p:sp>
        <p:nvSpPr>
          <p:cNvPr id="5" name="Rectangle 5"/>
          <p:cNvSpPr>
            <a:spLocks noGrp="1" noChangeArrowheads="1"/>
          </p:cNvSpPr>
          <p:nvPr>
            <p:ph type="ftr" sz="quarter" idx="3"/>
          </p:nvPr>
        </p:nvSpPr>
        <p:spPr bwMode="auto">
          <a:xfrm>
            <a:off x="54483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宋体" charset="-122"/>
              </a:defRPr>
            </a:lvl1pPr>
          </a:lstStyle>
          <a:p>
            <a:r>
              <a:rPr lang="en-US" altLang="zh-CN" dirty="0" smtClean="0"/>
              <a:t>Sang-</a:t>
            </a:r>
            <a:r>
              <a:rPr lang="en-US" altLang="zh-CN" dirty="0" err="1" smtClean="0"/>
              <a:t>Kyu</a:t>
            </a:r>
            <a:r>
              <a:rPr lang="en-US" altLang="zh-CN" dirty="0" smtClean="0"/>
              <a:t> Lim (ETRI)</a:t>
            </a:r>
            <a:endParaRPr lang="en-US"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ea typeface="宋体" charset="-122"/>
              </a:defRPr>
            </a:lvl1pPr>
          </a:lstStyle>
          <a:p>
            <a:r>
              <a:rPr lang="en-US" altLang="ko-KR" smtClean="0"/>
              <a:t>April 2018</a:t>
            </a:r>
            <a:endParaRPr lang="en-US" altLang="zh-CN" dirty="0"/>
          </a:p>
        </p:txBody>
      </p:sp>
      <p:sp>
        <p:nvSpPr>
          <p:cNvPr id="1029" name="Rectangle 5"/>
          <p:cNvSpPr>
            <a:spLocks noGrp="1" noChangeArrowheads="1"/>
          </p:cNvSpPr>
          <p:nvPr>
            <p:ph type="ftr" sz="quarter" idx="3"/>
          </p:nvPr>
        </p:nvSpPr>
        <p:spPr bwMode="auto">
          <a:xfrm>
            <a:off x="54483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ea typeface="宋体" charset="-122"/>
              </a:defRPr>
            </a:lvl1pPr>
          </a:lstStyle>
          <a:p>
            <a:r>
              <a:rPr lang="en-US" altLang="zh-CN" dirty="0" smtClean="0"/>
              <a:t>Sang-</a:t>
            </a:r>
            <a:r>
              <a:rPr lang="en-US" altLang="zh-CN" dirty="0" err="1" smtClean="0"/>
              <a:t>Kyu</a:t>
            </a:r>
            <a:r>
              <a:rPr lang="en-US" altLang="zh-CN" dirty="0" smtClean="0"/>
              <a:t> Lim (ETRI)</a:t>
            </a:r>
            <a:endParaRPr lang="en-US" altLang="zh-CN"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ea typeface="宋体" charset="-122"/>
              </a:defRPr>
            </a:lvl1pPr>
          </a:lstStyle>
          <a:p>
            <a:r>
              <a:rPr lang="en-US" altLang="zh-CN" dirty="0"/>
              <a:t>Slide </a:t>
            </a:r>
            <a:fld id="{4F86E66E-D9C0-4855-B6C9-2AB5A3396A65}" type="slidenum">
              <a:rPr lang="en-US" altLang="zh-CN"/>
              <a:pPr/>
              <a:t>‹#›</a:t>
            </a:fld>
            <a:endParaRPr lang="en-US" altLang="zh-CN" dirty="0"/>
          </a:p>
        </p:txBody>
      </p:sp>
      <p:sp>
        <p:nvSpPr>
          <p:cNvPr id="1031" name="Rectangle 7"/>
          <p:cNvSpPr>
            <a:spLocks noChangeArrowheads="1"/>
          </p:cNvSpPr>
          <p:nvPr/>
        </p:nvSpPr>
        <p:spPr bwMode="auto">
          <a:xfrm>
            <a:off x="3779912" y="424934"/>
            <a:ext cx="4678288" cy="184666"/>
          </a:xfrm>
          <a:prstGeom prst="rect">
            <a:avLst/>
          </a:prstGeom>
          <a:noFill/>
          <a:ln w="9525">
            <a:noFill/>
            <a:miter lim="800000"/>
            <a:headEnd/>
            <a:tailEnd/>
          </a:ln>
          <a:effectLst/>
        </p:spPr>
        <p:txBody>
          <a:bodyPr wrap="square" lIns="0" tIns="0" rIns="0" bIns="0" anchor="b">
            <a:spAutoFit/>
          </a:bodyPr>
          <a:lstStyle/>
          <a:p>
            <a:pPr lvl="4" algn="r"/>
            <a:r>
              <a:rPr lang="en-US" altLang="zh-CN" sz="1200" b="1" i="0" kern="1200" dirty="0" smtClean="0">
                <a:solidFill>
                  <a:schemeClr val="tx1"/>
                </a:solidFill>
                <a:latin typeface="Times New Roman" pitchFamily="18" charset="0"/>
                <a:ea typeface="+mn-ea"/>
                <a:cs typeface="+mn-cs"/>
              </a:rPr>
              <a:t>doc.:</a:t>
            </a:r>
            <a:r>
              <a:rPr lang="en-US" altLang="zh-CN" sz="1200" b="1" i="0" kern="1200" baseline="0" dirty="0" smtClean="0">
                <a:solidFill>
                  <a:schemeClr val="tx1"/>
                </a:solidFill>
                <a:latin typeface="Times New Roman" pitchFamily="18" charset="0"/>
                <a:ea typeface="+mn-ea"/>
                <a:cs typeface="+mn-cs"/>
              </a:rPr>
              <a:t> IEEE </a:t>
            </a:r>
            <a:r>
              <a:rPr lang="en-US" altLang="zh-CN" sz="1200" b="1" i="0" kern="1200" baseline="0" dirty="0" smtClean="0">
                <a:solidFill>
                  <a:schemeClr val="tx1"/>
                </a:solidFill>
                <a:latin typeface="Times New Roman" pitchFamily="18" charset="0"/>
                <a:ea typeface="+mn-ea"/>
                <a:cs typeface="+mn-cs"/>
              </a:rPr>
              <a:t>802.</a:t>
            </a:r>
            <a:r>
              <a:rPr lang="en-US" altLang="zh-CN" b="1" dirty="0" smtClean="0"/>
              <a:t>15-18-0166-00-0013</a:t>
            </a:r>
            <a:endParaRPr lang="en-US" altLang="zh-CN" sz="1400" b="1" dirty="0">
              <a:ea typeface="宋体" charset="-122"/>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ltLang="zh-CN" dirty="0">
                <a:ea typeface="宋体" charset="-122"/>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3655" r:id="rId1"/>
  </p:sldLayoutIdLst>
  <p:hf hdr="0"/>
  <p:txStyles>
    <p:titleStyle>
      <a:lvl1pPr algn="ctr" rtl="0" eaLnBrk="1" fontAlgn="base" hangingPunct="1">
        <a:spcBef>
          <a:spcPct val="0"/>
        </a:spcBef>
        <a:spcAft>
          <a:spcPct val="0"/>
        </a:spcAft>
        <a:defRPr sz="3600">
          <a:solidFill>
            <a:schemeClr val="tx1">
              <a:lumMod val="85000"/>
              <a:lumOff val="15000"/>
            </a:schemeClr>
          </a:solidFill>
          <a:latin typeface="Arial Unicode MS" pitchFamily="34" charset="-122"/>
          <a:ea typeface="Arial Unicode MS" pitchFamily="34" charset="-122"/>
          <a:cs typeface="Arial Unicode MS" pitchFamily="34" charset="-122"/>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lumMod val="85000"/>
              <a:lumOff val="15000"/>
            </a:schemeClr>
          </a:solidFill>
          <a:latin typeface="Arial Unicode MS" pitchFamily="34" charset="-122"/>
          <a:ea typeface="Arial Unicode MS" pitchFamily="34" charset="-122"/>
          <a:cs typeface="Arial Unicode MS" pitchFamily="34" charset="-122"/>
        </a:defRPr>
      </a:lvl1pPr>
      <a:lvl2pPr marL="742950" indent="-285750" algn="l" rtl="0" eaLnBrk="1" fontAlgn="base" hangingPunct="1">
        <a:spcBef>
          <a:spcPct val="20000"/>
        </a:spcBef>
        <a:spcAft>
          <a:spcPct val="0"/>
        </a:spcAft>
        <a:buChar char="–"/>
        <a:defRPr sz="2800">
          <a:solidFill>
            <a:schemeClr val="tx1">
              <a:lumMod val="85000"/>
              <a:lumOff val="15000"/>
            </a:schemeClr>
          </a:solidFill>
          <a:latin typeface="Arial Unicode MS" pitchFamily="34" charset="-122"/>
          <a:ea typeface="Arial Unicode MS" pitchFamily="34" charset="-122"/>
          <a:cs typeface="Arial Unicode MS" pitchFamily="34" charset="-122"/>
        </a:defRPr>
      </a:lvl2pPr>
      <a:lvl3pPr marL="1085850" indent="-228600" algn="l" rtl="0" eaLnBrk="1" fontAlgn="base" hangingPunct="1">
        <a:spcBef>
          <a:spcPct val="20000"/>
        </a:spcBef>
        <a:spcAft>
          <a:spcPct val="0"/>
        </a:spcAft>
        <a:buChar char="•"/>
        <a:defRPr sz="2400">
          <a:solidFill>
            <a:schemeClr val="tx1">
              <a:lumMod val="85000"/>
              <a:lumOff val="15000"/>
            </a:schemeClr>
          </a:solidFill>
          <a:latin typeface="Arial Unicode MS" pitchFamily="34" charset="-122"/>
          <a:ea typeface="Arial Unicode MS" pitchFamily="34" charset="-122"/>
          <a:cs typeface="Arial Unicode MS" pitchFamily="34" charset="-122"/>
        </a:defRPr>
      </a:lvl3pPr>
      <a:lvl4pPr marL="14287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4pPr>
      <a:lvl5pPr marL="1771650" indent="-228600" algn="l" rtl="0" eaLnBrk="1" fontAlgn="base" hangingPunct="1">
        <a:spcBef>
          <a:spcPct val="20000"/>
        </a:spcBef>
        <a:spcAft>
          <a:spcPct val="0"/>
        </a:spcAft>
        <a:buChar char="•"/>
        <a:defRPr sz="2000">
          <a:solidFill>
            <a:schemeClr val="tx1">
              <a:lumMod val="85000"/>
              <a:lumOff val="15000"/>
            </a:schemeClr>
          </a:solidFill>
          <a:latin typeface="Arial Unicode MS" pitchFamily="34" charset="-122"/>
          <a:ea typeface="Arial Unicode MS" pitchFamily="34" charset="-122"/>
          <a:cs typeface="Arial Unicode MS" pitchFamily="34" charset="-122"/>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a:t>
            </a:fld>
            <a:endParaRPr lang="en-US" altLang="zh-CN" dirty="0"/>
          </a:p>
        </p:txBody>
      </p:sp>
      <p:sp>
        <p:nvSpPr>
          <p:cNvPr id="4" name="바닥글 개체 틀 3"/>
          <p:cNvSpPr>
            <a:spLocks noGrp="1"/>
          </p:cNvSpPr>
          <p:nvPr>
            <p:ph type="ftr" sz="quarter" idx="3"/>
          </p:nvPr>
        </p:nvSpPr>
        <p:spPr/>
        <p:txBody>
          <a:bodyPr/>
          <a:lstStyle/>
          <a:p>
            <a:r>
              <a:rPr lang="en-US" altLang="zh-CN" dirty="0" smtClean="0"/>
              <a:t>Sang-</a:t>
            </a:r>
            <a:r>
              <a:rPr lang="en-US" altLang="zh-CN" dirty="0" err="1" smtClean="0"/>
              <a:t>Kyu</a:t>
            </a:r>
            <a:r>
              <a:rPr lang="en-US" altLang="zh-CN" dirty="0" smtClean="0"/>
              <a:t> Lim (ETRI)</a:t>
            </a:r>
            <a:endParaRPr lang="en-US" altLang="zh-CN" dirty="0"/>
          </a:p>
        </p:txBody>
      </p:sp>
      <p:sp>
        <p:nvSpPr>
          <p:cNvPr id="5" name="Rectangle 3"/>
          <p:cNvSpPr>
            <a:spLocks noChangeArrowheads="1"/>
          </p:cNvSpPr>
          <p:nvPr/>
        </p:nvSpPr>
        <p:spPr bwMode="auto">
          <a:xfrm>
            <a:off x="152400" y="609600"/>
            <a:ext cx="8991600" cy="4524315"/>
          </a:xfrm>
          <a:prstGeom prst="rect">
            <a:avLst/>
          </a:prstGeom>
          <a:noFill/>
          <a:ln w="12700">
            <a:noFill/>
            <a:miter lim="800000"/>
            <a:headEnd type="none" w="sm" len="sm"/>
            <a:tailEnd type="none" w="sm" len="sm"/>
          </a:ln>
          <a:effectLst/>
        </p:spPr>
        <p:txBody>
          <a:bodyPr>
            <a:spAutoFit/>
          </a:bodyPr>
          <a:lstStyle/>
          <a:p>
            <a:pPr algn="ctr"/>
            <a:r>
              <a:rPr lang="en-US" altLang="zh-CN" sz="1800" b="1" u="sng" dirty="0">
                <a:solidFill>
                  <a:schemeClr val="tx1">
                    <a:lumMod val="85000"/>
                    <a:lumOff val="15000"/>
                  </a:schemeClr>
                </a:solidFill>
                <a:effectLst>
                  <a:outerShdw blurRad="38100" dist="38100" dir="2700000" algn="tl">
                    <a:srgbClr val="C0C0C0"/>
                  </a:outerShdw>
                </a:effectLst>
                <a:ea typeface="宋体" charset="-122"/>
              </a:rPr>
              <a:t>Project: IEEE P802.15 Working Group for Wireless Personal Area Networks (WPANs)</a:t>
            </a:r>
            <a:endParaRPr lang="en-US" altLang="zh-CN" sz="1600" b="1" dirty="0">
              <a:solidFill>
                <a:schemeClr val="tx1">
                  <a:lumMod val="85000"/>
                  <a:lumOff val="15000"/>
                </a:schemeClr>
              </a:solidFill>
              <a:ea typeface="宋体" charset="-122"/>
            </a:endParaRPr>
          </a:p>
          <a:p>
            <a:endParaRPr lang="en-US" altLang="zh-CN" sz="1600" dirty="0">
              <a:solidFill>
                <a:schemeClr val="tx1">
                  <a:lumMod val="85000"/>
                  <a:lumOff val="15000"/>
                </a:schemeClr>
              </a:solidFill>
              <a:ea typeface="宋体" charset="-122"/>
            </a:endParaRPr>
          </a:p>
          <a:p>
            <a:r>
              <a:rPr lang="en-US" altLang="zh-CN" sz="1600" b="1" dirty="0">
                <a:solidFill>
                  <a:schemeClr val="tx1">
                    <a:lumMod val="85000"/>
                    <a:lumOff val="15000"/>
                  </a:schemeClr>
                </a:solidFill>
                <a:ea typeface="宋体" charset="-122"/>
              </a:rPr>
              <a:t>Submission Title:</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Evaluation Results on Preamble of PM PHY </a:t>
            </a:r>
            <a:r>
              <a:rPr lang="en-US" altLang="zh-CN" sz="1600" dirty="0">
                <a:solidFill>
                  <a:schemeClr val="tx1">
                    <a:lumMod val="85000"/>
                    <a:lumOff val="15000"/>
                  </a:schemeClr>
                </a:solidFill>
                <a:ea typeface="宋体" charset="-122"/>
              </a:rPr>
              <a:t>	</a:t>
            </a:r>
          </a:p>
          <a:p>
            <a:r>
              <a:rPr lang="en-US" altLang="zh-CN" sz="1600" b="1" dirty="0">
                <a:solidFill>
                  <a:schemeClr val="tx1">
                    <a:lumMod val="85000"/>
                    <a:lumOff val="15000"/>
                  </a:schemeClr>
                </a:solidFill>
                <a:ea typeface="宋体" charset="-122"/>
              </a:rPr>
              <a:t>Date Submitted: </a:t>
            </a:r>
            <a:r>
              <a:rPr lang="en-US" altLang="zh-CN" sz="1600" b="1" dirty="0" smtClean="0">
                <a:solidFill>
                  <a:schemeClr val="tx1">
                    <a:lumMod val="85000"/>
                    <a:lumOff val="15000"/>
                  </a:schemeClr>
                </a:solidFill>
                <a:ea typeface="宋体" charset="-122"/>
              </a:rPr>
              <a:t>24</a:t>
            </a:r>
            <a:r>
              <a:rPr lang="en-US" altLang="zh-CN" sz="1600" dirty="0" smtClean="0">
                <a:solidFill>
                  <a:schemeClr val="tx1">
                    <a:lumMod val="85000"/>
                    <a:lumOff val="15000"/>
                  </a:schemeClr>
                </a:solidFill>
                <a:ea typeface="宋体" charset="-122"/>
              </a:rPr>
              <a:t> April 2018</a:t>
            </a:r>
            <a:r>
              <a:rPr lang="en-US" altLang="zh-CN" sz="1600" dirty="0">
                <a:solidFill>
                  <a:schemeClr val="tx1">
                    <a:lumMod val="85000"/>
                    <a:lumOff val="15000"/>
                  </a:schemeClr>
                </a:solidFill>
                <a:ea typeface="宋体" charset="-122"/>
              </a:rPr>
              <a:t>	</a:t>
            </a:r>
          </a:p>
          <a:p>
            <a:r>
              <a:rPr lang="en-US" altLang="zh-CN" sz="1600" b="1" dirty="0">
                <a:solidFill>
                  <a:schemeClr val="tx1">
                    <a:lumMod val="85000"/>
                    <a:lumOff val="15000"/>
                  </a:schemeClr>
                </a:solidFill>
                <a:ea typeface="宋体" charset="-122"/>
              </a:rPr>
              <a:t>Source:</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Sang-Kyu Lim, </a:t>
            </a:r>
            <a:r>
              <a:rPr lang="en-US" altLang="zh-CN" sz="1600" dirty="0">
                <a:solidFill>
                  <a:schemeClr val="tx1">
                    <a:lumMod val="85000"/>
                    <a:lumOff val="15000"/>
                  </a:schemeClr>
                </a:solidFill>
                <a:ea typeface="宋体" charset="-122"/>
              </a:rPr>
              <a:t>Il Soon Jang, </a:t>
            </a:r>
            <a:r>
              <a:rPr lang="en-US" altLang="zh-CN" sz="1600" dirty="0" err="1">
                <a:solidFill>
                  <a:schemeClr val="tx1">
                    <a:lumMod val="85000"/>
                    <a:lumOff val="15000"/>
                  </a:schemeClr>
                </a:solidFill>
                <a:ea typeface="宋体" charset="-122"/>
              </a:rPr>
              <a:t>Jin</a:t>
            </a:r>
            <a:r>
              <a:rPr lang="en-US" altLang="zh-CN" sz="1600" dirty="0">
                <a:solidFill>
                  <a:schemeClr val="tx1">
                    <a:lumMod val="85000"/>
                    <a:lumOff val="15000"/>
                  </a:schemeClr>
                </a:solidFill>
                <a:ea typeface="宋体" charset="-122"/>
              </a:rPr>
              <a:t>-Doo </a:t>
            </a:r>
            <a:r>
              <a:rPr lang="en-US" altLang="zh-CN" sz="1600" dirty="0" err="1">
                <a:solidFill>
                  <a:schemeClr val="tx1">
                    <a:lumMod val="85000"/>
                    <a:lumOff val="15000"/>
                  </a:schemeClr>
                </a:solidFill>
                <a:ea typeface="宋体" charset="-122"/>
              </a:rPr>
              <a:t>Jeong</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Tae-</a:t>
            </a:r>
            <a:r>
              <a:rPr lang="en-US" altLang="zh-CN" sz="1600" dirty="0" err="1" smtClean="0">
                <a:solidFill>
                  <a:schemeClr val="tx1">
                    <a:lumMod val="85000"/>
                    <a:lumOff val="15000"/>
                  </a:schemeClr>
                </a:solidFill>
                <a:ea typeface="宋体" charset="-122"/>
              </a:rPr>
              <a:t>Gyu</a:t>
            </a:r>
            <a:r>
              <a:rPr lang="en-US" altLang="zh-CN" sz="1600" dirty="0" smtClean="0">
                <a:solidFill>
                  <a:schemeClr val="tx1">
                    <a:lumMod val="85000"/>
                    <a:lumOff val="15000"/>
                  </a:schemeClr>
                </a:solidFill>
                <a:ea typeface="宋体" charset="-122"/>
              </a:rPr>
              <a:t> Kang [ETRI]</a:t>
            </a:r>
          </a:p>
          <a:p>
            <a:r>
              <a:rPr lang="en-US" altLang="zh-CN" sz="1600" dirty="0" smtClean="0">
                <a:solidFill>
                  <a:schemeClr val="tx1">
                    <a:lumMod val="85000"/>
                    <a:lumOff val="15000"/>
                  </a:schemeClr>
                </a:solidFill>
                <a:ea typeface="宋体" charset="-122"/>
              </a:rPr>
              <a:t>Address: 218 </a:t>
            </a:r>
            <a:r>
              <a:rPr lang="en-US" altLang="zh-CN" sz="1600" dirty="0" err="1" smtClean="0">
                <a:solidFill>
                  <a:schemeClr val="tx1">
                    <a:lumMod val="85000"/>
                    <a:lumOff val="15000"/>
                  </a:schemeClr>
                </a:solidFill>
                <a:ea typeface="宋体" charset="-122"/>
              </a:rPr>
              <a:t>Gajeong-ro</a:t>
            </a:r>
            <a:r>
              <a:rPr lang="en-US" altLang="zh-CN" sz="1600" dirty="0" smtClean="0">
                <a:solidFill>
                  <a:schemeClr val="tx1">
                    <a:lumMod val="85000"/>
                    <a:lumOff val="15000"/>
                  </a:schemeClr>
                </a:solidFill>
                <a:ea typeface="宋体" charset="-122"/>
              </a:rPr>
              <a:t>, </a:t>
            </a:r>
            <a:r>
              <a:rPr lang="en-US" altLang="zh-CN" sz="1600" dirty="0" err="1" smtClean="0">
                <a:solidFill>
                  <a:schemeClr val="tx1">
                    <a:lumMod val="85000"/>
                    <a:lumOff val="15000"/>
                  </a:schemeClr>
                </a:solidFill>
                <a:ea typeface="宋体" charset="-122"/>
              </a:rPr>
              <a:t>Yuseong-gu</a:t>
            </a:r>
            <a:r>
              <a:rPr lang="en-US" altLang="zh-CN" sz="1600" dirty="0" smtClean="0">
                <a:solidFill>
                  <a:schemeClr val="tx1">
                    <a:lumMod val="85000"/>
                    <a:lumOff val="15000"/>
                  </a:schemeClr>
                </a:solidFill>
                <a:ea typeface="宋体" charset="-122"/>
              </a:rPr>
              <a:t>, Daejeon, 34129, Korea</a:t>
            </a:r>
          </a:p>
          <a:p>
            <a:r>
              <a:rPr lang="en-US" altLang="zh-CN" sz="1600" dirty="0" smtClean="0">
                <a:solidFill>
                  <a:schemeClr val="tx1">
                    <a:lumMod val="85000"/>
                    <a:lumOff val="15000"/>
                  </a:schemeClr>
                </a:solidFill>
                <a:ea typeface="宋体" charset="-122"/>
              </a:rPr>
              <a:t>Voice:[+82-42</a:t>
            </a:r>
            <a:r>
              <a:rPr lang="en-US" altLang="ko-KR" sz="1600" dirty="0" smtClean="0">
                <a:solidFill>
                  <a:schemeClr val="tx1">
                    <a:lumMod val="85000"/>
                    <a:lumOff val="15000"/>
                  </a:schemeClr>
                </a:solidFill>
                <a:ea typeface="굴림" pitchFamily="50" charset="-127"/>
              </a:rPr>
              <a:t>-860-1573</a:t>
            </a:r>
            <a:r>
              <a:rPr lang="en-US" altLang="zh-CN" sz="1600" dirty="0" smtClean="0">
                <a:solidFill>
                  <a:schemeClr val="tx1">
                    <a:lumMod val="85000"/>
                    <a:lumOff val="15000"/>
                  </a:schemeClr>
                </a:solidFill>
                <a:ea typeface="宋体" charset="-122"/>
              </a:rPr>
              <a:t>], </a:t>
            </a:r>
            <a:r>
              <a:rPr lang="en-US" altLang="zh-CN" sz="1600" dirty="0">
                <a:solidFill>
                  <a:schemeClr val="tx1">
                    <a:lumMod val="85000"/>
                    <a:lumOff val="15000"/>
                  </a:schemeClr>
                </a:solidFill>
                <a:ea typeface="宋体" charset="-122"/>
              </a:rPr>
              <a:t>FAX: </a:t>
            </a:r>
            <a:r>
              <a:rPr lang="en-US" altLang="zh-CN" sz="1600" dirty="0" smtClean="0">
                <a:solidFill>
                  <a:schemeClr val="tx1">
                    <a:lumMod val="85000"/>
                    <a:lumOff val="15000"/>
                  </a:schemeClr>
                </a:solidFill>
                <a:ea typeface="宋体" charset="-122"/>
              </a:rPr>
              <a:t>[</a:t>
            </a:r>
            <a:r>
              <a:rPr lang="en-US" altLang="ko-KR" sz="1600" dirty="0" smtClean="0">
                <a:solidFill>
                  <a:schemeClr val="tx1">
                    <a:lumMod val="85000"/>
                    <a:lumOff val="15000"/>
                  </a:schemeClr>
                </a:solidFill>
                <a:ea typeface="굴림" pitchFamily="50" charset="-127"/>
              </a:rPr>
              <a:t>+82-42-860-5218</a:t>
            </a:r>
            <a:r>
              <a:rPr lang="en-US" altLang="zh-CN" sz="1600" dirty="0" smtClean="0">
                <a:solidFill>
                  <a:schemeClr val="tx1">
                    <a:lumMod val="85000"/>
                    <a:lumOff val="15000"/>
                  </a:schemeClr>
                </a:solidFill>
                <a:ea typeface="宋体" charset="-122"/>
              </a:rPr>
              <a:t>], </a:t>
            </a:r>
            <a:r>
              <a:rPr lang="en-US" altLang="zh-CN" sz="1600" dirty="0">
                <a:solidFill>
                  <a:schemeClr val="tx1">
                    <a:lumMod val="85000"/>
                    <a:lumOff val="15000"/>
                  </a:schemeClr>
                </a:solidFill>
                <a:ea typeface="宋体" charset="-122"/>
              </a:rPr>
              <a:t>E-Mail</a:t>
            </a:r>
            <a:r>
              <a:rPr lang="en-US" altLang="zh-CN" sz="1600" dirty="0" smtClean="0">
                <a:solidFill>
                  <a:schemeClr val="tx1">
                    <a:lumMod val="85000"/>
                    <a:lumOff val="15000"/>
                  </a:schemeClr>
                </a:solidFill>
                <a:ea typeface="宋体" charset="-122"/>
              </a:rPr>
              <a:t>:[sklim</a:t>
            </a:r>
            <a:r>
              <a:rPr lang="en-US" altLang="ko-KR" sz="1600" dirty="0" smtClean="0">
                <a:solidFill>
                  <a:schemeClr val="tx1">
                    <a:lumMod val="85000"/>
                    <a:lumOff val="15000"/>
                  </a:schemeClr>
                </a:solidFill>
                <a:ea typeface="굴림" pitchFamily="50" charset="-127"/>
              </a:rPr>
              <a:t>@etri.re.kr</a:t>
            </a:r>
            <a:r>
              <a:rPr lang="en-US" altLang="zh-CN" sz="1600" dirty="0" smtClean="0">
                <a:solidFill>
                  <a:schemeClr val="tx1">
                    <a:lumMod val="85000"/>
                    <a:lumOff val="15000"/>
                  </a:schemeClr>
                </a:solidFill>
                <a:ea typeface="宋体" charset="-122"/>
              </a:rPr>
              <a:t>]</a:t>
            </a:r>
            <a:r>
              <a:rPr lang="en-US" altLang="zh-CN" sz="1600" dirty="0">
                <a:solidFill>
                  <a:schemeClr val="tx1">
                    <a:lumMod val="85000"/>
                    <a:lumOff val="15000"/>
                  </a:schemeClr>
                </a:solidFill>
                <a:ea typeface="宋体" charset="-122"/>
              </a:rPr>
              <a:t>	</a:t>
            </a:r>
          </a:p>
          <a:p>
            <a:pPr>
              <a:spcBef>
                <a:spcPts val="600"/>
              </a:spcBef>
              <a:spcAft>
                <a:spcPts val="600"/>
              </a:spcAft>
            </a:pPr>
            <a:r>
              <a:rPr lang="en-US" altLang="zh-CN" sz="1600" b="1" dirty="0">
                <a:solidFill>
                  <a:schemeClr val="tx1">
                    <a:lumMod val="85000"/>
                    <a:lumOff val="15000"/>
                  </a:schemeClr>
                </a:solidFill>
                <a:ea typeface="宋体" charset="-122"/>
              </a:rPr>
              <a:t>Re</a:t>
            </a:r>
            <a:r>
              <a:rPr lang="en-US" altLang="zh-CN" sz="1600" b="1" dirty="0" smtClean="0">
                <a:solidFill>
                  <a:schemeClr val="tx1">
                    <a:lumMod val="85000"/>
                    <a:lumOff val="15000"/>
                  </a:schemeClr>
                </a:solidFill>
                <a:ea typeface="宋体" charset="-122"/>
              </a:rPr>
              <a:t>:</a:t>
            </a:r>
            <a:endParaRPr lang="en-US" altLang="zh-CN" sz="1600" dirty="0">
              <a:solidFill>
                <a:schemeClr val="tx1">
                  <a:lumMod val="85000"/>
                  <a:lumOff val="15000"/>
                </a:schemeClr>
              </a:solidFill>
              <a:ea typeface="宋体" charset="-122"/>
            </a:endParaRPr>
          </a:p>
          <a:p>
            <a:pPr>
              <a:spcBef>
                <a:spcPts val="600"/>
              </a:spcBef>
              <a:spcAft>
                <a:spcPts val="600"/>
              </a:spcAft>
            </a:pPr>
            <a:r>
              <a:rPr lang="en-US" altLang="zh-CN" sz="1600" b="1" dirty="0" smtClean="0">
                <a:solidFill>
                  <a:schemeClr val="tx1">
                    <a:lumMod val="85000"/>
                    <a:lumOff val="15000"/>
                  </a:schemeClr>
                </a:solidFill>
                <a:ea typeface="宋体" charset="-122"/>
              </a:rPr>
              <a:t>Abstract</a:t>
            </a:r>
            <a:r>
              <a:rPr lang="en-US" altLang="zh-CN" sz="1600" b="1" dirty="0">
                <a:solidFill>
                  <a:schemeClr val="tx1">
                    <a:lumMod val="85000"/>
                    <a:lumOff val="15000"/>
                  </a:schemeClr>
                </a:solidFill>
                <a:ea typeface="宋体" charset="-122"/>
              </a:rPr>
              <a:t>:</a:t>
            </a:r>
            <a:r>
              <a:rPr lang="en-US" altLang="zh-CN" sz="1600" dirty="0">
                <a:solidFill>
                  <a:schemeClr val="tx1">
                    <a:lumMod val="85000"/>
                    <a:lumOff val="15000"/>
                  </a:schemeClr>
                </a:solidFill>
                <a:ea typeface="宋体" charset="-122"/>
              </a:rPr>
              <a:t>	 </a:t>
            </a:r>
            <a:r>
              <a:rPr lang="en-US" altLang="zh-CN" sz="1600" dirty="0" smtClean="0">
                <a:solidFill>
                  <a:schemeClr val="tx1">
                    <a:lumMod val="85000"/>
                    <a:lumOff val="15000"/>
                  </a:schemeClr>
                </a:solidFill>
                <a:ea typeface="宋体" charset="-122"/>
              </a:rPr>
              <a:t>This document provides the evaluation results </a:t>
            </a:r>
            <a:r>
              <a:rPr lang="en-US" altLang="zh-CN" sz="1600" dirty="0">
                <a:solidFill>
                  <a:schemeClr val="tx1">
                    <a:lumMod val="85000"/>
                    <a:lumOff val="15000"/>
                  </a:schemeClr>
                </a:solidFill>
                <a:ea typeface="宋体" charset="-122"/>
              </a:rPr>
              <a:t>on </a:t>
            </a:r>
            <a:r>
              <a:rPr lang="en-US" altLang="zh-CN" sz="1600" dirty="0" smtClean="0">
                <a:solidFill>
                  <a:schemeClr val="tx1">
                    <a:lumMod val="85000"/>
                    <a:lumOff val="15000"/>
                  </a:schemeClr>
                </a:solidFill>
                <a:ea typeface="宋体" charset="-122"/>
              </a:rPr>
              <a:t>preamble of PM PHY to TG13.  </a:t>
            </a:r>
            <a:endParaRPr lang="en-US" altLang="zh-CN" sz="1600" dirty="0">
              <a:solidFill>
                <a:schemeClr val="tx1">
                  <a:lumMod val="85000"/>
                  <a:lumOff val="15000"/>
                </a:schemeClr>
              </a:solidFill>
              <a:ea typeface="宋体" charset="-122"/>
            </a:endParaRPr>
          </a:p>
          <a:p>
            <a:pPr>
              <a:spcBef>
                <a:spcPts val="600"/>
              </a:spcBef>
              <a:spcAft>
                <a:spcPts val="600"/>
              </a:spcAft>
            </a:pPr>
            <a:r>
              <a:rPr lang="en-US" altLang="zh-CN" sz="1600" b="1" dirty="0">
                <a:solidFill>
                  <a:schemeClr val="tx1">
                    <a:lumMod val="85000"/>
                    <a:lumOff val="15000"/>
                  </a:schemeClr>
                </a:solidFill>
                <a:ea typeface="宋体" charset="-122"/>
              </a:rPr>
              <a:t>Purpose:</a:t>
            </a:r>
            <a:r>
              <a:rPr lang="en-US" altLang="zh-CN" sz="1600" dirty="0">
                <a:solidFill>
                  <a:schemeClr val="tx1">
                    <a:lumMod val="85000"/>
                    <a:lumOff val="15000"/>
                  </a:schemeClr>
                </a:solidFill>
                <a:ea typeface="宋体" charset="-122"/>
              </a:rPr>
              <a:t>	</a:t>
            </a:r>
            <a:r>
              <a:rPr lang="en-US" altLang="ko-KR" sz="1600" dirty="0" smtClean="0">
                <a:solidFill>
                  <a:schemeClr val="tx1">
                    <a:lumMod val="85000"/>
                    <a:lumOff val="15000"/>
                  </a:schemeClr>
                </a:solidFill>
                <a:ea typeface="굴림" pitchFamily="50" charset="-127"/>
              </a:rPr>
              <a:t>Contribution to IEEE 802.15.13</a:t>
            </a:r>
            <a:endParaRPr lang="en-US" altLang="zh-CN" sz="1600" dirty="0">
              <a:solidFill>
                <a:schemeClr val="tx1">
                  <a:lumMod val="85000"/>
                  <a:lumOff val="15000"/>
                </a:schemeClr>
              </a:solidFill>
              <a:ea typeface="宋体" charset="-122"/>
            </a:endParaRPr>
          </a:p>
          <a:p>
            <a:r>
              <a:rPr lang="en-US" altLang="zh-CN" sz="1600" b="1" dirty="0">
                <a:solidFill>
                  <a:schemeClr val="tx1">
                    <a:lumMod val="85000"/>
                    <a:lumOff val="15000"/>
                  </a:schemeClr>
                </a:solidFill>
                <a:ea typeface="宋体" charset="-122"/>
              </a:rPr>
              <a:t>Notice:</a:t>
            </a:r>
            <a:r>
              <a:rPr lang="en-US" altLang="zh-CN" sz="1600" dirty="0">
                <a:solidFill>
                  <a:schemeClr val="tx1">
                    <a:lumMod val="85000"/>
                    <a:lumOff val="15000"/>
                  </a:schemeClr>
                </a:solidFill>
                <a:ea typeface="宋体" charset="-122"/>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zh-CN" sz="1600" b="1" dirty="0">
                <a:solidFill>
                  <a:schemeClr val="tx1">
                    <a:lumMod val="85000"/>
                    <a:lumOff val="15000"/>
                  </a:schemeClr>
                </a:solidFill>
                <a:ea typeface="宋体" charset="-122"/>
              </a:rPr>
              <a:t>Release:</a:t>
            </a:r>
            <a:r>
              <a:rPr lang="en-US" altLang="zh-CN" sz="1600" dirty="0">
                <a:solidFill>
                  <a:schemeClr val="tx1">
                    <a:lumMod val="85000"/>
                    <a:lumOff val="15000"/>
                  </a:schemeClr>
                </a:solidFill>
                <a:ea typeface="宋体" charset="-122"/>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146129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68"/>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10</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P1 TDP @ </a:t>
            </a:r>
            <a:r>
              <a:rPr lang="en-US" altLang="ko-KR" sz="3600" b="1" dirty="0" smtClean="0">
                <a:latin typeface="+mj-ea"/>
                <a:ea typeface="+mj-ea"/>
                <a:cs typeface="Arial" panose="020B0604020202020204" pitchFamily="34" charset="0"/>
              </a:rPr>
              <a:t>AWGN onl</a:t>
            </a:r>
            <a:r>
              <a:rPr lang="en-US" altLang="ko-KR" sz="3600" b="1" dirty="0" smtClean="0">
                <a:latin typeface="+mj-ea"/>
                <a:ea typeface="+mj-ea"/>
                <a:cs typeface="Arial" panose="020B0604020202020204" pitchFamily="34" charset="0"/>
              </a:rPr>
              <a:t>y</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2701657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72"/>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11</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a:t>
            </a:r>
            <a:r>
              <a:rPr lang="en-US" altLang="ko-KR" sz="3600" b="1" dirty="0" smtClean="0">
                <a:latin typeface="+mj-ea"/>
                <a:ea typeface="+mj-ea"/>
                <a:cs typeface="Arial" panose="020B0604020202020204" pitchFamily="34" charset="0"/>
              </a:rPr>
              <a:t>P2 </a:t>
            </a:r>
            <a:r>
              <a:rPr lang="en-US" altLang="ko-KR" sz="3600" b="1" dirty="0" smtClean="0">
                <a:latin typeface="+mj-ea"/>
                <a:ea typeface="+mj-ea"/>
                <a:cs typeface="Arial" panose="020B0604020202020204" pitchFamily="34" charset="0"/>
              </a:rPr>
              <a:t>TDP @ </a:t>
            </a:r>
            <a:r>
              <a:rPr lang="en-US" altLang="ko-KR" sz="3600" b="1" dirty="0" smtClean="0">
                <a:latin typeface="+mj-ea"/>
                <a:ea typeface="+mj-ea"/>
                <a:cs typeface="Arial" panose="020B0604020202020204" pitchFamily="34" charset="0"/>
              </a:rPr>
              <a:t>AWGN onl</a:t>
            </a:r>
            <a:r>
              <a:rPr lang="en-US" altLang="ko-KR" sz="3600" b="1" dirty="0" smtClean="0">
                <a:latin typeface="+mj-ea"/>
                <a:ea typeface="+mj-ea"/>
                <a:cs typeface="Arial" panose="020B0604020202020204" pitchFamily="34" charset="0"/>
              </a:rPr>
              <a:t>y</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3258995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70"/>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12</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a:t>
            </a:r>
            <a:r>
              <a:rPr lang="en-US" altLang="ko-KR" sz="3600" b="1" dirty="0" smtClean="0">
                <a:latin typeface="+mj-ea"/>
                <a:ea typeface="+mj-ea"/>
                <a:cs typeface="Arial" panose="020B0604020202020204" pitchFamily="34" charset="0"/>
              </a:rPr>
              <a:t>P3 </a:t>
            </a:r>
            <a:r>
              <a:rPr lang="en-US" altLang="ko-KR" sz="3600" b="1" dirty="0" smtClean="0">
                <a:latin typeface="+mj-ea"/>
                <a:ea typeface="+mj-ea"/>
                <a:cs typeface="Arial" panose="020B0604020202020204" pitchFamily="34" charset="0"/>
              </a:rPr>
              <a:t>TDP @ </a:t>
            </a:r>
            <a:r>
              <a:rPr lang="en-US" altLang="ko-KR" sz="3600" b="1" dirty="0" smtClean="0">
                <a:latin typeface="+mj-ea"/>
                <a:ea typeface="+mj-ea"/>
                <a:cs typeface="Arial" panose="020B0604020202020204" pitchFamily="34" charset="0"/>
              </a:rPr>
              <a:t>AWGN onl</a:t>
            </a:r>
            <a:r>
              <a:rPr lang="en-US" altLang="ko-KR" sz="3600" b="1" dirty="0" smtClean="0">
                <a:latin typeface="+mj-ea"/>
                <a:ea typeface="+mj-ea"/>
                <a:cs typeface="Arial" panose="020B0604020202020204" pitchFamily="34" charset="0"/>
              </a:rPr>
              <a:t>y</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2742117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68"/>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13</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a:t>
            </a:r>
            <a:r>
              <a:rPr lang="en-US" altLang="ko-KR" sz="3600" b="1" dirty="0" smtClean="0">
                <a:latin typeface="+mj-ea"/>
                <a:ea typeface="+mj-ea"/>
                <a:cs typeface="Arial" panose="020B0604020202020204" pitchFamily="34" charset="0"/>
              </a:rPr>
              <a:t>P4 </a:t>
            </a:r>
            <a:r>
              <a:rPr lang="en-US" altLang="ko-KR" sz="3600" b="1" dirty="0" smtClean="0">
                <a:latin typeface="+mj-ea"/>
                <a:ea typeface="+mj-ea"/>
                <a:cs typeface="Arial" panose="020B0604020202020204" pitchFamily="34" charset="0"/>
              </a:rPr>
              <a:t>TDP @ </a:t>
            </a:r>
            <a:r>
              <a:rPr lang="en-US" altLang="ko-KR" sz="3600" b="1" dirty="0" smtClean="0">
                <a:latin typeface="+mj-ea"/>
                <a:ea typeface="+mj-ea"/>
                <a:cs typeface="Arial" panose="020B0604020202020204" pitchFamily="34" charset="0"/>
              </a:rPr>
              <a:t>AWGN onl</a:t>
            </a:r>
            <a:r>
              <a:rPr lang="en-US" altLang="ko-KR" sz="3600" b="1" dirty="0" smtClean="0">
                <a:latin typeface="+mj-ea"/>
                <a:ea typeface="+mj-ea"/>
                <a:cs typeface="Arial" panose="020B0604020202020204" pitchFamily="34" charset="0"/>
              </a:rPr>
              <a:t>y</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2076141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70"/>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14</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a:t>
            </a:r>
            <a:r>
              <a:rPr lang="en-US" altLang="ko-KR" sz="3600" b="1" dirty="0" smtClean="0">
                <a:latin typeface="+mj-ea"/>
                <a:ea typeface="+mj-ea"/>
                <a:cs typeface="Arial" panose="020B0604020202020204" pitchFamily="34" charset="0"/>
              </a:rPr>
              <a:t>P5 </a:t>
            </a:r>
            <a:r>
              <a:rPr lang="en-US" altLang="ko-KR" sz="3600" b="1" dirty="0" smtClean="0">
                <a:latin typeface="+mj-ea"/>
                <a:ea typeface="+mj-ea"/>
                <a:cs typeface="Arial" panose="020B0604020202020204" pitchFamily="34" charset="0"/>
              </a:rPr>
              <a:t>TDP @ </a:t>
            </a:r>
            <a:r>
              <a:rPr lang="en-US" altLang="ko-KR" sz="3600" b="1" dirty="0" smtClean="0">
                <a:latin typeface="+mj-ea"/>
                <a:ea typeface="+mj-ea"/>
                <a:cs typeface="Arial" panose="020B0604020202020204" pitchFamily="34" charset="0"/>
              </a:rPr>
              <a:t>AWGN onl</a:t>
            </a:r>
            <a:r>
              <a:rPr lang="en-US" altLang="ko-KR" sz="3600" b="1" dirty="0" smtClean="0">
                <a:latin typeface="+mj-ea"/>
                <a:ea typeface="+mj-ea"/>
                <a:cs typeface="Arial" panose="020B0604020202020204" pitchFamily="34" charset="0"/>
              </a:rPr>
              <a:t>y</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895888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70"/>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15</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a:t>
            </a:r>
            <a:r>
              <a:rPr lang="en-US" altLang="ko-KR" sz="3600" b="1" dirty="0" smtClean="0">
                <a:latin typeface="+mj-ea"/>
                <a:ea typeface="+mj-ea"/>
                <a:cs typeface="Arial" panose="020B0604020202020204" pitchFamily="34" charset="0"/>
              </a:rPr>
              <a:t>P6 </a:t>
            </a:r>
            <a:r>
              <a:rPr lang="en-US" altLang="ko-KR" sz="3600" b="1" dirty="0" smtClean="0">
                <a:latin typeface="+mj-ea"/>
                <a:ea typeface="+mj-ea"/>
                <a:cs typeface="Arial" panose="020B0604020202020204" pitchFamily="34" charset="0"/>
              </a:rPr>
              <a:t>TDP @ </a:t>
            </a:r>
            <a:r>
              <a:rPr lang="en-US" altLang="ko-KR" sz="3600" b="1" dirty="0" smtClean="0">
                <a:latin typeface="+mj-ea"/>
                <a:ea typeface="+mj-ea"/>
                <a:cs typeface="Arial" panose="020B0604020202020204" pitchFamily="34" charset="0"/>
              </a:rPr>
              <a:t>AWGN onl</a:t>
            </a:r>
            <a:r>
              <a:rPr lang="en-US" altLang="ko-KR" sz="3600" b="1" dirty="0" smtClean="0">
                <a:latin typeface="+mj-ea"/>
                <a:ea typeface="+mj-ea"/>
                <a:cs typeface="Arial" panose="020B0604020202020204" pitchFamily="34" charset="0"/>
              </a:rPr>
              <a:t>y</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3503479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그림 12"/>
          <p:cNvPicPr>
            <a:picLocks noChangeAspect="1"/>
          </p:cNvPicPr>
          <p:nvPr/>
        </p:nvPicPr>
        <p:blipFill>
          <a:blip r:embed="rId2"/>
          <a:stretch>
            <a:fillRect/>
          </a:stretch>
        </p:blipFill>
        <p:spPr>
          <a:xfrm>
            <a:off x="0" y="1772405"/>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16</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P1 TDP @ D3 in S3</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143277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74"/>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17</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P2 TDP @ D3 in S3</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794966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67"/>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18</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P3 TDP @ D3 in S3</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3110194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70"/>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19</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P4 TDP @ D3 in S3</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2173208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TextBox 4"/>
          <p:cNvSpPr txBox="1"/>
          <p:nvPr/>
        </p:nvSpPr>
        <p:spPr>
          <a:xfrm>
            <a:off x="1752271" y="1415438"/>
            <a:ext cx="5644815" cy="1938992"/>
          </a:xfrm>
          <a:prstGeom prst="rect">
            <a:avLst/>
          </a:prstGeom>
          <a:noFill/>
        </p:spPr>
        <p:txBody>
          <a:bodyPr wrap="none" rtlCol="0">
            <a:spAutoFit/>
          </a:bodyPr>
          <a:lstStyle/>
          <a:p>
            <a:pPr algn="ctr">
              <a:lnSpc>
                <a:spcPct val="150000"/>
              </a:lnSpc>
            </a:pPr>
            <a:r>
              <a:rPr lang="en-US" altLang="ko-KR" sz="4000" b="1" dirty="0" smtClean="0"/>
              <a:t>Evaluation Results </a:t>
            </a:r>
          </a:p>
          <a:p>
            <a:pPr algn="ctr">
              <a:lnSpc>
                <a:spcPct val="150000"/>
              </a:lnSpc>
            </a:pPr>
            <a:r>
              <a:rPr lang="en-US" altLang="ko-KR" sz="4000" b="1" dirty="0" smtClean="0"/>
              <a:t>on Preamble of PM PHY</a:t>
            </a:r>
            <a:endParaRPr lang="ko-KR" altLang="en-US" sz="4000" b="1" dirty="0"/>
          </a:p>
        </p:txBody>
      </p:sp>
      <p:sp>
        <p:nvSpPr>
          <p:cNvPr id="6" name="TextBox 5"/>
          <p:cNvSpPr txBox="1"/>
          <p:nvPr/>
        </p:nvSpPr>
        <p:spPr>
          <a:xfrm>
            <a:off x="179512" y="4221088"/>
            <a:ext cx="8784976" cy="646331"/>
          </a:xfrm>
          <a:prstGeom prst="rect">
            <a:avLst/>
          </a:prstGeom>
          <a:noFill/>
        </p:spPr>
        <p:txBody>
          <a:bodyPr wrap="square" rtlCol="0">
            <a:spAutoFit/>
          </a:bodyPr>
          <a:lstStyle/>
          <a:p>
            <a:pPr algn="ctr">
              <a:lnSpc>
                <a:spcPct val="150000"/>
              </a:lnSpc>
            </a:pPr>
            <a:r>
              <a:rPr lang="en-US" altLang="ko-KR" sz="2400" dirty="0" smtClean="0"/>
              <a:t>Sang-Kyu Lim, </a:t>
            </a:r>
            <a:r>
              <a:rPr lang="en-US" altLang="ko-KR" sz="2400" dirty="0"/>
              <a:t>Il Soon Jang, </a:t>
            </a:r>
            <a:r>
              <a:rPr lang="en-US" altLang="ko-KR" sz="2400" dirty="0" err="1"/>
              <a:t>Jin</a:t>
            </a:r>
            <a:r>
              <a:rPr lang="en-US" altLang="ko-KR" sz="2400" dirty="0"/>
              <a:t>-Doo </a:t>
            </a:r>
            <a:r>
              <a:rPr lang="en-US" altLang="ko-KR" sz="2400" dirty="0" err="1"/>
              <a:t>Jeong</a:t>
            </a:r>
            <a:r>
              <a:rPr lang="en-US" altLang="ko-KR" sz="2400" dirty="0"/>
              <a:t>, </a:t>
            </a:r>
            <a:r>
              <a:rPr lang="en-US" altLang="ko-KR" sz="2400" dirty="0" smtClean="0"/>
              <a:t>Tae-</a:t>
            </a:r>
            <a:r>
              <a:rPr lang="en-US" altLang="ko-KR" sz="2400" dirty="0" err="1" smtClean="0"/>
              <a:t>Gyu</a:t>
            </a:r>
            <a:r>
              <a:rPr lang="en-US" altLang="ko-KR" sz="2400" dirty="0" smtClean="0"/>
              <a:t> Kang [ETRI]</a:t>
            </a:r>
          </a:p>
        </p:txBody>
      </p:sp>
    </p:spTree>
    <p:extLst>
      <p:ext uri="{BB962C8B-B14F-4D97-AF65-F5344CB8AC3E}">
        <p14:creationId xmlns:p14="http://schemas.microsoft.com/office/powerpoint/2010/main" val="2893900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68"/>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20</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P5 TDP @ D3 in S3</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1108760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72"/>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21</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P6 TDP @ D3 in S3</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727634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70"/>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22</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P1 TDP @ D7 in S4</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776498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72"/>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23</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P2 TDP @ D7 in S4</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14105461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68"/>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24</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P3 TDP @ D7 in S4</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1495117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72"/>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25</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P4 TDP @ D7 in S4</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2386339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그림 9"/>
          <p:cNvPicPr>
            <a:picLocks noChangeAspect="1"/>
          </p:cNvPicPr>
          <p:nvPr/>
        </p:nvPicPr>
        <p:blipFill>
          <a:blip r:embed="rId2"/>
          <a:stretch>
            <a:fillRect/>
          </a:stretch>
        </p:blipFill>
        <p:spPr>
          <a:xfrm>
            <a:off x="0" y="1777767"/>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26</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P5 TDP @ D7 in S4</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2093760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그림 10"/>
          <p:cNvPicPr>
            <a:picLocks noChangeAspect="1"/>
          </p:cNvPicPr>
          <p:nvPr/>
        </p:nvPicPr>
        <p:blipFill>
          <a:blip r:embed="rId2"/>
          <a:stretch>
            <a:fillRect/>
          </a:stretch>
        </p:blipFill>
        <p:spPr>
          <a:xfrm>
            <a:off x="0" y="1777768"/>
            <a:ext cx="9144000" cy="4300538"/>
          </a:xfrm>
          <a:prstGeom prst="rect">
            <a:avLst/>
          </a:prstGeom>
        </p:spPr>
      </p:pic>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27</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Results for P6 TDP @ D7 in S4</a:t>
            </a:r>
            <a:endParaRPr lang="ko-KR" altLang="en-US" sz="3600" b="1" dirty="0">
              <a:latin typeface="+mj-ea"/>
              <a:ea typeface="+mj-ea"/>
              <a:cs typeface="Arial" panose="020B0604020202020204" pitchFamily="34" charset="0"/>
            </a:endParaRPr>
          </a:p>
        </p:txBody>
      </p:sp>
      <p:sp>
        <p:nvSpPr>
          <p:cNvPr id="34" name="TextBox 33"/>
          <p:cNvSpPr txBox="1"/>
          <p:nvPr/>
        </p:nvSpPr>
        <p:spPr>
          <a:xfrm>
            <a:off x="4370106" y="5798720"/>
            <a:ext cx="1010213" cy="338554"/>
          </a:xfrm>
          <a:prstGeom prst="rect">
            <a:avLst/>
          </a:prstGeom>
          <a:noFill/>
        </p:spPr>
        <p:txBody>
          <a:bodyPr wrap="none" rtlCol="0">
            <a:spAutoFit/>
          </a:bodyPr>
          <a:lstStyle/>
          <a:p>
            <a:r>
              <a:rPr lang="en-US" altLang="ko-KR" sz="1600" dirty="0" smtClean="0"/>
              <a:t>SNR (dB)</a:t>
            </a:r>
            <a:endParaRPr lang="ko-KR" altLang="en-US" sz="1600" dirty="0"/>
          </a:p>
        </p:txBody>
      </p:sp>
      <p:sp>
        <p:nvSpPr>
          <p:cNvPr id="35" name="TextBox 34"/>
          <p:cNvSpPr txBox="1"/>
          <p:nvPr/>
        </p:nvSpPr>
        <p:spPr>
          <a:xfrm rot="16200000">
            <a:off x="-444366" y="3587239"/>
            <a:ext cx="1951175" cy="338554"/>
          </a:xfrm>
          <a:prstGeom prst="rect">
            <a:avLst/>
          </a:prstGeom>
          <a:noFill/>
        </p:spPr>
        <p:txBody>
          <a:bodyPr wrap="none" rtlCol="0">
            <a:spAutoFit/>
          </a:bodyPr>
          <a:lstStyle/>
          <a:p>
            <a:r>
              <a:rPr lang="en-US" altLang="ko-KR" sz="1600" dirty="0" smtClean="0"/>
              <a:t>Detection Probability</a:t>
            </a:r>
            <a:endParaRPr lang="ko-KR" altLang="en-US" sz="1600" dirty="0"/>
          </a:p>
        </p:txBody>
      </p:sp>
      <p:sp>
        <p:nvSpPr>
          <p:cNvPr id="38" name="TextBox 37"/>
          <p:cNvSpPr txBox="1"/>
          <p:nvPr/>
        </p:nvSpPr>
        <p:spPr>
          <a:xfrm>
            <a:off x="3851920" y="1642330"/>
            <a:ext cx="2207720" cy="369332"/>
          </a:xfrm>
          <a:prstGeom prst="rect">
            <a:avLst/>
          </a:prstGeom>
          <a:noFill/>
        </p:spPr>
        <p:txBody>
          <a:bodyPr wrap="none" rtlCol="0">
            <a:spAutoFit/>
          </a:bodyPr>
          <a:lstStyle/>
          <a:p>
            <a:r>
              <a:rPr lang="en-US" altLang="ko-KR" sz="1800" b="1" dirty="0" smtClean="0"/>
              <a:t>False Alarm = 0.1 %</a:t>
            </a:r>
            <a:endParaRPr lang="ko-KR" altLang="en-US" sz="1800" b="1" dirty="0"/>
          </a:p>
        </p:txBody>
      </p:sp>
    </p:spTree>
    <p:extLst>
      <p:ext uri="{BB962C8B-B14F-4D97-AF65-F5344CB8AC3E}">
        <p14:creationId xmlns:p14="http://schemas.microsoft.com/office/powerpoint/2010/main" val="1508054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3</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Evaluation Framework of PM PHY</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sp>
        <p:nvSpPr>
          <p:cNvPr id="9" name="Rectangle 3"/>
          <p:cNvSpPr>
            <a:spLocks noChangeArrowheads="1"/>
          </p:cNvSpPr>
          <p:nvPr/>
        </p:nvSpPr>
        <p:spPr bwMode="auto">
          <a:xfrm>
            <a:off x="383119" y="1705074"/>
            <a:ext cx="8737352" cy="3452118"/>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b="1" dirty="0" smtClean="0">
                <a:solidFill>
                  <a:srgbClr val="0000FF"/>
                </a:solidFill>
              </a:rPr>
              <a:t>Preamble </a:t>
            </a:r>
            <a:r>
              <a:rPr lang="en-US" altLang="ko-KR" sz="2400" dirty="0" smtClean="0">
                <a:solidFill>
                  <a:srgbClr val="0000FF"/>
                </a:solidFill>
              </a:rPr>
              <a:t>: </a:t>
            </a:r>
            <a:r>
              <a:rPr lang="en-US" altLang="ko-KR" sz="2400" dirty="0">
                <a:solidFill>
                  <a:srgbClr val="0000FF"/>
                </a:solidFill>
              </a:rPr>
              <a:t>Detection probability (for false alarm rate = 0.1%) vs. SNR (cf. doc. 15-18-0106/r0) and required SNR where prob. of misdetection (timing error) </a:t>
            </a:r>
            <a:r>
              <a:rPr lang="en-US" altLang="ko-KR" sz="2400" dirty="0" smtClean="0">
                <a:solidFill>
                  <a:srgbClr val="0000FF"/>
                </a:solidFill>
              </a:rPr>
              <a:t>&lt; 0.1%</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b="1" dirty="0" smtClean="0"/>
              <a:t>Header </a:t>
            </a:r>
            <a:r>
              <a:rPr lang="en-US" altLang="ko-KR" sz="2400" dirty="0" smtClean="0"/>
              <a:t>: </a:t>
            </a:r>
            <a:r>
              <a:rPr lang="en-US" altLang="ko-KR" sz="2400" dirty="0"/>
              <a:t>BER vs. SNR for the header incl. 8B10B and RS(36,24) coding assuming random data for the header </a:t>
            </a:r>
            <a:r>
              <a:rPr lang="en-US" altLang="ko-KR" sz="2400" dirty="0" smtClean="0"/>
              <a:t>information</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2400" b="1" dirty="0" smtClean="0"/>
              <a:t>Payload </a:t>
            </a:r>
            <a:r>
              <a:rPr lang="en-US" altLang="ko-KR" sz="2400" dirty="0" smtClean="0"/>
              <a:t>: </a:t>
            </a:r>
            <a:r>
              <a:rPr lang="en-US" altLang="ko-KR" sz="2400" dirty="0"/>
              <a:t>BER vs. SNR for the payload incl. 8B10B or HCM and RS(255,248) coding assuming random data for the payload</a:t>
            </a:r>
            <a:r>
              <a:rPr lang="en-US" altLang="ko-KR" sz="2400" dirty="0" smtClean="0"/>
              <a:t> </a:t>
            </a:r>
          </a:p>
        </p:txBody>
      </p:sp>
      <p:sp>
        <p:nvSpPr>
          <p:cNvPr id="6" name="TextBox 5"/>
          <p:cNvSpPr txBox="1"/>
          <p:nvPr/>
        </p:nvSpPr>
        <p:spPr>
          <a:xfrm>
            <a:off x="467544" y="4653136"/>
            <a:ext cx="8496943" cy="1569660"/>
          </a:xfrm>
          <a:prstGeom prst="rect">
            <a:avLst/>
          </a:prstGeom>
          <a:noFill/>
        </p:spPr>
        <p:txBody>
          <a:bodyPr wrap="square" rtlCol="0">
            <a:spAutoFit/>
          </a:bodyPr>
          <a:lstStyle/>
          <a:p>
            <a:pPr marL="285750" indent="-285750">
              <a:buFont typeface="Arial" panose="020B0604020202020204" pitchFamily="34" charset="0"/>
              <a:buChar char="•"/>
            </a:pPr>
            <a:r>
              <a:rPr lang="en-US" altLang="ko-KR" sz="1600" dirty="0" smtClean="0"/>
              <a:t>Results </a:t>
            </a:r>
            <a:r>
              <a:rPr lang="en-US" altLang="ko-KR" sz="1600" dirty="0"/>
              <a:t>are expected for AWGN, D3 in scenario 3 and D7 in scenario 4 (Fig. 25) where LED1-6 are used together from https://mentor.ieee.org/802.15/dcn/15/15-15-0746-01-007a-tg7r1-channel-model-document-for-high-rate-pd-communications.pdf. </a:t>
            </a:r>
            <a:endParaRPr lang="en-US" altLang="ko-KR" sz="1600" dirty="0" smtClean="0"/>
          </a:p>
          <a:p>
            <a:pPr marL="285750" indent="-285750">
              <a:buFont typeface="Arial" panose="020B0604020202020204" pitchFamily="34" charset="0"/>
              <a:buChar char="•"/>
            </a:pPr>
            <a:r>
              <a:rPr lang="en-US" altLang="ko-KR" sz="1600" dirty="0" smtClean="0"/>
              <a:t>CIRs</a:t>
            </a:r>
            <a:r>
              <a:rPr lang="en-US" altLang="ko-KR" sz="1600" dirty="0"/>
              <a:t>: https://mentor.ieee.org/802.15/dcn/15/15-15-0747-00-007a-tg7r1-cirs-channel-model-document-for-high-rate-pd-communications.zip a companion file. </a:t>
            </a:r>
            <a:endParaRPr lang="en-US" altLang="ko-KR" sz="1600" dirty="0" smtClean="0"/>
          </a:p>
          <a:p>
            <a:pPr marL="285750" indent="-285750">
              <a:buFont typeface="Arial" panose="020B0604020202020204" pitchFamily="34" charset="0"/>
              <a:buChar char="•"/>
            </a:pPr>
            <a:r>
              <a:rPr lang="en-US" altLang="ko-KR" sz="1600" dirty="0" smtClean="0"/>
              <a:t>In </a:t>
            </a:r>
            <a:r>
              <a:rPr lang="en-US" altLang="ko-KR" sz="1600" dirty="0"/>
              <a:t>case of questions, please, use TG13 email reflector.</a:t>
            </a:r>
            <a:endParaRPr lang="ko-KR" altLang="en-US" sz="1600" dirty="0"/>
          </a:p>
        </p:txBody>
      </p:sp>
    </p:spTree>
    <p:extLst>
      <p:ext uri="{BB962C8B-B14F-4D97-AF65-F5344CB8AC3E}">
        <p14:creationId xmlns:p14="http://schemas.microsoft.com/office/powerpoint/2010/main" val="1332630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4</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Background on New TDPs for Preamble</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sp>
        <p:nvSpPr>
          <p:cNvPr id="9" name="Rectangle 3"/>
          <p:cNvSpPr>
            <a:spLocks noChangeArrowheads="1"/>
          </p:cNvSpPr>
          <p:nvPr/>
        </p:nvSpPr>
        <p:spPr bwMode="auto">
          <a:xfrm>
            <a:off x="181849" y="5240101"/>
            <a:ext cx="8737352" cy="1080120"/>
          </a:xfrm>
          <a:prstGeom prst="rect">
            <a:avLst/>
          </a:prstGeom>
          <a:noFill/>
          <a:ln w="12700">
            <a:noFill/>
            <a:miter lim="800000"/>
            <a:headEnd type="none" w="sm" len="sm"/>
            <a:tailEnd type="none" w="sm" len="sm"/>
          </a:ln>
        </p:spPr>
        <p:txBody>
          <a:bodyPr/>
          <a:lstStyle/>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1400" dirty="0" smtClean="0"/>
              <a:t>TDPs selected from 15-bits Gold Sequences for preamble have been changed to TDPs selected from 31-bits Gold Sequences in order to resolve the comment that there were more than 5 consecutive ones or zeros in the Gold sequences. </a:t>
            </a:r>
          </a:p>
          <a:p>
            <a:pPr marL="342900" indent="-342900">
              <a:lnSpc>
                <a:spcPct val="90000"/>
              </a:lnSpc>
              <a:spcBef>
                <a:spcPct val="20000"/>
              </a:spcBef>
              <a:spcAft>
                <a:spcPts val="600"/>
              </a:spcAft>
              <a:buClr>
                <a:schemeClr val="tx1"/>
              </a:buClr>
              <a:buFont typeface="Wingdings" panose="05000000000000000000" pitchFamily="2" charset="2"/>
              <a:buChar char="§"/>
            </a:pPr>
            <a:r>
              <a:rPr lang="en-US" altLang="ko-KR" sz="1400" dirty="0" smtClean="0"/>
              <a:t>As the results, the new 6 TDPs with less than 4 </a:t>
            </a:r>
            <a:r>
              <a:rPr lang="en-US" altLang="ko-KR" sz="1400" dirty="0"/>
              <a:t>consecutive ones or </a:t>
            </a:r>
            <a:r>
              <a:rPr lang="en-US" altLang="ko-KR" sz="1400" dirty="0" smtClean="0"/>
              <a:t>zeros are proposed and the cross correlation characteristics between them selected from 31-bits Gold Sequences have been much improved. </a:t>
            </a:r>
          </a:p>
        </p:txBody>
      </p:sp>
      <p:sp>
        <p:nvSpPr>
          <p:cNvPr id="7" name="직사각형 6"/>
          <p:cNvSpPr/>
          <p:nvPr/>
        </p:nvSpPr>
        <p:spPr bwMode="auto">
          <a:xfrm>
            <a:off x="252164" y="2319274"/>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P1</a:t>
            </a:r>
            <a:endParaRPr kumimoji="0" lang="ko-KR" altLang="en-US" sz="1400" b="0" i="0" u="none" strike="noStrike" cap="none" normalizeH="0" baseline="0" dirty="0" smtClean="0">
              <a:ln>
                <a:noFill/>
              </a:ln>
              <a:solidFill>
                <a:schemeClr val="tx1"/>
              </a:solidFill>
              <a:effectLst/>
              <a:latin typeface="+mj-lt"/>
            </a:endParaRPr>
          </a:p>
        </p:txBody>
      </p:sp>
      <p:sp>
        <p:nvSpPr>
          <p:cNvPr id="8" name="직사각형 7"/>
          <p:cNvSpPr/>
          <p:nvPr/>
        </p:nvSpPr>
        <p:spPr bwMode="auto">
          <a:xfrm>
            <a:off x="881525" y="2319274"/>
            <a:ext cx="239497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0 0 0 0 0 1</a:t>
            </a:r>
            <a:r>
              <a:rPr kumimoji="0" lang="en-US" altLang="ko-KR" sz="1400" b="0" i="0" u="none" strike="noStrike" cap="none" normalizeH="0" dirty="0" smtClean="0">
                <a:ln>
                  <a:noFill/>
                </a:ln>
                <a:solidFill>
                  <a:schemeClr val="tx1"/>
                </a:solidFill>
                <a:effectLst/>
                <a:latin typeface="+mj-lt"/>
              </a:rPr>
              <a:t> 1 0 1 1 1 1 0 1 1</a:t>
            </a:r>
            <a:endParaRPr kumimoji="0" lang="ko-KR" altLang="en-US" sz="1400" b="0" i="0" u="none" strike="noStrike" cap="none" normalizeH="0" baseline="0" dirty="0" smtClean="0">
              <a:ln>
                <a:noFill/>
              </a:ln>
              <a:solidFill>
                <a:schemeClr val="tx1"/>
              </a:solidFill>
              <a:effectLst/>
              <a:latin typeface="+mj-lt"/>
            </a:endParaRPr>
          </a:p>
        </p:txBody>
      </p:sp>
      <p:sp>
        <p:nvSpPr>
          <p:cNvPr id="10" name="직사각형 9"/>
          <p:cNvSpPr/>
          <p:nvPr/>
        </p:nvSpPr>
        <p:spPr bwMode="auto">
          <a:xfrm>
            <a:off x="252164" y="2607306"/>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P2</a:t>
            </a:r>
            <a:endParaRPr kumimoji="0" lang="ko-KR" altLang="en-US" sz="1400" b="0" i="0" u="none" strike="noStrike" cap="none" normalizeH="0" baseline="0" dirty="0" smtClean="0">
              <a:ln>
                <a:noFill/>
              </a:ln>
              <a:solidFill>
                <a:schemeClr val="tx1"/>
              </a:solidFill>
              <a:effectLst/>
              <a:latin typeface="+mj-lt"/>
            </a:endParaRPr>
          </a:p>
        </p:txBody>
      </p:sp>
      <p:sp>
        <p:nvSpPr>
          <p:cNvPr id="11" name="직사각형 10"/>
          <p:cNvSpPr/>
          <p:nvPr/>
        </p:nvSpPr>
        <p:spPr bwMode="auto">
          <a:xfrm>
            <a:off x="881525" y="2607306"/>
            <a:ext cx="239497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1 1 0 0 1 1 1 0 0 0 0 0 0 0 1</a:t>
            </a:r>
            <a:endParaRPr kumimoji="0" lang="ko-KR" altLang="en-US" sz="1400" b="0" i="0" u="none" strike="noStrike" cap="none" normalizeH="0" baseline="0" dirty="0" smtClean="0">
              <a:ln>
                <a:noFill/>
              </a:ln>
              <a:solidFill>
                <a:schemeClr val="tx1"/>
              </a:solidFill>
              <a:effectLst/>
              <a:latin typeface="+mj-lt"/>
            </a:endParaRPr>
          </a:p>
        </p:txBody>
      </p:sp>
      <p:sp>
        <p:nvSpPr>
          <p:cNvPr id="12" name="직사각형 11"/>
          <p:cNvSpPr/>
          <p:nvPr/>
        </p:nvSpPr>
        <p:spPr bwMode="auto">
          <a:xfrm>
            <a:off x="252164" y="2895338"/>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P3</a:t>
            </a:r>
            <a:endParaRPr kumimoji="0" lang="ko-KR" altLang="en-US" sz="1400" b="0" i="0" u="none" strike="noStrike" cap="none" normalizeH="0" baseline="0" dirty="0" smtClean="0">
              <a:ln>
                <a:noFill/>
              </a:ln>
              <a:solidFill>
                <a:schemeClr val="tx1"/>
              </a:solidFill>
              <a:effectLst/>
              <a:latin typeface="+mj-lt"/>
            </a:endParaRPr>
          </a:p>
        </p:txBody>
      </p:sp>
      <p:sp>
        <p:nvSpPr>
          <p:cNvPr id="13" name="직사각형 12"/>
          <p:cNvSpPr/>
          <p:nvPr/>
        </p:nvSpPr>
        <p:spPr bwMode="auto">
          <a:xfrm>
            <a:off x="881525" y="2895338"/>
            <a:ext cx="239497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0 0 0 1 1 0 0 0 0 1 0 0 0 1 0</a:t>
            </a:r>
            <a:endParaRPr kumimoji="0" lang="ko-KR" altLang="en-US" sz="1400" b="0" i="0" u="none" strike="noStrike" cap="none" normalizeH="0" baseline="0" dirty="0" smtClean="0">
              <a:ln>
                <a:noFill/>
              </a:ln>
              <a:solidFill>
                <a:schemeClr val="tx1"/>
              </a:solidFill>
              <a:effectLst/>
              <a:latin typeface="+mj-lt"/>
            </a:endParaRPr>
          </a:p>
        </p:txBody>
      </p:sp>
      <p:sp>
        <p:nvSpPr>
          <p:cNvPr id="14" name="직사각형 13"/>
          <p:cNvSpPr/>
          <p:nvPr/>
        </p:nvSpPr>
        <p:spPr bwMode="auto">
          <a:xfrm>
            <a:off x="252164" y="3183370"/>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P4</a:t>
            </a:r>
            <a:endParaRPr kumimoji="0" lang="ko-KR" altLang="en-US" sz="1400" b="0" i="0" u="none" strike="noStrike" cap="none" normalizeH="0" baseline="0" dirty="0" smtClean="0">
              <a:ln>
                <a:noFill/>
              </a:ln>
              <a:solidFill>
                <a:schemeClr val="tx1"/>
              </a:solidFill>
              <a:effectLst/>
              <a:latin typeface="+mj-lt"/>
            </a:endParaRPr>
          </a:p>
        </p:txBody>
      </p:sp>
      <p:sp>
        <p:nvSpPr>
          <p:cNvPr id="15" name="직사각형 14"/>
          <p:cNvSpPr/>
          <p:nvPr/>
        </p:nvSpPr>
        <p:spPr bwMode="auto">
          <a:xfrm>
            <a:off x="881525" y="3183370"/>
            <a:ext cx="239497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1 1 1 0 1 1 0 1 1 1 0 1 0 1 0</a:t>
            </a:r>
            <a:endParaRPr kumimoji="0" lang="ko-KR" altLang="en-US" sz="1400" b="0" i="0" u="none" strike="noStrike" cap="none" normalizeH="0" baseline="0" dirty="0" smtClean="0">
              <a:ln>
                <a:noFill/>
              </a:ln>
              <a:solidFill>
                <a:schemeClr val="tx1"/>
              </a:solidFill>
              <a:effectLst/>
              <a:latin typeface="+mj-lt"/>
            </a:endParaRPr>
          </a:p>
        </p:txBody>
      </p:sp>
      <p:sp>
        <p:nvSpPr>
          <p:cNvPr id="16" name="직사각형 15"/>
          <p:cNvSpPr/>
          <p:nvPr/>
        </p:nvSpPr>
        <p:spPr bwMode="auto">
          <a:xfrm>
            <a:off x="252164" y="3471401"/>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P5</a:t>
            </a:r>
            <a:endParaRPr kumimoji="0" lang="ko-KR" altLang="en-US" sz="1400" b="0" i="0" u="none" strike="noStrike" cap="none" normalizeH="0" baseline="0" dirty="0" smtClean="0">
              <a:ln>
                <a:noFill/>
              </a:ln>
              <a:solidFill>
                <a:schemeClr val="tx1"/>
              </a:solidFill>
              <a:effectLst/>
              <a:latin typeface="+mj-lt"/>
            </a:endParaRPr>
          </a:p>
        </p:txBody>
      </p:sp>
      <p:sp>
        <p:nvSpPr>
          <p:cNvPr id="17" name="직사각형 16"/>
          <p:cNvSpPr/>
          <p:nvPr/>
        </p:nvSpPr>
        <p:spPr bwMode="auto">
          <a:xfrm>
            <a:off x="881525" y="3471401"/>
            <a:ext cx="239497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smtClean="0"/>
              <a:t>1 1 0 1 0 0 0 0 1 0 1 1 0 0 0</a:t>
            </a:r>
            <a:endParaRPr lang="ko-KR" altLang="en-US" sz="1400" dirty="0"/>
          </a:p>
        </p:txBody>
      </p:sp>
      <p:sp>
        <p:nvSpPr>
          <p:cNvPr id="18" name="직사각형 17"/>
          <p:cNvSpPr/>
          <p:nvPr/>
        </p:nvSpPr>
        <p:spPr bwMode="auto">
          <a:xfrm>
            <a:off x="252164" y="3759433"/>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P6</a:t>
            </a:r>
            <a:endParaRPr kumimoji="0" lang="ko-KR" altLang="en-US" sz="1400" b="0" i="0" u="none" strike="noStrike" cap="none" normalizeH="0" baseline="0" dirty="0" smtClean="0">
              <a:ln>
                <a:noFill/>
              </a:ln>
              <a:solidFill>
                <a:schemeClr val="tx1"/>
              </a:solidFill>
              <a:effectLst/>
              <a:latin typeface="+mj-lt"/>
            </a:endParaRPr>
          </a:p>
        </p:txBody>
      </p:sp>
      <p:sp>
        <p:nvSpPr>
          <p:cNvPr id="19" name="직사각형 18"/>
          <p:cNvSpPr/>
          <p:nvPr/>
        </p:nvSpPr>
        <p:spPr bwMode="auto">
          <a:xfrm>
            <a:off x="881525" y="3759433"/>
            <a:ext cx="2394975"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smtClean="0"/>
              <a:t>0 1 0 1 1 1 1 1 1 1 1 0 1 0 0</a:t>
            </a:r>
            <a:endParaRPr lang="ko-KR" altLang="en-US" sz="1400" dirty="0"/>
          </a:p>
        </p:txBody>
      </p:sp>
      <p:sp>
        <p:nvSpPr>
          <p:cNvPr id="20" name="TextBox 21"/>
          <p:cNvSpPr txBox="1"/>
          <p:nvPr/>
        </p:nvSpPr>
        <p:spPr>
          <a:xfrm>
            <a:off x="0" y="1870431"/>
            <a:ext cx="3852914"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600" b="1" dirty="0" smtClean="0"/>
              <a:t>(6 TDPs from the 15-bits Gold Sequences)</a:t>
            </a:r>
            <a:endParaRPr lang="ko-KR" altLang="en-US" sz="1600" b="1" dirty="0"/>
          </a:p>
        </p:txBody>
      </p:sp>
      <p:sp>
        <p:nvSpPr>
          <p:cNvPr id="22" name="직사각형 21"/>
          <p:cNvSpPr/>
          <p:nvPr/>
        </p:nvSpPr>
        <p:spPr bwMode="auto">
          <a:xfrm>
            <a:off x="3884861" y="2319044"/>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P1</a:t>
            </a:r>
            <a:endParaRPr kumimoji="0" lang="ko-KR" altLang="en-US" sz="1400" b="0" i="0" u="none" strike="noStrike" cap="none" normalizeH="0" baseline="0" dirty="0" smtClean="0">
              <a:ln>
                <a:noFill/>
              </a:ln>
              <a:solidFill>
                <a:schemeClr val="tx1"/>
              </a:solidFill>
              <a:effectLst/>
              <a:latin typeface="+mj-lt"/>
            </a:endParaRPr>
          </a:p>
        </p:txBody>
      </p:sp>
      <p:sp>
        <p:nvSpPr>
          <p:cNvPr id="23" name="직사각형 22"/>
          <p:cNvSpPr/>
          <p:nvPr/>
        </p:nvSpPr>
        <p:spPr bwMode="auto">
          <a:xfrm>
            <a:off x="4514222" y="2319044"/>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a:latin typeface="+mj-lt"/>
              </a:rPr>
              <a:t>1 0 1 1 1 0 1 1 1 0 0 1 0 1 0 0 1 0 0 0 1 0 1 0 0 1 0 1 1 0 1</a:t>
            </a:r>
            <a:endParaRPr kumimoji="0" lang="ko-KR" altLang="en-US" sz="1400" b="0" i="0" u="none" strike="noStrike" cap="none" normalizeH="0" baseline="0" dirty="0" smtClean="0">
              <a:ln>
                <a:noFill/>
              </a:ln>
              <a:solidFill>
                <a:schemeClr val="tx1"/>
              </a:solidFill>
              <a:effectLst/>
              <a:latin typeface="+mj-lt"/>
            </a:endParaRPr>
          </a:p>
        </p:txBody>
      </p:sp>
      <p:sp>
        <p:nvSpPr>
          <p:cNvPr id="24" name="직사각형 23"/>
          <p:cNvSpPr/>
          <p:nvPr/>
        </p:nvSpPr>
        <p:spPr bwMode="auto">
          <a:xfrm>
            <a:off x="3884861" y="2607076"/>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P2</a:t>
            </a:r>
            <a:endParaRPr kumimoji="0" lang="ko-KR" altLang="en-US" sz="1400" b="0" i="0" u="none" strike="noStrike" cap="none" normalizeH="0" baseline="0" dirty="0" smtClean="0">
              <a:ln>
                <a:noFill/>
              </a:ln>
              <a:solidFill>
                <a:schemeClr val="tx1"/>
              </a:solidFill>
              <a:effectLst/>
              <a:latin typeface="+mj-lt"/>
            </a:endParaRPr>
          </a:p>
        </p:txBody>
      </p:sp>
      <p:sp>
        <p:nvSpPr>
          <p:cNvPr id="25" name="직사각형 24"/>
          <p:cNvSpPr/>
          <p:nvPr/>
        </p:nvSpPr>
        <p:spPr bwMode="auto">
          <a:xfrm>
            <a:off x="4514222" y="2607076"/>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a:latin typeface="+mj-lt"/>
              </a:rPr>
              <a:t>1 1 0 0 1 0 1 0 1 1 0 0 1 1 1 0 1 0 0 1 0 0 1 1 0 1 1 0 0 1 0</a:t>
            </a:r>
            <a:endParaRPr kumimoji="0" lang="ko-KR" altLang="en-US" sz="1400" b="0" i="0" u="none" strike="noStrike" cap="none" normalizeH="0" baseline="0" dirty="0" smtClean="0">
              <a:ln>
                <a:noFill/>
              </a:ln>
              <a:solidFill>
                <a:schemeClr val="tx1"/>
              </a:solidFill>
              <a:effectLst/>
              <a:latin typeface="+mj-lt"/>
            </a:endParaRPr>
          </a:p>
        </p:txBody>
      </p:sp>
      <p:sp>
        <p:nvSpPr>
          <p:cNvPr id="26" name="직사각형 25"/>
          <p:cNvSpPr/>
          <p:nvPr/>
        </p:nvSpPr>
        <p:spPr bwMode="auto">
          <a:xfrm>
            <a:off x="3884861" y="2895108"/>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P3</a:t>
            </a:r>
            <a:endParaRPr kumimoji="0" lang="ko-KR" altLang="en-US" sz="1400" b="0" i="0" u="none" strike="noStrike" cap="none" normalizeH="0" baseline="0" dirty="0" smtClean="0">
              <a:ln>
                <a:noFill/>
              </a:ln>
              <a:solidFill>
                <a:schemeClr val="tx1"/>
              </a:solidFill>
              <a:effectLst/>
              <a:latin typeface="+mj-lt"/>
            </a:endParaRPr>
          </a:p>
        </p:txBody>
      </p:sp>
      <p:sp>
        <p:nvSpPr>
          <p:cNvPr id="27" name="직사각형 26"/>
          <p:cNvSpPr/>
          <p:nvPr/>
        </p:nvSpPr>
        <p:spPr bwMode="auto">
          <a:xfrm>
            <a:off x="4514222" y="2895108"/>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a:latin typeface="+mj-lt"/>
              </a:rPr>
              <a:t>1 0 1 0 0 0 1 0 1 0 1 0 1 0 1 0 0 1 1 0 1 0 0 0 1 1 1 0 1 1 1</a:t>
            </a:r>
            <a:endParaRPr kumimoji="0" lang="ko-KR" altLang="en-US" sz="1400" b="0" i="0" u="none" strike="noStrike" cap="none" normalizeH="0" baseline="0" dirty="0" smtClean="0">
              <a:ln>
                <a:noFill/>
              </a:ln>
              <a:solidFill>
                <a:schemeClr val="tx1"/>
              </a:solidFill>
              <a:effectLst/>
              <a:latin typeface="+mj-lt"/>
            </a:endParaRPr>
          </a:p>
        </p:txBody>
      </p:sp>
      <p:sp>
        <p:nvSpPr>
          <p:cNvPr id="28" name="직사각형 27"/>
          <p:cNvSpPr/>
          <p:nvPr/>
        </p:nvSpPr>
        <p:spPr bwMode="auto">
          <a:xfrm>
            <a:off x="3884861" y="3183140"/>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P4</a:t>
            </a:r>
            <a:endParaRPr kumimoji="0" lang="ko-KR" altLang="en-US" sz="1400" b="0" i="0" u="none" strike="noStrike" cap="none" normalizeH="0" baseline="0" dirty="0" smtClean="0">
              <a:ln>
                <a:noFill/>
              </a:ln>
              <a:solidFill>
                <a:schemeClr val="tx1"/>
              </a:solidFill>
              <a:effectLst/>
              <a:latin typeface="+mj-lt"/>
            </a:endParaRPr>
          </a:p>
        </p:txBody>
      </p:sp>
      <p:sp>
        <p:nvSpPr>
          <p:cNvPr id="29" name="직사각형 28"/>
          <p:cNvSpPr/>
          <p:nvPr/>
        </p:nvSpPr>
        <p:spPr bwMode="auto">
          <a:xfrm>
            <a:off x="4514222" y="3183140"/>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a:latin typeface="+mj-lt"/>
              </a:rPr>
              <a:t>1 1 1 0 0 0 0 1 1 0 0 0 1 1 0 1 1 0 1 1 0 1 0 0 1 0 1 1 1 0 0</a:t>
            </a:r>
            <a:endParaRPr kumimoji="0" lang="ko-KR" altLang="en-US" sz="1400" b="0" i="0" u="none" strike="noStrike" cap="none" normalizeH="0" baseline="0" dirty="0" smtClean="0">
              <a:ln>
                <a:noFill/>
              </a:ln>
              <a:solidFill>
                <a:schemeClr val="tx1"/>
              </a:solidFill>
              <a:effectLst/>
              <a:latin typeface="+mj-lt"/>
            </a:endParaRPr>
          </a:p>
        </p:txBody>
      </p:sp>
      <p:sp>
        <p:nvSpPr>
          <p:cNvPr id="30" name="직사각형 29"/>
          <p:cNvSpPr/>
          <p:nvPr/>
        </p:nvSpPr>
        <p:spPr bwMode="auto">
          <a:xfrm>
            <a:off x="3884861" y="3471171"/>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P5</a:t>
            </a:r>
            <a:endParaRPr kumimoji="0" lang="ko-KR" altLang="en-US" sz="1400" b="0" i="0" u="none" strike="noStrike" cap="none" normalizeH="0" baseline="0" dirty="0" smtClean="0">
              <a:ln>
                <a:noFill/>
              </a:ln>
              <a:solidFill>
                <a:schemeClr val="tx1"/>
              </a:solidFill>
              <a:effectLst/>
              <a:latin typeface="+mj-lt"/>
            </a:endParaRPr>
          </a:p>
        </p:txBody>
      </p:sp>
      <p:sp>
        <p:nvSpPr>
          <p:cNvPr id="31" name="직사각형 30"/>
          <p:cNvSpPr/>
          <p:nvPr/>
        </p:nvSpPr>
        <p:spPr bwMode="auto">
          <a:xfrm>
            <a:off x="4514222" y="3471171"/>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a:t>1 0 0 1 1 1 0 0 0 1 0 0 1 0 0 0 1 1 0 1 1 1 0 0 1 1 0 1 1 1 0</a:t>
            </a:r>
            <a:endParaRPr lang="ko-KR" altLang="en-US" sz="1400" dirty="0"/>
          </a:p>
        </p:txBody>
      </p:sp>
      <p:sp>
        <p:nvSpPr>
          <p:cNvPr id="32" name="직사각형 31"/>
          <p:cNvSpPr/>
          <p:nvPr/>
        </p:nvSpPr>
        <p:spPr bwMode="auto">
          <a:xfrm>
            <a:off x="3884861" y="3759203"/>
            <a:ext cx="629360"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P6</a:t>
            </a:r>
            <a:endParaRPr kumimoji="0" lang="ko-KR" altLang="en-US" sz="1400" b="0" i="0" u="none" strike="noStrike" cap="none" normalizeH="0" baseline="0" dirty="0" smtClean="0">
              <a:ln>
                <a:noFill/>
              </a:ln>
              <a:solidFill>
                <a:schemeClr val="tx1"/>
              </a:solidFill>
              <a:effectLst/>
              <a:latin typeface="+mj-lt"/>
            </a:endParaRPr>
          </a:p>
        </p:txBody>
      </p:sp>
      <p:sp>
        <p:nvSpPr>
          <p:cNvPr id="33" name="직사각형 32"/>
          <p:cNvSpPr/>
          <p:nvPr/>
        </p:nvSpPr>
        <p:spPr bwMode="auto">
          <a:xfrm>
            <a:off x="4514222" y="3759203"/>
            <a:ext cx="4404979" cy="28803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sz="1400" dirty="0"/>
              <a:t>1 0 1 0 1 1 1 0 0 0 1 1 0 1 0 1 0 0 0 1 1 0 0 1 1 0 1 1 0 1 0</a:t>
            </a:r>
            <a:endParaRPr lang="ko-KR" altLang="en-US" sz="1400" dirty="0"/>
          </a:p>
        </p:txBody>
      </p:sp>
      <p:sp>
        <p:nvSpPr>
          <p:cNvPr id="6" name="오른쪽 화살표 5"/>
          <p:cNvSpPr/>
          <p:nvPr/>
        </p:nvSpPr>
        <p:spPr bwMode="auto">
          <a:xfrm>
            <a:off x="3328652" y="2842840"/>
            <a:ext cx="504056" cy="680599"/>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34" name="TextBox 21"/>
          <p:cNvSpPr txBox="1"/>
          <p:nvPr/>
        </p:nvSpPr>
        <p:spPr>
          <a:xfrm>
            <a:off x="4251007" y="1874486"/>
            <a:ext cx="4590296"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600" b="1" dirty="0" smtClean="0"/>
              <a:t>(6 TDPs selected from the 31-bits Gold Sequences)</a:t>
            </a:r>
            <a:endParaRPr lang="ko-KR" altLang="en-US" sz="1600" b="1" dirty="0"/>
          </a:p>
        </p:txBody>
      </p:sp>
      <p:sp>
        <p:nvSpPr>
          <p:cNvPr id="35" name="직사각형 34"/>
          <p:cNvSpPr/>
          <p:nvPr/>
        </p:nvSpPr>
        <p:spPr bwMode="auto">
          <a:xfrm>
            <a:off x="244709" y="4250202"/>
            <a:ext cx="726892"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TDP</a:t>
            </a:r>
            <a:endParaRPr kumimoji="0" lang="ko-KR" altLang="en-US" sz="1400" b="0" i="0" u="none" strike="noStrike" cap="none" normalizeH="0" baseline="0" dirty="0" smtClean="0">
              <a:ln>
                <a:noFill/>
              </a:ln>
              <a:solidFill>
                <a:schemeClr val="tx1"/>
              </a:solidFill>
              <a:effectLst/>
              <a:latin typeface="+mj-lt"/>
            </a:endParaRPr>
          </a:p>
        </p:txBody>
      </p:sp>
      <p:cxnSp>
        <p:nvCxnSpPr>
          <p:cNvPr id="39" name="직선 연결선 38"/>
          <p:cNvCxnSpPr/>
          <p:nvPr/>
        </p:nvCxnSpPr>
        <p:spPr bwMode="auto">
          <a:xfrm>
            <a:off x="253779" y="4633698"/>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40" name="직선 연결선 39"/>
          <p:cNvCxnSpPr/>
          <p:nvPr/>
        </p:nvCxnSpPr>
        <p:spPr bwMode="auto">
          <a:xfrm>
            <a:off x="3149886" y="4633698"/>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41" name="TextBox 40"/>
          <p:cNvSpPr txBox="1"/>
          <p:nvPr/>
        </p:nvSpPr>
        <p:spPr>
          <a:xfrm>
            <a:off x="1316693" y="4753670"/>
            <a:ext cx="739305"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600" dirty="0" smtClean="0"/>
              <a:t>60 bits</a:t>
            </a:r>
            <a:endParaRPr lang="ko-KR" altLang="en-US" sz="1600" dirty="0"/>
          </a:p>
        </p:txBody>
      </p:sp>
      <p:cxnSp>
        <p:nvCxnSpPr>
          <p:cNvPr id="42" name="직선 연결선 41"/>
          <p:cNvCxnSpPr/>
          <p:nvPr/>
        </p:nvCxnSpPr>
        <p:spPr bwMode="auto">
          <a:xfrm>
            <a:off x="244709" y="4771088"/>
            <a:ext cx="2905177"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46" name="직사각형 45"/>
          <p:cNvSpPr/>
          <p:nvPr/>
        </p:nvSpPr>
        <p:spPr bwMode="auto">
          <a:xfrm>
            <a:off x="971601" y="4247032"/>
            <a:ext cx="726892"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 TDP</a:t>
            </a:r>
            <a:endParaRPr kumimoji="0" lang="ko-KR" altLang="en-US" sz="1400" b="0" i="0" u="none" strike="noStrike" cap="none" normalizeH="0" baseline="0" dirty="0" smtClean="0">
              <a:ln>
                <a:noFill/>
              </a:ln>
              <a:solidFill>
                <a:schemeClr val="tx1"/>
              </a:solidFill>
              <a:effectLst/>
              <a:latin typeface="+mj-lt"/>
            </a:endParaRPr>
          </a:p>
        </p:txBody>
      </p:sp>
      <p:sp>
        <p:nvSpPr>
          <p:cNvPr id="47" name="직사각형 46"/>
          <p:cNvSpPr/>
          <p:nvPr/>
        </p:nvSpPr>
        <p:spPr bwMode="auto">
          <a:xfrm>
            <a:off x="1698493" y="4246748"/>
            <a:ext cx="726892"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TDP</a:t>
            </a:r>
            <a:endParaRPr kumimoji="0" lang="ko-KR" altLang="en-US" sz="1400" b="0" i="0" u="none" strike="noStrike" cap="none" normalizeH="0" baseline="0" dirty="0" smtClean="0">
              <a:ln>
                <a:noFill/>
              </a:ln>
              <a:solidFill>
                <a:schemeClr val="tx1"/>
              </a:solidFill>
              <a:effectLst/>
              <a:latin typeface="+mj-lt"/>
            </a:endParaRPr>
          </a:p>
        </p:txBody>
      </p:sp>
      <p:sp>
        <p:nvSpPr>
          <p:cNvPr id="48" name="직사각형 47"/>
          <p:cNvSpPr/>
          <p:nvPr/>
        </p:nvSpPr>
        <p:spPr bwMode="auto">
          <a:xfrm>
            <a:off x="2425385" y="4250201"/>
            <a:ext cx="726892"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 TDP</a:t>
            </a:r>
            <a:endParaRPr kumimoji="0" lang="ko-KR" altLang="en-US" sz="1400" b="0" i="0" u="none" strike="noStrike" cap="none" normalizeH="0" baseline="0" dirty="0" smtClean="0">
              <a:ln>
                <a:noFill/>
              </a:ln>
              <a:solidFill>
                <a:schemeClr val="tx1"/>
              </a:solidFill>
              <a:effectLst/>
              <a:latin typeface="+mj-lt"/>
            </a:endParaRPr>
          </a:p>
        </p:txBody>
      </p:sp>
      <p:sp>
        <p:nvSpPr>
          <p:cNvPr id="51" name="직사각형 50"/>
          <p:cNvSpPr/>
          <p:nvPr/>
        </p:nvSpPr>
        <p:spPr bwMode="auto">
          <a:xfrm>
            <a:off x="4060727" y="4261483"/>
            <a:ext cx="1537450"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TDP</a:t>
            </a:r>
            <a:endParaRPr kumimoji="0" lang="ko-KR" altLang="en-US" sz="1400" b="0" i="0" u="none" strike="noStrike" cap="none" normalizeH="0" baseline="0" dirty="0" smtClean="0">
              <a:ln>
                <a:noFill/>
              </a:ln>
              <a:solidFill>
                <a:schemeClr val="tx1"/>
              </a:solidFill>
              <a:effectLst/>
              <a:latin typeface="+mj-lt"/>
            </a:endParaRPr>
          </a:p>
        </p:txBody>
      </p:sp>
      <p:cxnSp>
        <p:nvCxnSpPr>
          <p:cNvPr id="52" name="직선 연결선 51"/>
          <p:cNvCxnSpPr/>
          <p:nvPr/>
        </p:nvCxnSpPr>
        <p:spPr bwMode="auto">
          <a:xfrm>
            <a:off x="4069797" y="4644979"/>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53" name="직선 연결선 52"/>
          <p:cNvCxnSpPr/>
          <p:nvPr/>
        </p:nvCxnSpPr>
        <p:spPr bwMode="auto">
          <a:xfrm>
            <a:off x="7131370" y="4644979"/>
            <a:ext cx="0" cy="283766"/>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54" name="TextBox 53"/>
          <p:cNvSpPr txBox="1"/>
          <p:nvPr/>
        </p:nvSpPr>
        <p:spPr>
          <a:xfrm>
            <a:off x="5272050" y="4764951"/>
            <a:ext cx="739305"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600" dirty="0" smtClean="0"/>
              <a:t>62 bits</a:t>
            </a:r>
            <a:endParaRPr lang="ko-KR" altLang="en-US" sz="1600" dirty="0"/>
          </a:p>
        </p:txBody>
      </p:sp>
      <p:cxnSp>
        <p:nvCxnSpPr>
          <p:cNvPr id="55" name="직선 연결선 54"/>
          <p:cNvCxnSpPr/>
          <p:nvPr/>
        </p:nvCxnSpPr>
        <p:spPr bwMode="auto">
          <a:xfrm>
            <a:off x="4060727" y="4786862"/>
            <a:ext cx="3070643"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59" name="직사각형 58"/>
          <p:cNvSpPr/>
          <p:nvPr/>
        </p:nvSpPr>
        <p:spPr bwMode="auto">
          <a:xfrm>
            <a:off x="5598177" y="4256276"/>
            <a:ext cx="1537450"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 TDP</a:t>
            </a:r>
            <a:endParaRPr kumimoji="0" lang="ko-KR" altLang="en-US" sz="1400" b="0" i="0" u="none" strike="noStrike" cap="none" normalizeH="0" baseline="0" dirty="0" smtClean="0">
              <a:ln>
                <a:noFill/>
              </a:ln>
              <a:solidFill>
                <a:schemeClr val="tx1"/>
              </a:solidFill>
              <a:effectLst/>
              <a:latin typeface="+mj-lt"/>
            </a:endParaRPr>
          </a:p>
        </p:txBody>
      </p:sp>
      <p:sp>
        <p:nvSpPr>
          <p:cNvPr id="65" name="오른쪽 화살표 64"/>
          <p:cNvSpPr/>
          <p:nvPr/>
        </p:nvSpPr>
        <p:spPr bwMode="auto">
          <a:xfrm>
            <a:off x="3328652" y="4100603"/>
            <a:ext cx="504056" cy="680599"/>
          </a:xfrm>
          <a:prstGeom prst="righ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66" name="직사각형 65"/>
          <p:cNvSpPr/>
          <p:nvPr/>
        </p:nvSpPr>
        <p:spPr bwMode="auto">
          <a:xfrm>
            <a:off x="971601" y="1514869"/>
            <a:ext cx="1570551" cy="333077"/>
          </a:xfrm>
          <a:prstGeom prst="rect">
            <a:avLst/>
          </a:prstGeom>
          <a:solidFill>
            <a:schemeClr val="tx2">
              <a:lumMod val="50000"/>
              <a:lumOff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rgbClr val="FFFF00"/>
                </a:solidFill>
                <a:effectLst/>
                <a:latin typeface="Times New Roman" pitchFamily="18" charset="0"/>
              </a:rPr>
              <a:t>Before</a:t>
            </a:r>
            <a:endParaRPr kumimoji="0" lang="ko-KR" altLang="en-US" sz="1800" b="0" i="0" u="none" strike="noStrike" cap="none" normalizeH="0" baseline="0" dirty="0" smtClean="0">
              <a:ln>
                <a:noFill/>
              </a:ln>
              <a:solidFill>
                <a:srgbClr val="FFFF00"/>
              </a:solidFill>
              <a:effectLst/>
              <a:latin typeface="Times New Roman" pitchFamily="18" charset="0"/>
            </a:endParaRPr>
          </a:p>
        </p:txBody>
      </p:sp>
      <p:sp>
        <p:nvSpPr>
          <p:cNvPr id="67" name="직사각형 66"/>
          <p:cNvSpPr/>
          <p:nvPr/>
        </p:nvSpPr>
        <p:spPr bwMode="auto">
          <a:xfrm>
            <a:off x="5272050" y="1519529"/>
            <a:ext cx="1570551" cy="333077"/>
          </a:xfrm>
          <a:prstGeom prst="rect">
            <a:avLst/>
          </a:prstGeom>
          <a:solidFill>
            <a:schemeClr val="tx2">
              <a:lumMod val="50000"/>
              <a:lumOff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rgbClr val="FFFF00"/>
                </a:solidFill>
                <a:effectLst/>
                <a:latin typeface="Times New Roman" pitchFamily="18" charset="0"/>
              </a:rPr>
              <a:t>After</a:t>
            </a:r>
            <a:endParaRPr kumimoji="0" lang="ko-KR" altLang="en-US" sz="1800" b="0" i="0" u="none" strike="noStrike" cap="none" normalizeH="0" baseline="0" dirty="0" smtClean="0">
              <a:ln>
                <a:noFill/>
              </a:ln>
              <a:solidFill>
                <a:srgbClr val="FFFF00"/>
              </a:solidFill>
              <a:effectLst/>
              <a:latin typeface="Times New Roman" pitchFamily="18" charset="0"/>
            </a:endParaRPr>
          </a:p>
        </p:txBody>
      </p:sp>
    </p:spTree>
    <p:extLst>
      <p:ext uri="{BB962C8B-B14F-4D97-AF65-F5344CB8AC3E}">
        <p14:creationId xmlns:p14="http://schemas.microsoft.com/office/powerpoint/2010/main" val="509210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5</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200" b="1" dirty="0" smtClean="0">
                <a:latin typeface="+mj-ea"/>
                <a:ea typeface="+mj-ea"/>
                <a:cs typeface="Arial" panose="020B0604020202020204" pitchFamily="34" charset="0"/>
              </a:rPr>
              <a:t>Auto &amp; Cross correlations between New TDPs</a:t>
            </a:r>
            <a:r>
              <a:rPr lang="ko-KR" altLang="en-US" sz="3200" b="1" dirty="0" smtClean="0">
                <a:latin typeface="+mj-ea"/>
                <a:ea typeface="+mj-ea"/>
                <a:cs typeface="Arial" panose="020B0604020202020204" pitchFamily="34" charset="0"/>
              </a:rPr>
              <a:t> </a:t>
            </a:r>
            <a:endParaRPr lang="ko-KR" altLang="en-US" sz="3200" b="1" dirty="0">
              <a:latin typeface="+mj-ea"/>
              <a:ea typeface="+mj-ea"/>
              <a:cs typeface="Arial" panose="020B0604020202020204" pitchFamily="34" charset="0"/>
            </a:endParaRPr>
          </a:p>
        </p:txBody>
      </p:sp>
      <p:pic>
        <p:nvPicPr>
          <p:cNvPr id="35" name="그림 34"/>
          <p:cNvPicPr>
            <a:picLocks noChangeAspect="1"/>
          </p:cNvPicPr>
          <p:nvPr/>
        </p:nvPicPr>
        <p:blipFill rotWithShape="1">
          <a:blip r:embed="rId2">
            <a:extLst>
              <a:ext uri="{28A0092B-C50C-407E-A947-70E740481C1C}">
                <a14:useLocalDpi xmlns:a14="http://schemas.microsoft.com/office/drawing/2010/main" val="0"/>
              </a:ext>
            </a:extLst>
          </a:blip>
          <a:srcRect l="11539" t="6202" r="8653" b="8182"/>
          <a:stretch/>
        </p:blipFill>
        <p:spPr>
          <a:xfrm>
            <a:off x="148415" y="1401730"/>
            <a:ext cx="8838828" cy="4971841"/>
          </a:xfrm>
          <a:prstGeom prst="rect">
            <a:avLst/>
          </a:prstGeom>
        </p:spPr>
      </p:pic>
    </p:spTree>
    <p:extLst>
      <p:ext uri="{BB962C8B-B14F-4D97-AF65-F5344CB8AC3E}">
        <p14:creationId xmlns:p14="http://schemas.microsoft.com/office/powerpoint/2010/main" val="453449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6</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22" name="직사각형 21"/>
          <p:cNvSpPr/>
          <p:nvPr/>
        </p:nvSpPr>
        <p:spPr bwMode="auto">
          <a:xfrm>
            <a:off x="2282177" y="1751362"/>
            <a:ext cx="629360"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mj-lt"/>
              </a:rPr>
              <a:t>P1</a:t>
            </a:r>
            <a:endParaRPr kumimoji="0" lang="ko-KR" altLang="en-US" b="0" i="0" u="none" strike="noStrike" cap="none" normalizeH="0" baseline="0" dirty="0" smtClean="0">
              <a:ln>
                <a:noFill/>
              </a:ln>
              <a:solidFill>
                <a:schemeClr val="tx1"/>
              </a:solidFill>
              <a:effectLst/>
              <a:latin typeface="+mj-lt"/>
            </a:endParaRPr>
          </a:p>
        </p:txBody>
      </p:sp>
      <p:sp>
        <p:nvSpPr>
          <p:cNvPr id="23" name="직사각형 22"/>
          <p:cNvSpPr/>
          <p:nvPr/>
        </p:nvSpPr>
        <p:spPr bwMode="auto">
          <a:xfrm>
            <a:off x="2911538" y="1751362"/>
            <a:ext cx="3835135"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dirty="0">
                <a:latin typeface="+mj-lt"/>
              </a:rPr>
              <a:t>1 0 1 1 1 0 1 1 1 0 0 1 0 1 0 0 1 0 0 0 1 0 1 0 0 1 0 1 1 0 1</a:t>
            </a:r>
            <a:endParaRPr kumimoji="0" lang="ko-KR" altLang="en-US" b="0" i="0" u="none" strike="noStrike" cap="none" normalizeH="0" baseline="0" dirty="0" smtClean="0">
              <a:ln>
                <a:noFill/>
              </a:ln>
              <a:solidFill>
                <a:schemeClr val="tx1"/>
              </a:solidFill>
              <a:effectLst/>
              <a:latin typeface="+mj-lt"/>
            </a:endParaRPr>
          </a:p>
        </p:txBody>
      </p:sp>
      <p:sp>
        <p:nvSpPr>
          <p:cNvPr id="24" name="직사각형 23"/>
          <p:cNvSpPr/>
          <p:nvPr/>
        </p:nvSpPr>
        <p:spPr bwMode="auto">
          <a:xfrm>
            <a:off x="2282177" y="1969722"/>
            <a:ext cx="629360"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mj-lt"/>
              </a:rPr>
              <a:t>P2</a:t>
            </a:r>
            <a:endParaRPr kumimoji="0" lang="ko-KR" altLang="en-US" b="0" i="0" u="none" strike="noStrike" cap="none" normalizeH="0" baseline="0" dirty="0" smtClean="0">
              <a:ln>
                <a:noFill/>
              </a:ln>
              <a:solidFill>
                <a:schemeClr val="tx1"/>
              </a:solidFill>
              <a:effectLst/>
              <a:latin typeface="+mj-lt"/>
            </a:endParaRPr>
          </a:p>
        </p:txBody>
      </p:sp>
      <p:sp>
        <p:nvSpPr>
          <p:cNvPr id="25" name="직사각형 24"/>
          <p:cNvSpPr/>
          <p:nvPr/>
        </p:nvSpPr>
        <p:spPr bwMode="auto">
          <a:xfrm>
            <a:off x="2911538" y="1969722"/>
            <a:ext cx="3835135"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dirty="0">
                <a:latin typeface="+mj-lt"/>
              </a:rPr>
              <a:t>1 1 0 0 1 0 1 0 1 1 0 0 1 1 1 0 1 0 0 1 0 0 1 1 0 1 1 0 0 1 0</a:t>
            </a:r>
            <a:endParaRPr kumimoji="0" lang="ko-KR" altLang="en-US" b="0" i="0" u="none" strike="noStrike" cap="none" normalizeH="0" baseline="0" dirty="0" smtClean="0">
              <a:ln>
                <a:noFill/>
              </a:ln>
              <a:solidFill>
                <a:schemeClr val="tx1"/>
              </a:solidFill>
              <a:effectLst/>
              <a:latin typeface="+mj-lt"/>
            </a:endParaRPr>
          </a:p>
        </p:txBody>
      </p:sp>
      <p:sp>
        <p:nvSpPr>
          <p:cNvPr id="26" name="직사각형 25"/>
          <p:cNvSpPr/>
          <p:nvPr/>
        </p:nvSpPr>
        <p:spPr bwMode="auto">
          <a:xfrm>
            <a:off x="2282177" y="2188082"/>
            <a:ext cx="629360"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mj-lt"/>
              </a:rPr>
              <a:t>P3</a:t>
            </a:r>
            <a:endParaRPr kumimoji="0" lang="ko-KR" altLang="en-US" b="0" i="0" u="none" strike="noStrike" cap="none" normalizeH="0" baseline="0" dirty="0" smtClean="0">
              <a:ln>
                <a:noFill/>
              </a:ln>
              <a:solidFill>
                <a:schemeClr val="tx1"/>
              </a:solidFill>
              <a:effectLst/>
              <a:latin typeface="+mj-lt"/>
            </a:endParaRPr>
          </a:p>
        </p:txBody>
      </p:sp>
      <p:sp>
        <p:nvSpPr>
          <p:cNvPr id="27" name="직사각형 26"/>
          <p:cNvSpPr/>
          <p:nvPr/>
        </p:nvSpPr>
        <p:spPr bwMode="auto">
          <a:xfrm>
            <a:off x="2911538" y="2188082"/>
            <a:ext cx="3835135"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dirty="0">
                <a:latin typeface="+mj-lt"/>
              </a:rPr>
              <a:t>1 0 1 0 0 0 1 0 1 0 1 0 1 0 1 0 0 1 1 0 1 0 0 0 1 1 1 0 1 1 1</a:t>
            </a:r>
            <a:endParaRPr kumimoji="0" lang="ko-KR" altLang="en-US" b="0" i="0" u="none" strike="noStrike" cap="none" normalizeH="0" baseline="0" dirty="0" smtClean="0">
              <a:ln>
                <a:noFill/>
              </a:ln>
              <a:solidFill>
                <a:schemeClr val="tx1"/>
              </a:solidFill>
              <a:effectLst/>
              <a:latin typeface="+mj-lt"/>
            </a:endParaRPr>
          </a:p>
        </p:txBody>
      </p:sp>
      <p:sp>
        <p:nvSpPr>
          <p:cNvPr id="28" name="직사각형 27"/>
          <p:cNvSpPr/>
          <p:nvPr/>
        </p:nvSpPr>
        <p:spPr bwMode="auto">
          <a:xfrm>
            <a:off x="2282177" y="2415151"/>
            <a:ext cx="629360"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mj-lt"/>
              </a:rPr>
              <a:t>P4</a:t>
            </a:r>
            <a:endParaRPr kumimoji="0" lang="ko-KR" altLang="en-US" b="0" i="0" u="none" strike="noStrike" cap="none" normalizeH="0" baseline="0" dirty="0" smtClean="0">
              <a:ln>
                <a:noFill/>
              </a:ln>
              <a:solidFill>
                <a:schemeClr val="tx1"/>
              </a:solidFill>
              <a:effectLst/>
              <a:latin typeface="+mj-lt"/>
            </a:endParaRPr>
          </a:p>
        </p:txBody>
      </p:sp>
      <p:sp>
        <p:nvSpPr>
          <p:cNvPr id="29" name="직사각형 28"/>
          <p:cNvSpPr/>
          <p:nvPr/>
        </p:nvSpPr>
        <p:spPr bwMode="auto">
          <a:xfrm>
            <a:off x="2911538" y="2415151"/>
            <a:ext cx="3835135"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dirty="0">
                <a:latin typeface="+mj-lt"/>
              </a:rPr>
              <a:t>1 1 1 0 0 0 0 1 1 0 0 0 1 1 0 1 1 0 1 1 0 1 0 0 1 0 1 1 1 0 0</a:t>
            </a:r>
            <a:endParaRPr kumimoji="0" lang="ko-KR" altLang="en-US" b="0" i="0" u="none" strike="noStrike" cap="none" normalizeH="0" baseline="0" dirty="0" smtClean="0">
              <a:ln>
                <a:noFill/>
              </a:ln>
              <a:solidFill>
                <a:schemeClr val="tx1"/>
              </a:solidFill>
              <a:effectLst/>
              <a:latin typeface="+mj-lt"/>
            </a:endParaRPr>
          </a:p>
        </p:txBody>
      </p:sp>
      <p:sp>
        <p:nvSpPr>
          <p:cNvPr id="30" name="직사각형 29"/>
          <p:cNvSpPr/>
          <p:nvPr/>
        </p:nvSpPr>
        <p:spPr bwMode="auto">
          <a:xfrm>
            <a:off x="2282177" y="2642219"/>
            <a:ext cx="629360"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mj-lt"/>
              </a:rPr>
              <a:t>P5</a:t>
            </a:r>
            <a:endParaRPr kumimoji="0" lang="ko-KR" altLang="en-US" b="0" i="0" u="none" strike="noStrike" cap="none" normalizeH="0" baseline="0" dirty="0" smtClean="0">
              <a:ln>
                <a:noFill/>
              </a:ln>
              <a:solidFill>
                <a:schemeClr val="tx1"/>
              </a:solidFill>
              <a:effectLst/>
              <a:latin typeface="+mj-lt"/>
            </a:endParaRPr>
          </a:p>
        </p:txBody>
      </p:sp>
      <p:sp>
        <p:nvSpPr>
          <p:cNvPr id="31" name="직사각형 30"/>
          <p:cNvSpPr/>
          <p:nvPr/>
        </p:nvSpPr>
        <p:spPr bwMode="auto">
          <a:xfrm>
            <a:off x="2911538" y="2642219"/>
            <a:ext cx="3835135"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dirty="0"/>
              <a:t>1 0 0 1 1 1 0 0 0 1 0 0 1 0 0 0 1 1 0 1 1 1 0 0 1 1 0 1 1 1 0</a:t>
            </a:r>
            <a:endParaRPr lang="ko-KR" altLang="en-US" dirty="0"/>
          </a:p>
        </p:txBody>
      </p:sp>
      <p:sp>
        <p:nvSpPr>
          <p:cNvPr id="32" name="직사각형 31"/>
          <p:cNvSpPr/>
          <p:nvPr/>
        </p:nvSpPr>
        <p:spPr bwMode="auto">
          <a:xfrm>
            <a:off x="2282177" y="2869288"/>
            <a:ext cx="629360"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b="0" i="0" u="none" strike="noStrike" cap="none" normalizeH="0" baseline="0" dirty="0" smtClean="0">
                <a:ln>
                  <a:noFill/>
                </a:ln>
                <a:solidFill>
                  <a:schemeClr val="tx1"/>
                </a:solidFill>
                <a:effectLst/>
                <a:latin typeface="+mj-lt"/>
              </a:rPr>
              <a:t>P6</a:t>
            </a:r>
            <a:endParaRPr kumimoji="0" lang="ko-KR" altLang="en-US" b="0" i="0" u="none" strike="noStrike" cap="none" normalizeH="0" baseline="0" dirty="0" smtClean="0">
              <a:ln>
                <a:noFill/>
              </a:ln>
              <a:solidFill>
                <a:schemeClr val="tx1"/>
              </a:solidFill>
              <a:effectLst/>
              <a:latin typeface="+mj-lt"/>
            </a:endParaRPr>
          </a:p>
        </p:txBody>
      </p:sp>
      <p:sp>
        <p:nvSpPr>
          <p:cNvPr id="33" name="직사각형 32"/>
          <p:cNvSpPr/>
          <p:nvPr/>
        </p:nvSpPr>
        <p:spPr bwMode="auto">
          <a:xfrm>
            <a:off x="2911538" y="2869288"/>
            <a:ext cx="3835135" cy="22033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lgn="ctr"/>
            <a:r>
              <a:rPr lang="en-US" altLang="ko-KR" dirty="0"/>
              <a:t>1 0 1 0 1 1 1 0 0 0 1 1 0 1 0 1 0 0 0 1 1 0 0 1 1 0 1 1 0 1 0</a:t>
            </a:r>
            <a:endParaRPr lang="ko-KR" altLang="en-US" dirty="0"/>
          </a:p>
        </p:txBody>
      </p:sp>
      <p:sp>
        <p:nvSpPr>
          <p:cNvPr id="34" name="TextBox 21"/>
          <p:cNvSpPr txBox="1"/>
          <p:nvPr/>
        </p:nvSpPr>
        <p:spPr>
          <a:xfrm>
            <a:off x="2273850" y="1402603"/>
            <a:ext cx="4590296" cy="338554"/>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600" b="1" dirty="0" smtClean="0"/>
              <a:t>(6 TDPs selected from the 31-bits Gold Sequences)</a:t>
            </a:r>
            <a:endParaRPr lang="ko-KR" altLang="en-US" sz="1600" b="1" dirty="0"/>
          </a:p>
        </p:txBody>
      </p:sp>
      <p:sp>
        <p:nvSpPr>
          <p:cNvPr id="51" name="직사각형 50"/>
          <p:cNvSpPr/>
          <p:nvPr/>
        </p:nvSpPr>
        <p:spPr bwMode="auto">
          <a:xfrm>
            <a:off x="315456" y="4300109"/>
            <a:ext cx="792088"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TDP</a:t>
            </a:r>
            <a:endParaRPr kumimoji="0" lang="ko-KR" altLang="en-US" sz="1400" b="0" i="0" u="none" strike="noStrike" cap="none" normalizeH="0" baseline="0" dirty="0" smtClean="0">
              <a:ln>
                <a:noFill/>
              </a:ln>
              <a:solidFill>
                <a:schemeClr val="tx1"/>
              </a:solidFill>
              <a:effectLst/>
              <a:latin typeface="+mj-lt"/>
            </a:endParaRPr>
          </a:p>
        </p:txBody>
      </p:sp>
      <p:cxnSp>
        <p:nvCxnSpPr>
          <p:cNvPr id="53" name="직선 연결선 52"/>
          <p:cNvCxnSpPr/>
          <p:nvPr/>
        </p:nvCxnSpPr>
        <p:spPr bwMode="auto">
          <a:xfrm flipH="1">
            <a:off x="1887722" y="4143671"/>
            <a:ext cx="502" cy="14188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4" name="TextBox 53"/>
          <p:cNvSpPr txBox="1"/>
          <p:nvPr/>
        </p:nvSpPr>
        <p:spPr>
          <a:xfrm>
            <a:off x="246622" y="3863043"/>
            <a:ext cx="1736373" cy="307777"/>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400" dirty="0" smtClean="0"/>
              <a:t>62 bits / 50,000 times</a:t>
            </a:r>
            <a:endParaRPr lang="ko-KR" altLang="en-US" sz="1400" dirty="0"/>
          </a:p>
        </p:txBody>
      </p:sp>
      <p:cxnSp>
        <p:nvCxnSpPr>
          <p:cNvPr id="55" name="직선 연결선 54"/>
          <p:cNvCxnSpPr/>
          <p:nvPr/>
        </p:nvCxnSpPr>
        <p:spPr bwMode="auto">
          <a:xfrm>
            <a:off x="315456" y="4207173"/>
            <a:ext cx="1572266"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59" name="직사각형 58"/>
          <p:cNvSpPr/>
          <p:nvPr/>
        </p:nvSpPr>
        <p:spPr bwMode="auto">
          <a:xfrm>
            <a:off x="1104704" y="4300108"/>
            <a:ext cx="783018"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 TDP</a:t>
            </a:r>
            <a:endParaRPr kumimoji="0" lang="ko-KR" altLang="en-US" sz="1400" b="0" i="0" u="none" strike="noStrike" cap="none" normalizeH="0" baseline="0" dirty="0" smtClean="0">
              <a:ln>
                <a:noFill/>
              </a:ln>
              <a:solidFill>
                <a:schemeClr val="tx1"/>
              </a:solidFill>
              <a:effectLst/>
              <a:latin typeface="+mj-lt"/>
            </a:endParaRPr>
          </a:p>
        </p:txBody>
      </p:sp>
      <p:cxnSp>
        <p:nvCxnSpPr>
          <p:cNvPr id="56" name="직선 연결선 55"/>
          <p:cNvCxnSpPr/>
          <p:nvPr/>
        </p:nvCxnSpPr>
        <p:spPr bwMode="auto">
          <a:xfrm flipH="1">
            <a:off x="317820" y="4143671"/>
            <a:ext cx="502" cy="14188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7" name="직사각형 56"/>
          <p:cNvSpPr/>
          <p:nvPr/>
        </p:nvSpPr>
        <p:spPr bwMode="auto">
          <a:xfrm>
            <a:off x="2188564" y="4154964"/>
            <a:ext cx="1246370" cy="648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Modulation</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58" name="직사각형 57"/>
          <p:cNvSpPr/>
          <p:nvPr/>
        </p:nvSpPr>
        <p:spPr bwMode="auto">
          <a:xfrm>
            <a:off x="3643943" y="4154964"/>
            <a:ext cx="1080120" cy="648072"/>
          </a:xfrm>
          <a:prstGeom prst="rect">
            <a:avLst/>
          </a:prstGeom>
          <a:solidFill>
            <a:schemeClr val="bg1">
              <a:lumMod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CIR</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600" b="1" dirty="0" smtClean="0"/>
              <a:t>Channels</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60" name="직사각형 59"/>
          <p:cNvSpPr/>
          <p:nvPr/>
        </p:nvSpPr>
        <p:spPr bwMode="auto">
          <a:xfrm>
            <a:off x="5069014" y="4154964"/>
            <a:ext cx="1152128" cy="648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Preamble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600" b="1" dirty="0" smtClean="0"/>
              <a:t>Detector</a:t>
            </a:r>
            <a:endParaRPr kumimoji="0" lang="ko-KR" altLang="en-US" sz="1600" b="1" i="0" u="none" strike="noStrike" cap="none" normalizeH="0" baseline="0" dirty="0" smtClean="0">
              <a:ln>
                <a:noFill/>
              </a:ln>
              <a:solidFill>
                <a:schemeClr val="tx1"/>
              </a:solidFill>
              <a:effectLst/>
              <a:latin typeface="Times New Roman" pitchFamily="18" charset="0"/>
            </a:endParaRPr>
          </a:p>
        </p:txBody>
      </p:sp>
      <p:cxnSp>
        <p:nvCxnSpPr>
          <p:cNvPr id="61" name="꺾인 연결선 60"/>
          <p:cNvCxnSpPr>
            <a:stCxn id="57" idx="2"/>
            <a:endCxn id="64" idx="2"/>
          </p:cNvCxnSpPr>
          <p:nvPr/>
        </p:nvCxnSpPr>
        <p:spPr bwMode="auto">
          <a:xfrm rot="16200000" flipH="1">
            <a:off x="3564442" y="4050343"/>
            <a:ext cx="354670" cy="1860056"/>
          </a:xfrm>
          <a:prstGeom prst="bentConnector2">
            <a:avLst/>
          </a:prstGeom>
          <a:solidFill>
            <a:schemeClr val="accent1"/>
          </a:solidFill>
          <a:ln w="12700" cap="flat" cmpd="sng" algn="ctr">
            <a:solidFill>
              <a:schemeClr val="tx1"/>
            </a:solidFill>
            <a:prstDash val="solid"/>
            <a:round/>
            <a:headEnd type="none" w="sm" len="sm"/>
            <a:tailEnd type="stealth" w="lg" len="lg"/>
          </a:ln>
          <a:effectLst/>
        </p:spPr>
      </p:cxnSp>
      <p:sp>
        <p:nvSpPr>
          <p:cNvPr id="62" name="타원 61"/>
          <p:cNvSpPr/>
          <p:nvPr/>
        </p:nvSpPr>
        <p:spPr bwMode="auto">
          <a:xfrm>
            <a:off x="4345983" y="3338718"/>
            <a:ext cx="1080120" cy="648072"/>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chemeClr val="tx1"/>
                </a:solidFill>
                <a:effectLst/>
                <a:latin typeface="Times New Roman" pitchFamily="18" charset="0"/>
              </a:rPr>
              <a:t>AWGN</a:t>
            </a:r>
            <a:endParaRPr kumimoji="0" lang="ko-KR" altLang="en-US" sz="1400" b="1" i="0" u="none" strike="noStrike" cap="none" normalizeH="0" baseline="0" dirty="0" smtClean="0">
              <a:ln>
                <a:noFill/>
              </a:ln>
              <a:solidFill>
                <a:schemeClr val="tx1"/>
              </a:solidFill>
              <a:effectLst/>
              <a:latin typeface="Times New Roman" pitchFamily="18" charset="0"/>
            </a:endParaRPr>
          </a:p>
        </p:txBody>
      </p:sp>
      <p:sp>
        <p:nvSpPr>
          <p:cNvPr id="63" name="TextBox 62"/>
          <p:cNvSpPr txBox="1"/>
          <p:nvPr/>
        </p:nvSpPr>
        <p:spPr>
          <a:xfrm>
            <a:off x="4659827" y="4794927"/>
            <a:ext cx="473206" cy="707886"/>
          </a:xfrm>
          <a:prstGeom prst="rect">
            <a:avLst/>
          </a:prstGeom>
          <a:noFill/>
        </p:spPr>
        <p:txBody>
          <a:bodyPr wrap="none" rtlCol="0">
            <a:spAutoFit/>
          </a:bodyPr>
          <a:lstStyle/>
          <a:p>
            <a:r>
              <a:rPr lang="en-US" altLang="ko-KR" sz="4000" dirty="0" smtClean="0"/>
              <a:t>+</a:t>
            </a:r>
            <a:endParaRPr lang="ko-KR" altLang="en-US" sz="4000" dirty="0"/>
          </a:p>
        </p:txBody>
      </p:sp>
      <p:sp>
        <p:nvSpPr>
          <p:cNvPr id="64" name="타원 63"/>
          <p:cNvSpPr/>
          <p:nvPr/>
        </p:nvSpPr>
        <p:spPr bwMode="auto">
          <a:xfrm>
            <a:off x="4671805" y="4945629"/>
            <a:ext cx="432048" cy="424153"/>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cxnSp>
        <p:nvCxnSpPr>
          <p:cNvPr id="68" name="꺾인 연결선 67"/>
          <p:cNvCxnSpPr>
            <a:stCxn id="64" idx="6"/>
            <a:endCxn id="60" idx="2"/>
          </p:cNvCxnSpPr>
          <p:nvPr/>
        </p:nvCxnSpPr>
        <p:spPr bwMode="auto">
          <a:xfrm flipV="1">
            <a:off x="5103853" y="4803036"/>
            <a:ext cx="541225" cy="354670"/>
          </a:xfrm>
          <a:prstGeom prst="bentConnector2">
            <a:avLst/>
          </a:prstGeom>
          <a:solidFill>
            <a:schemeClr val="accent1"/>
          </a:solidFill>
          <a:ln w="12700" cap="flat" cmpd="sng" algn="ctr">
            <a:solidFill>
              <a:schemeClr val="tx1"/>
            </a:solidFill>
            <a:prstDash val="solid"/>
            <a:round/>
            <a:headEnd type="none" w="sm" len="sm"/>
            <a:tailEnd type="stealth" w="lg" len="lg"/>
          </a:ln>
          <a:effectLst/>
        </p:spPr>
      </p:cxnSp>
      <p:cxnSp>
        <p:nvCxnSpPr>
          <p:cNvPr id="69" name="직선 화살표 연결선 68"/>
          <p:cNvCxnSpPr/>
          <p:nvPr/>
        </p:nvCxnSpPr>
        <p:spPr bwMode="auto">
          <a:xfrm>
            <a:off x="4886043" y="3995499"/>
            <a:ext cx="1786" cy="958839"/>
          </a:xfrm>
          <a:prstGeom prst="straightConnector1">
            <a:avLst/>
          </a:prstGeom>
          <a:solidFill>
            <a:schemeClr val="accent1"/>
          </a:solidFill>
          <a:ln w="12700" cap="flat" cmpd="sng" algn="ctr">
            <a:solidFill>
              <a:schemeClr val="tx1"/>
            </a:solidFill>
            <a:prstDash val="solid"/>
            <a:round/>
            <a:headEnd type="none" w="sm" len="sm"/>
            <a:tailEnd type="stealth" w="lg" len="lg"/>
          </a:ln>
          <a:effectLst/>
        </p:spPr>
      </p:cxnSp>
      <p:pic>
        <p:nvPicPr>
          <p:cNvPr id="44" name="그림 43"/>
          <p:cNvPicPr>
            <a:picLocks noChangeAspect="1"/>
          </p:cNvPicPr>
          <p:nvPr/>
        </p:nvPicPr>
        <p:blipFill>
          <a:blip r:embed="rId2"/>
          <a:stretch>
            <a:fillRect/>
          </a:stretch>
        </p:blipFill>
        <p:spPr>
          <a:xfrm>
            <a:off x="300635" y="4750410"/>
            <a:ext cx="1587088" cy="1431069"/>
          </a:xfrm>
          <a:prstGeom prst="rect">
            <a:avLst/>
          </a:prstGeom>
        </p:spPr>
      </p:pic>
      <p:pic>
        <p:nvPicPr>
          <p:cNvPr id="45" name="그림 44"/>
          <p:cNvPicPr>
            <a:picLocks noChangeAspect="1"/>
          </p:cNvPicPr>
          <p:nvPr/>
        </p:nvPicPr>
        <p:blipFill>
          <a:blip r:embed="rId3"/>
          <a:stretch>
            <a:fillRect/>
          </a:stretch>
        </p:blipFill>
        <p:spPr>
          <a:xfrm>
            <a:off x="6463290" y="4133981"/>
            <a:ext cx="2402455" cy="2139350"/>
          </a:xfrm>
          <a:prstGeom prst="rect">
            <a:avLst/>
          </a:prstGeom>
        </p:spPr>
      </p:pic>
      <p:sp>
        <p:nvSpPr>
          <p:cNvPr id="94" name="TextBox 93"/>
          <p:cNvSpPr txBox="1"/>
          <p:nvPr/>
        </p:nvSpPr>
        <p:spPr>
          <a:xfrm>
            <a:off x="6150411" y="4244564"/>
            <a:ext cx="436891" cy="523220"/>
          </a:xfrm>
          <a:prstGeom prst="rect">
            <a:avLst/>
          </a:prstGeom>
          <a:noFill/>
        </p:spPr>
        <p:txBody>
          <a:bodyPr wrap="square" rtlCol="0">
            <a:spAutoFit/>
          </a:bodyPr>
          <a:lstStyle/>
          <a:p>
            <a:r>
              <a:rPr lang="en-US" altLang="ko-KR" sz="2800" b="1" dirty="0" smtClean="0">
                <a:solidFill>
                  <a:srgbClr val="0000FF"/>
                </a:solidFill>
              </a:rPr>
              <a:t>=</a:t>
            </a:r>
            <a:endParaRPr lang="ko-KR" altLang="en-US" sz="2800" b="1" dirty="0">
              <a:solidFill>
                <a:srgbClr val="0000FF"/>
              </a:solidFill>
            </a:endParaRPr>
          </a:p>
        </p:txBody>
      </p:sp>
      <p:sp>
        <p:nvSpPr>
          <p:cNvPr id="95" name="직사각형 94"/>
          <p:cNvSpPr/>
          <p:nvPr/>
        </p:nvSpPr>
        <p:spPr bwMode="auto">
          <a:xfrm>
            <a:off x="4861084" y="5496931"/>
            <a:ext cx="1360058" cy="77135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400" b="1" dirty="0" smtClean="0"/>
              <a:t>Detection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chemeClr val="tx1"/>
                </a:solidFill>
                <a:effectLst/>
              </a:rPr>
              <a:t>Probability</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b="1" dirty="0" smtClean="0"/>
              <a:t>@ 0.1% FA</a:t>
            </a:r>
            <a:endParaRPr kumimoji="0" lang="ko-KR" altLang="en-US" sz="1400" b="1" i="0" u="none" strike="noStrike" cap="none" normalizeH="0" baseline="0" dirty="0" smtClean="0">
              <a:ln>
                <a:noFill/>
              </a:ln>
              <a:solidFill>
                <a:schemeClr val="tx1"/>
              </a:solidFill>
              <a:effectLst/>
            </a:endParaRPr>
          </a:p>
        </p:txBody>
      </p:sp>
      <p:cxnSp>
        <p:nvCxnSpPr>
          <p:cNvPr id="96" name="꺾인 연결선 95"/>
          <p:cNvCxnSpPr>
            <a:stCxn id="59" idx="3"/>
            <a:endCxn id="57" idx="1"/>
          </p:cNvCxnSpPr>
          <p:nvPr/>
        </p:nvCxnSpPr>
        <p:spPr bwMode="auto">
          <a:xfrm>
            <a:off x="1887722" y="4478793"/>
            <a:ext cx="300842" cy="207"/>
          </a:xfrm>
          <a:prstGeom prst="bentConnector3">
            <a:avLst>
              <a:gd name="adj1" fmla="val 50000"/>
            </a:avLst>
          </a:prstGeom>
          <a:solidFill>
            <a:schemeClr val="accent1"/>
          </a:solidFill>
          <a:ln w="12700" cap="flat" cmpd="sng" algn="ctr">
            <a:solidFill>
              <a:schemeClr val="tx1"/>
            </a:solidFill>
            <a:prstDash val="solid"/>
            <a:round/>
            <a:headEnd type="none" w="sm" len="sm"/>
            <a:tailEnd type="stealth" w="lg" len="lg"/>
          </a:ln>
          <a:effectLst/>
        </p:spPr>
      </p:cxnSp>
      <p:sp>
        <p:nvSpPr>
          <p:cNvPr id="100" name="TextBox 99"/>
          <p:cNvSpPr txBox="1"/>
          <p:nvPr/>
        </p:nvSpPr>
        <p:spPr>
          <a:xfrm>
            <a:off x="206400" y="3389534"/>
            <a:ext cx="2384820" cy="369332"/>
          </a:xfrm>
          <a:prstGeom prst="rect">
            <a:avLst/>
          </a:prstGeom>
          <a:noFill/>
        </p:spPr>
        <p:txBody>
          <a:bodyPr wrap="none" rtlCol="0">
            <a:spAutoFit/>
          </a:bodyPr>
          <a:lstStyle/>
          <a:p>
            <a:r>
              <a:rPr lang="en-US" altLang="ko-KR" sz="1800" dirty="0" smtClean="0"/>
              <a:t>(1) AWGN only Model </a:t>
            </a:r>
            <a:endParaRPr lang="ko-KR" altLang="en-US" sz="1800" dirty="0"/>
          </a:p>
        </p:txBody>
      </p:sp>
      <p:sp>
        <p:nvSpPr>
          <p:cNvPr id="101" name="직사각형 100"/>
          <p:cNvSpPr/>
          <p:nvPr/>
        </p:nvSpPr>
        <p:spPr bwMode="auto">
          <a:xfrm>
            <a:off x="121150" y="3234415"/>
            <a:ext cx="8900263" cy="314691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6" name="오른쪽 화살표 105"/>
          <p:cNvSpPr/>
          <p:nvPr/>
        </p:nvSpPr>
        <p:spPr bwMode="auto">
          <a:xfrm flipH="1">
            <a:off x="6234204" y="5670458"/>
            <a:ext cx="216024" cy="360040"/>
          </a:xfrm>
          <a:prstGeom prst="rightArrow">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7"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Simulation Set-up for Preamble (1)</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spTree>
    <p:extLst>
      <p:ext uri="{BB962C8B-B14F-4D97-AF65-F5344CB8AC3E}">
        <p14:creationId xmlns:p14="http://schemas.microsoft.com/office/powerpoint/2010/main" val="1255668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7</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1" name="직사각형 50"/>
          <p:cNvSpPr/>
          <p:nvPr/>
        </p:nvSpPr>
        <p:spPr bwMode="auto">
          <a:xfrm>
            <a:off x="245784" y="3167988"/>
            <a:ext cx="792088"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TDP</a:t>
            </a:r>
            <a:endParaRPr kumimoji="0" lang="ko-KR" altLang="en-US" sz="1400" b="0" i="0" u="none" strike="noStrike" cap="none" normalizeH="0" baseline="0" dirty="0" smtClean="0">
              <a:ln>
                <a:noFill/>
              </a:ln>
              <a:solidFill>
                <a:schemeClr val="tx1"/>
              </a:solidFill>
              <a:effectLst/>
              <a:latin typeface="+mj-lt"/>
            </a:endParaRPr>
          </a:p>
        </p:txBody>
      </p:sp>
      <p:cxnSp>
        <p:nvCxnSpPr>
          <p:cNvPr id="53" name="직선 연결선 52"/>
          <p:cNvCxnSpPr/>
          <p:nvPr/>
        </p:nvCxnSpPr>
        <p:spPr bwMode="auto">
          <a:xfrm flipH="1">
            <a:off x="1818050" y="3011550"/>
            <a:ext cx="502" cy="14188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4" name="TextBox 53"/>
          <p:cNvSpPr txBox="1"/>
          <p:nvPr/>
        </p:nvSpPr>
        <p:spPr>
          <a:xfrm>
            <a:off x="176950" y="2730922"/>
            <a:ext cx="1736373" cy="307777"/>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ko-KR" sz="1400" dirty="0" smtClean="0"/>
              <a:t>62 bits / 50,000 times</a:t>
            </a:r>
            <a:endParaRPr lang="ko-KR" altLang="en-US" sz="1400" dirty="0"/>
          </a:p>
        </p:txBody>
      </p:sp>
      <p:cxnSp>
        <p:nvCxnSpPr>
          <p:cNvPr id="55" name="직선 연결선 54"/>
          <p:cNvCxnSpPr/>
          <p:nvPr/>
        </p:nvCxnSpPr>
        <p:spPr bwMode="auto">
          <a:xfrm>
            <a:off x="245784" y="3075052"/>
            <a:ext cx="1572266"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59" name="직사각형 58"/>
          <p:cNvSpPr/>
          <p:nvPr/>
        </p:nvSpPr>
        <p:spPr bwMode="auto">
          <a:xfrm>
            <a:off x="1035032" y="3167987"/>
            <a:ext cx="783018" cy="35736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mj-lt"/>
              </a:rPr>
              <a:t>~ TDP</a:t>
            </a:r>
            <a:endParaRPr kumimoji="0" lang="ko-KR" altLang="en-US" sz="1400" b="0" i="0" u="none" strike="noStrike" cap="none" normalizeH="0" baseline="0" dirty="0" smtClean="0">
              <a:ln>
                <a:noFill/>
              </a:ln>
              <a:solidFill>
                <a:schemeClr val="tx1"/>
              </a:solidFill>
              <a:effectLst/>
              <a:latin typeface="+mj-lt"/>
            </a:endParaRPr>
          </a:p>
        </p:txBody>
      </p:sp>
      <p:cxnSp>
        <p:nvCxnSpPr>
          <p:cNvPr id="56" name="직선 연결선 55"/>
          <p:cNvCxnSpPr/>
          <p:nvPr/>
        </p:nvCxnSpPr>
        <p:spPr bwMode="auto">
          <a:xfrm flipH="1">
            <a:off x="248148" y="3011550"/>
            <a:ext cx="502" cy="141883"/>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7" name="직사각형 56"/>
          <p:cNvSpPr/>
          <p:nvPr/>
        </p:nvSpPr>
        <p:spPr bwMode="auto">
          <a:xfrm>
            <a:off x="2118892" y="3022843"/>
            <a:ext cx="1246370" cy="648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Modulation</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58" name="직사각형 57"/>
          <p:cNvSpPr/>
          <p:nvPr/>
        </p:nvSpPr>
        <p:spPr bwMode="auto">
          <a:xfrm>
            <a:off x="3678779" y="3022843"/>
            <a:ext cx="1080120" cy="648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CIR</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600" b="1" dirty="0" smtClean="0"/>
              <a:t>Channels</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60" name="직사각형 59"/>
          <p:cNvSpPr/>
          <p:nvPr/>
        </p:nvSpPr>
        <p:spPr bwMode="auto">
          <a:xfrm>
            <a:off x="5103850" y="3022843"/>
            <a:ext cx="1152128" cy="648072"/>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Preamble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600" b="1" dirty="0" smtClean="0"/>
              <a:t>Detector</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62" name="타원 61"/>
          <p:cNvSpPr/>
          <p:nvPr/>
        </p:nvSpPr>
        <p:spPr bwMode="auto">
          <a:xfrm>
            <a:off x="4380819" y="2206597"/>
            <a:ext cx="1080120" cy="648072"/>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chemeClr val="tx1"/>
                </a:solidFill>
                <a:effectLst/>
                <a:latin typeface="Times New Roman" pitchFamily="18" charset="0"/>
              </a:rPr>
              <a:t>AWGN</a:t>
            </a:r>
            <a:endParaRPr kumimoji="0" lang="ko-KR" altLang="en-US" sz="1400" b="1" i="0" u="none" strike="noStrike" cap="none" normalizeH="0" baseline="0" dirty="0" smtClean="0">
              <a:ln>
                <a:noFill/>
              </a:ln>
              <a:solidFill>
                <a:schemeClr val="tx1"/>
              </a:solidFill>
              <a:effectLst/>
              <a:latin typeface="Times New Roman" pitchFamily="18" charset="0"/>
            </a:endParaRPr>
          </a:p>
        </p:txBody>
      </p:sp>
      <p:sp>
        <p:nvSpPr>
          <p:cNvPr id="63" name="TextBox 62"/>
          <p:cNvSpPr txBox="1"/>
          <p:nvPr/>
        </p:nvSpPr>
        <p:spPr>
          <a:xfrm>
            <a:off x="4694663" y="3662806"/>
            <a:ext cx="473206" cy="707886"/>
          </a:xfrm>
          <a:prstGeom prst="rect">
            <a:avLst/>
          </a:prstGeom>
          <a:noFill/>
        </p:spPr>
        <p:txBody>
          <a:bodyPr wrap="none" rtlCol="0">
            <a:spAutoFit/>
          </a:bodyPr>
          <a:lstStyle/>
          <a:p>
            <a:r>
              <a:rPr lang="en-US" altLang="ko-KR" sz="4000" dirty="0" smtClean="0"/>
              <a:t>+</a:t>
            </a:r>
            <a:endParaRPr lang="ko-KR" altLang="en-US" sz="4000" dirty="0"/>
          </a:p>
        </p:txBody>
      </p:sp>
      <p:sp>
        <p:nvSpPr>
          <p:cNvPr id="64" name="타원 63"/>
          <p:cNvSpPr/>
          <p:nvPr/>
        </p:nvSpPr>
        <p:spPr bwMode="auto">
          <a:xfrm>
            <a:off x="4706641" y="3813508"/>
            <a:ext cx="432048" cy="424153"/>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cxnSp>
        <p:nvCxnSpPr>
          <p:cNvPr id="68" name="꺾인 연결선 67"/>
          <p:cNvCxnSpPr>
            <a:stCxn id="64" idx="6"/>
            <a:endCxn id="60" idx="2"/>
          </p:cNvCxnSpPr>
          <p:nvPr/>
        </p:nvCxnSpPr>
        <p:spPr bwMode="auto">
          <a:xfrm flipV="1">
            <a:off x="5138689" y="3670915"/>
            <a:ext cx="541225" cy="354670"/>
          </a:xfrm>
          <a:prstGeom prst="bentConnector2">
            <a:avLst/>
          </a:prstGeom>
          <a:solidFill>
            <a:schemeClr val="accent1"/>
          </a:solidFill>
          <a:ln w="12700" cap="flat" cmpd="sng" algn="ctr">
            <a:solidFill>
              <a:schemeClr val="tx1"/>
            </a:solidFill>
            <a:prstDash val="solid"/>
            <a:round/>
            <a:headEnd type="none" w="sm" len="sm"/>
            <a:tailEnd type="stealth" w="lg" len="lg"/>
          </a:ln>
          <a:effectLst/>
        </p:spPr>
      </p:cxnSp>
      <p:cxnSp>
        <p:nvCxnSpPr>
          <p:cNvPr id="69" name="직선 화살표 연결선 68"/>
          <p:cNvCxnSpPr/>
          <p:nvPr/>
        </p:nvCxnSpPr>
        <p:spPr bwMode="auto">
          <a:xfrm>
            <a:off x="4920879" y="2863378"/>
            <a:ext cx="1786" cy="958839"/>
          </a:xfrm>
          <a:prstGeom prst="straightConnector1">
            <a:avLst/>
          </a:prstGeom>
          <a:solidFill>
            <a:schemeClr val="accent1"/>
          </a:solidFill>
          <a:ln w="12700" cap="flat" cmpd="sng" algn="ctr">
            <a:solidFill>
              <a:schemeClr val="tx1"/>
            </a:solidFill>
            <a:prstDash val="solid"/>
            <a:round/>
            <a:headEnd type="none" w="sm" len="sm"/>
            <a:tailEnd type="stealth" w="lg" len="lg"/>
          </a:ln>
          <a:effectLst/>
        </p:spPr>
      </p:cxnSp>
      <p:pic>
        <p:nvPicPr>
          <p:cNvPr id="44" name="그림 43"/>
          <p:cNvPicPr>
            <a:picLocks noChangeAspect="1"/>
          </p:cNvPicPr>
          <p:nvPr/>
        </p:nvPicPr>
        <p:blipFill>
          <a:blip r:embed="rId2"/>
          <a:stretch>
            <a:fillRect/>
          </a:stretch>
        </p:blipFill>
        <p:spPr>
          <a:xfrm>
            <a:off x="230963" y="3618289"/>
            <a:ext cx="1587088" cy="1431069"/>
          </a:xfrm>
          <a:prstGeom prst="rect">
            <a:avLst/>
          </a:prstGeom>
        </p:spPr>
      </p:pic>
      <p:pic>
        <p:nvPicPr>
          <p:cNvPr id="45" name="그림 44"/>
          <p:cNvPicPr>
            <a:picLocks noChangeAspect="1"/>
          </p:cNvPicPr>
          <p:nvPr/>
        </p:nvPicPr>
        <p:blipFill>
          <a:blip r:embed="rId3"/>
          <a:stretch>
            <a:fillRect/>
          </a:stretch>
        </p:blipFill>
        <p:spPr>
          <a:xfrm>
            <a:off x="6498126" y="3001860"/>
            <a:ext cx="2402455" cy="2139350"/>
          </a:xfrm>
          <a:prstGeom prst="rect">
            <a:avLst/>
          </a:prstGeom>
        </p:spPr>
      </p:pic>
      <p:sp>
        <p:nvSpPr>
          <p:cNvPr id="94" name="TextBox 93"/>
          <p:cNvSpPr txBox="1"/>
          <p:nvPr/>
        </p:nvSpPr>
        <p:spPr>
          <a:xfrm>
            <a:off x="6185247" y="3112443"/>
            <a:ext cx="436891" cy="523220"/>
          </a:xfrm>
          <a:prstGeom prst="rect">
            <a:avLst/>
          </a:prstGeom>
          <a:noFill/>
        </p:spPr>
        <p:txBody>
          <a:bodyPr wrap="square" rtlCol="0">
            <a:spAutoFit/>
          </a:bodyPr>
          <a:lstStyle/>
          <a:p>
            <a:r>
              <a:rPr lang="en-US" altLang="ko-KR" sz="2800" b="1" dirty="0" smtClean="0">
                <a:solidFill>
                  <a:srgbClr val="0000FF"/>
                </a:solidFill>
              </a:rPr>
              <a:t>=</a:t>
            </a:r>
            <a:endParaRPr lang="ko-KR" altLang="en-US" sz="2800" b="1" dirty="0">
              <a:solidFill>
                <a:srgbClr val="0000FF"/>
              </a:solidFill>
            </a:endParaRPr>
          </a:p>
        </p:txBody>
      </p:sp>
      <p:sp>
        <p:nvSpPr>
          <p:cNvPr id="95" name="직사각형 94"/>
          <p:cNvSpPr/>
          <p:nvPr/>
        </p:nvSpPr>
        <p:spPr bwMode="auto">
          <a:xfrm>
            <a:off x="4895920" y="4364810"/>
            <a:ext cx="1360058" cy="771357"/>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400" b="1" dirty="0" smtClean="0"/>
              <a:t>Detection</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1" i="0" u="none" strike="noStrike" cap="none" normalizeH="0" baseline="0" dirty="0" smtClean="0">
                <a:ln>
                  <a:noFill/>
                </a:ln>
                <a:solidFill>
                  <a:schemeClr val="tx1"/>
                </a:solidFill>
                <a:effectLst/>
              </a:rPr>
              <a:t>Probability</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b="1" dirty="0" smtClean="0"/>
              <a:t>@ 0.1% FA</a:t>
            </a:r>
            <a:endParaRPr kumimoji="0" lang="ko-KR" altLang="en-US" sz="1400" b="1" i="0" u="none" strike="noStrike" cap="none" normalizeH="0" baseline="0" dirty="0" smtClean="0">
              <a:ln>
                <a:noFill/>
              </a:ln>
              <a:solidFill>
                <a:schemeClr val="tx1"/>
              </a:solidFill>
              <a:effectLst/>
            </a:endParaRPr>
          </a:p>
        </p:txBody>
      </p:sp>
      <p:cxnSp>
        <p:nvCxnSpPr>
          <p:cNvPr id="96" name="꺾인 연결선 95"/>
          <p:cNvCxnSpPr>
            <a:stCxn id="59" idx="3"/>
            <a:endCxn id="57" idx="1"/>
          </p:cNvCxnSpPr>
          <p:nvPr/>
        </p:nvCxnSpPr>
        <p:spPr bwMode="auto">
          <a:xfrm>
            <a:off x="1818050" y="3346672"/>
            <a:ext cx="300842" cy="207"/>
          </a:xfrm>
          <a:prstGeom prst="bentConnector3">
            <a:avLst>
              <a:gd name="adj1" fmla="val 50000"/>
            </a:avLst>
          </a:prstGeom>
          <a:solidFill>
            <a:schemeClr val="accent1"/>
          </a:solidFill>
          <a:ln w="12700" cap="flat" cmpd="sng" algn="ctr">
            <a:solidFill>
              <a:schemeClr val="tx1"/>
            </a:solidFill>
            <a:prstDash val="solid"/>
            <a:round/>
            <a:headEnd type="none" w="sm" len="sm"/>
            <a:tailEnd type="stealth" w="lg" len="lg"/>
          </a:ln>
          <a:effectLst/>
        </p:spPr>
      </p:cxnSp>
      <p:sp>
        <p:nvSpPr>
          <p:cNvPr id="100" name="TextBox 99"/>
          <p:cNvSpPr txBox="1"/>
          <p:nvPr/>
        </p:nvSpPr>
        <p:spPr>
          <a:xfrm>
            <a:off x="206400" y="2257413"/>
            <a:ext cx="2441694" cy="369332"/>
          </a:xfrm>
          <a:prstGeom prst="rect">
            <a:avLst/>
          </a:prstGeom>
          <a:noFill/>
        </p:spPr>
        <p:txBody>
          <a:bodyPr wrap="none" rtlCol="0">
            <a:spAutoFit/>
          </a:bodyPr>
          <a:lstStyle/>
          <a:p>
            <a:r>
              <a:rPr lang="en-US" altLang="ko-KR" sz="1800" dirty="0" smtClean="0"/>
              <a:t>(2) CIR Channel Model </a:t>
            </a:r>
            <a:endParaRPr lang="ko-KR" altLang="en-US" sz="1800" dirty="0"/>
          </a:p>
        </p:txBody>
      </p:sp>
      <p:sp>
        <p:nvSpPr>
          <p:cNvPr id="101" name="직사각형 100"/>
          <p:cNvSpPr/>
          <p:nvPr/>
        </p:nvSpPr>
        <p:spPr bwMode="auto">
          <a:xfrm>
            <a:off x="121150" y="2102294"/>
            <a:ext cx="8900263" cy="314691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6" name="오른쪽 화살표 105"/>
          <p:cNvSpPr/>
          <p:nvPr/>
        </p:nvSpPr>
        <p:spPr bwMode="auto">
          <a:xfrm flipH="1">
            <a:off x="6269040" y="4538337"/>
            <a:ext cx="216024" cy="360040"/>
          </a:xfrm>
          <a:prstGeom prst="rightArrow">
            <a:avLst/>
          </a:prstGeom>
          <a:solidFill>
            <a:srgbClr val="0000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7"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Simulation Set-up for Preamble (2)</a:t>
            </a:r>
            <a:r>
              <a:rPr lang="ko-KR" altLang="en-US" sz="3600" b="1" dirty="0" smtClean="0">
                <a:latin typeface="+mj-ea"/>
                <a:ea typeface="+mj-ea"/>
                <a:cs typeface="Arial" panose="020B0604020202020204" pitchFamily="34" charset="0"/>
              </a:rPr>
              <a:t> </a:t>
            </a:r>
            <a:endParaRPr lang="ko-KR" altLang="en-US" sz="3600" b="1" dirty="0">
              <a:latin typeface="+mj-ea"/>
              <a:ea typeface="+mj-ea"/>
              <a:cs typeface="Arial" panose="020B0604020202020204" pitchFamily="34" charset="0"/>
            </a:endParaRPr>
          </a:p>
        </p:txBody>
      </p:sp>
      <p:cxnSp>
        <p:nvCxnSpPr>
          <p:cNvPr id="46" name="꺾인 연결선 45"/>
          <p:cNvCxnSpPr/>
          <p:nvPr/>
        </p:nvCxnSpPr>
        <p:spPr bwMode="auto">
          <a:xfrm>
            <a:off x="3373667" y="3342797"/>
            <a:ext cx="300842" cy="207"/>
          </a:xfrm>
          <a:prstGeom prst="bentConnector3">
            <a:avLst>
              <a:gd name="adj1" fmla="val 50000"/>
            </a:avLst>
          </a:prstGeom>
          <a:solidFill>
            <a:schemeClr val="accent1"/>
          </a:solidFill>
          <a:ln w="12700" cap="flat" cmpd="sng" algn="ctr">
            <a:solidFill>
              <a:schemeClr val="tx1"/>
            </a:solidFill>
            <a:prstDash val="solid"/>
            <a:round/>
            <a:headEnd type="none" w="sm" len="sm"/>
            <a:tailEnd type="stealth" w="lg" len="lg"/>
          </a:ln>
          <a:effectLst/>
        </p:spPr>
      </p:cxnSp>
      <p:cxnSp>
        <p:nvCxnSpPr>
          <p:cNvPr id="47" name="꺾인 연결선 46"/>
          <p:cNvCxnSpPr>
            <a:stCxn id="58" idx="2"/>
            <a:endCxn id="64" idx="2"/>
          </p:cNvCxnSpPr>
          <p:nvPr/>
        </p:nvCxnSpPr>
        <p:spPr bwMode="auto">
          <a:xfrm rot="16200000" flipH="1">
            <a:off x="4285405" y="3604349"/>
            <a:ext cx="354670" cy="487802"/>
          </a:xfrm>
          <a:prstGeom prst="bentConnector2">
            <a:avLst/>
          </a:prstGeom>
          <a:solidFill>
            <a:schemeClr val="accent1"/>
          </a:solidFill>
          <a:ln w="12700" cap="flat" cmpd="sng" algn="ctr">
            <a:solidFill>
              <a:schemeClr val="tx1"/>
            </a:solidFill>
            <a:prstDash val="solid"/>
            <a:round/>
            <a:headEnd type="none" w="sm" len="sm"/>
            <a:tailEnd type="stealth" w="lg" len="lg"/>
          </a:ln>
          <a:effectLst/>
        </p:spPr>
      </p:cxnSp>
    </p:spTree>
    <p:extLst>
      <p:ext uri="{BB962C8B-B14F-4D97-AF65-F5344CB8AC3E}">
        <p14:creationId xmlns:p14="http://schemas.microsoft.com/office/powerpoint/2010/main" val="120775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8</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D3 Channel in Scenario 3 (Home Scenario)</a:t>
            </a:r>
            <a:endParaRPr lang="ko-KR" altLang="en-US" sz="3600" b="1" dirty="0">
              <a:latin typeface="+mj-ea"/>
              <a:ea typeface="+mj-ea"/>
              <a:cs typeface="Arial" panose="020B0604020202020204" pitchFamily="34" charset="0"/>
            </a:endParaRPr>
          </a:p>
        </p:txBody>
      </p:sp>
      <p:pic>
        <p:nvPicPr>
          <p:cNvPr id="6" name="그림 5"/>
          <p:cNvPicPr>
            <a:picLocks noChangeAspect="1"/>
          </p:cNvPicPr>
          <p:nvPr/>
        </p:nvPicPr>
        <p:blipFill>
          <a:blip r:embed="rId2"/>
          <a:stretch>
            <a:fillRect/>
          </a:stretch>
        </p:blipFill>
        <p:spPr>
          <a:xfrm>
            <a:off x="415290" y="2082553"/>
            <a:ext cx="4587230" cy="3220100"/>
          </a:xfrm>
          <a:prstGeom prst="rect">
            <a:avLst/>
          </a:prstGeom>
          <a:ln>
            <a:solidFill>
              <a:schemeClr val="tx1"/>
            </a:solidFill>
          </a:ln>
        </p:spPr>
      </p:pic>
      <p:pic>
        <p:nvPicPr>
          <p:cNvPr id="7" name="그림 6"/>
          <p:cNvPicPr>
            <a:picLocks noChangeAspect="1"/>
          </p:cNvPicPr>
          <p:nvPr/>
        </p:nvPicPr>
        <p:blipFill>
          <a:blip r:embed="rId3"/>
          <a:stretch>
            <a:fillRect/>
          </a:stretch>
        </p:blipFill>
        <p:spPr>
          <a:xfrm>
            <a:off x="5058707" y="2082553"/>
            <a:ext cx="3692925" cy="3220100"/>
          </a:xfrm>
          <a:prstGeom prst="rect">
            <a:avLst/>
          </a:prstGeom>
        </p:spPr>
      </p:pic>
      <p:sp>
        <p:nvSpPr>
          <p:cNvPr id="11" name="직사각형 10"/>
          <p:cNvSpPr/>
          <p:nvPr/>
        </p:nvSpPr>
        <p:spPr bwMode="auto">
          <a:xfrm>
            <a:off x="5371808" y="3422630"/>
            <a:ext cx="3084140" cy="216024"/>
          </a:xfrm>
          <a:prstGeom prst="rect">
            <a:avLst/>
          </a:prstGeom>
          <a:noFill/>
          <a:ln w="2222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89482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r>
              <a:rPr lang="en-US" altLang="ko-KR" smtClean="0"/>
              <a:t>April 2018</a:t>
            </a:r>
            <a:endParaRPr lang="en-US" altLang="zh-CN" dirty="0"/>
          </a:p>
        </p:txBody>
      </p:sp>
      <p:sp>
        <p:nvSpPr>
          <p:cNvPr id="3" name="슬라이드 번호 개체 틀 2"/>
          <p:cNvSpPr>
            <a:spLocks noGrp="1"/>
          </p:cNvSpPr>
          <p:nvPr>
            <p:ph type="sldNum" sz="quarter" idx="12"/>
          </p:nvPr>
        </p:nvSpPr>
        <p:spPr/>
        <p:txBody>
          <a:bodyPr/>
          <a:lstStyle/>
          <a:p>
            <a:r>
              <a:rPr lang="en-US" altLang="zh-CN" smtClean="0"/>
              <a:t>Slide </a:t>
            </a:r>
            <a:fld id="{76C0EB13-4677-48A4-A691-EDFD86E62D7A}" type="slidenum">
              <a:rPr lang="en-US" altLang="zh-CN" smtClean="0"/>
              <a:pPr/>
              <a:t>9</a:t>
            </a:fld>
            <a:endParaRPr lang="en-US" altLang="zh-CN" dirty="0"/>
          </a:p>
        </p:txBody>
      </p:sp>
      <p:sp>
        <p:nvSpPr>
          <p:cNvPr id="4" name="바닥글 개체 틀 3"/>
          <p:cNvSpPr>
            <a:spLocks noGrp="1"/>
          </p:cNvSpPr>
          <p:nvPr>
            <p:ph type="ftr" sz="quarter" idx="3"/>
          </p:nvPr>
        </p:nvSpPr>
        <p:spPr/>
        <p:txBody>
          <a:bodyPr/>
          <a:lstStyle/>
          <a:p>
            <a:r>
              <a:rPr lang="en-US" altLang="zh-CN" smtClean="0"/>
              <a:t>Sang-Kyu Lim (ETRI)</a:t>
            </a:r>
            <a:endParaRPr lang="en-US" altLang="zh-CN" dirty="0"/>
          </a:p>
        </p:txBody>
      </p:sp>
      <p:sp>
        <p:nvSpPr>
          <p:cNvPr id="5" name="Rectangle 2"/>
          <p:cNvSpPr txBox="1">
            <a:spLocks noChangeArrowheads="1"/>
          </p:cNvSpPr>
          <p:nvPr/>
        </p:nvSpPr>
        <p:spPr bwMode="auto">
          <a:xfrm>
            <a:off x="0" y="764704"/>
            <a:ext cx="9144000" cy="769391"/>
          </a:xfrm>
          <a:prstGeom prst="rect">
            <a:avLst/>
          </a:prstGeom>
          <a:noFill/>
          <a:ln w="9525">
            <a:noFill/>
            <a:miter lim="800000"/>
            <a:headEnd/>
            <a:tailEnd/>
          </a:ln>
        </p:spPr>
        <p:txBody>
          <a:bodyPr/>
          <a:lstStyle/>
          <a:p>
            <a:pPr algn="ctr"/>
            <a:r>
              <a:rPr lang="en-US" altLang="ko-KR" sz="3600" b="1" dirty="0" smtClean="0">
                <a:latin typeface="+mj-ea"/>
                <a:ea typeface="+mj-ea"/>
                <a:cs typeface="Arial" panose="020B0604020202020204" pitchFamily="34" charset="0"/>
              </a:rPr>
              <a:t>D7 Channel in Scenario 4 (Home Scenario)</a:t>
            </a:r>
            <a:endParaRPr lang="ko-KR" altLang="en-US" sz="3600" b="1" dirty="0">
              <a:latin typeface="+mj-ea"/>
              <a:ea typeface="+mj-ea"/>
              <a:cs typeface="Arial" panose="020B0604020202020204" pitchFamily="34" charset="0"/>
            </a:endParaRPr>
          </a:p>
        </p:txBody>
      </p:sp>
      <p:pic>
        <p:nvPicPr>
          <p:cNvPr id="8" name="그림 7"/>
          <p:cNvPicPr>
            <a:picLocks noChangeAspect="1"/>
          </p:cNvPicPr>
          <p:nvPr/>
        </p:nvPicPr>
        <p:blipFill>
          <a:blip r:embed="rId2"/>
          <a:stretch>
            <a:fillRect/>
          </a:stretch>
        </p:blipFill>
        <p:spPr>
          <a:xfrm>
            <a:off x="230699" y="2107492"/>
            <a:ext cx="4810002" cy="3195161"/>
          </a:xfrm>
          <a:prstGeom prst="rect">
            <a:avLst/>
          </a:prstGeom>
          <a:ln>
            <a:solidFill>
              <a:schemeClr val="tx1"/>
            </a:solidFill>
          </a:ln>
        </p:spPr>
      </p:pic>
      <p:sp>
        <p:nvSpPr>
          <p:cNvPr id="9" name="타원 8"/>
          <p:cNvSpPr/>
          <p:nvPr/>
        </p:nvSpPr>
        <p:spPr bwMode="auto">
          <a:xfrm>
            <a:off x="2161279" y="3206606"/>
            <a:ext cx="468701" cy="432048"/>
          </a:xfrm>
          <a:prstGeom prst="ellipse">
            <a:avLst/>
          </a:prstGeom>
          <a:noFill/>
          <a:ln w="1905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0" name="그림 9"/>
          <p:cNvPicPr>
            <a:picLocks noChangeAspect="1"/>
          </p:cNvPicPr>
          <p:nvPr/>
        </p:nvPicPr>
        <p:blipFill>
          <a:blip r:embed="rId3"/>
          <a:stretch>
            <a:fillRect/>
          </a:stretch>
        </p:blipFill>
        <p:spPr>
          <a:xfrm>
            <a:off x="5093474" y="2107492"/>
            <a:ext cx="3947590" cy="961468"/>
          </a:xfrm>
          <a:prstGeom prst="rect">
            <a:avLst/>
          </a:prstGeom>
        </p:spPr>
      </p:pic>
      <p:pic>
        <p:nvPicPr>
          <p:cNvPr id="12" name="그림 11"/>
          <p:cNvPicPr>
            <a:picLocks noChangeAspect="1"/>
          </p:cNvPicPr>
          <p:nvPr/>
        </p:nvPicPr>
        <p:blipFill>
          <a:blip r:embed="rId4"/>
          <a:stretch>
            <a:fillRect/>
          </a:stretch>
        </p:blipFill>
        <p:spPr>
          <a:xfrm>
            <a:off x="5071116" y="3042834"/>
            <a:ext cx="3978657" cy="1594890"/>
          </a:xfrm>
          <a:prstGeom prst="rect">
            <a:avLst/>
          </a:prstGeom>
        </p:spPr>
      </p:pic>
      <p:sp>
        <p:nvSpPr>
          <p:cNvPr id="11" name="직사각형 10"/>
          <p:cNvSpPr/>
          <p:nvPr/>
        </p:nvSpPr>
        <p:spPr bwMode="auto">
          <a:xfrm>
            <a:off x="6300191" y="4122953"/>
            <a:ext cx="2553957" cy="216024"/>
          </a:xfrm>
          <a:prstGeom prst="rect">
            <a:avLst/>
          </a:prstGeom>
          <a:noFill/>
          <a:ln w="222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42818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high_speed_proposals">
  <a:themeElements>
    <a:clrScheme name="Office 主题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主题">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主题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high_speed_proposals</Template>
  <TotalTime>4062</TotalTime>
  <Words>1502</Words>
  <Application>Microsoft Office PowerPoint</Application>
  <PresentationFormat>화면 슬라이드 쇼(4:3)</PresentationFormat>
  <Paragraphs>270</Paragraphs>
  <Slides>27</Slides>
  <Notes>2</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27</vt:i4>
      </vt:variant>
    </vt:vector>
  </HeadingPairs>
  <TitlesOfParts>
    <vt:vector size="35" baseType="lpstr">
      <vt:lpstr>Arial Unicode MS</vt:lpstr>
      <vt:lpstr>宋体</vt:lpstr>
      <vt:lpstr>굴림</vt:lpstr>
      <vt:lpstr>맑은 고딕</vt:lpstr>
      <vt:lpstr>Arial</vt:lpstr>
      <vt:lpstr>Times New Roman</vt:lpstr>
      <vt:lpstr>Wingdings</vt:lpstr>
      <vt:lpstr>high_speed_proposals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ETRI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Flicker Mitigation Solutions of PHYs in IEEE802.15.7</dc:title>
  <dc:subject>IEEE 802.15 &lt;subject&gt;</dc:subject>
  <dc:creator>Sang-Kyu Lim</dc:creator>
  <dc:description>&lt;doc#&gt;</dc:description>
  <cp:lastModifiedBy>Sang-Kyu Lim</cp:lastModifiedBy>
  <cp:revision>351</cp:revision>
  <cp:lastPrinted>2018-04-17T08:30:56Z</cp:lastPrinted>
  <dcterms:created xsi:type="dcterms:W3CDTF">2016-01-08T02:18:10Z</dcterms:created>
  <dcterms:modified xsi:type="dcterms:W3CDTF">2018-04-24T09:43:48Z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1457341904</vt:lpwstr>
  </property>
</Properties>
</file>