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7"/>
  </p:notesMasterIdLst>
  <p:handoutMasterIdLst>
    <p:handoutMasterId r:id="rId28"/>
  </p:handoutMasterIdLst>
  <p:sldIdLst>
    <p:sldId id="278" r:id="rId3"/>
    <p:sldId id="345" r:id="rId4"/>
    <p:sldId id="346" r:id="rId5"/>
    <p:sldId id="349" r:id="rId6"/>
    <p:sldId id="351" r:id="rId7"/>
    <p:sldId id="411" r:id="rId8"/>
    <p:sldId id="481" r:id="rId9"/>
    <p:sldId id="483" r:id="rId10"/>
    <p:sldId id="479" r:id="rId11"/>
    <p:sldId id="352" r:id="rId12"/>
    <p:sldId id="487" r:id="rId13"/>
    <p:sldId id="484" r:id="rId14"/>
    <p:sldId id="457" r:id="rId15"/>
    <p:sldId id="475" r:id="rId16"/>
    <p:sldId id="488" r:id="rId17"/>
    <p:sldId id="489" r:id="rId18"/>
    <p:sldId id="476" r:id="rId19"/>
    <p:sldId id="470" r:id="rId20"/>
    <p:sldId id="478" r:id="rId21"/>
    <p:sldId id="485" r:id="rId22"/>
    <p:sldId id="473" r:id="rId23"/>
    <p:sldId id="468" r:id="rId24"/>
    <p:sldId id="480" r:id="rId25"/>
    <p:sldId id="397"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1" autoAdjust="0"/>
    <p:restoredTop sz="98390" autoAdjust="0"/>
  </p:normalViewPr>
  <p:slideViewPr>
    <p:cSldViewPr>
      <p:cViewPr varScale="1">
        <p:scale>
          <a:sx n="63" d="100"/>
          <a:sy n="63" d="100"/>
        </p:scale>
        <p:origin x="-402" y="-9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3/14/2018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2018</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15-18-0162-01-0000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15-18-0162-01-0000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2018</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522-02-wng0-802-11ah-and-ieee-802-15-4g-coexistence-submiss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 + Status</a:t>
            </a:r>
            <a:endParaRPr lang="en-US" sz="3600" dirty="0">
              <a:solidFill>
                <a:schemeClr val="tx2"/>
              </a:solidFill>
            </a:endParaRP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t>March 2018</a:t>
            </a:r>
            <a:endParaRPr lang="en-US" sz="2800" dirty="0"/>
          </a:p>
          <a:p>
            <a:pPr algn="ctr" eaLnBrk="1" hangingPunct="1">
              <a:spcBef>
                <a:spcPct val="20000"/>
              </a:spcBef>
            </a:pPr>
            <a:r>
              <a:rPr lang="en-US" sz="2800" dirty="0" smtClean="0"/>
              <a:t>Clint Powell</a:t>
            </a:r>
            <a:endParaRPr lang="en-US" sz="2800" dirty="0"/>
          </a:p>
          <a:p>
            <a:pPr algn="ctr" eaLnBrk="1" hangingPunct="1">
              <a:spcBef>
                <a:spcPts val="0"/>
              </a:spcBef>
            </a:pPr>
            <a:endParaRPr lang="en-US" sz="800" dirty="0" smtClean="0"/>
          </a:p>
          <a:p>
            <a:pPr algn="ctr" eaLnBrk="1" hangingPunct="1">
              <a:spcBef>
                <a:spcPct val="20000"/>
              </a:spcBef>
            </a:pPr>
            <a:r>
              <a:rPr lang="en-US" sz="1400" dirty="0" smtClean="0"/>
              <a:t>Zigbee </a:t>
            </a:r>
            <a:r>
              <a:rPr lang="en-US" sz="1400" dirty="0"/>
              <a:t>Alliance - Certification Adv. Group Chair</a:t>
            </a:r>
          </a:p>
          <a:p>
            <a:pPr algn="ctr" eaLnBrk="1" hangingPunct="1">
              <a:spcBef>
                <a:spcPct val="20000"/>
              </a:spcBef>
            </a:pPr>
            <a:r>
              <a:rPr lang="en-US" sz="1400" dirty="0" smtClean="0"/>
              <a:t>Zigbee </a:t>
            </a:r>
            <a:r>
              <a:rPr lang="en-US" sz="1400" dirty="0"/>
              <a:t>Alliance - IEEE 802.15.4 MAC/PHY Adv. </a:t>
            </a:r>
            <a:r>
              <a:rPr lang="en-US" sz="1400" dirty="0" smtClean="0"/>
              <a:t>Group Chair</a:t>
            </a:r>
            <a:endParaRPr lang="en-US" sz="1400" dirty="0"/>
          </a:p>
          <a:p>
            <a:pPr algn="ctr" eaLnBrk="1" hangingPunct="1">
              <a:spcBef>
                <a:spcPct val="20000"/>
              </a:spcBef>
            </a:pPr>
            <a:r>
              <a:rPr lang="en-US" sz="1400" dirty="0" smtClean="0"/>
              <a:t>SCE </a:t>
            </a:r>
            <a:r>
              <a:rPr lang="en-US" sz="1400" dirty="0"/>
              <a:t>- </a:t>
            </a:r>
            <a:r>
              <a:rPr lang="en-US" sz="1400" dirty="0" smtClean="0"/>
              <a:t>FAN System Architect</a:t>
            </a:r>
            <a:endParaRPr lang="en-US" sz="14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2018</a:t>
            </a:r>
            <a:endParaRPr lang="en-US" sz="2400" dirty="0">
              <a:solidFill>
                <a:srgbClr val="000099"/>
              </a:solidFill>
            </a:endParaRP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IEEE802.15.1 Standard Being Withdrawn:</a:t>
            </a:r>
          </a:p>
          <a:p>
            <a:pPr marL="0" indent="0" eaLnBrk="1" hangingPunct="1">
              <a:lnSpc>
                <a:spcPct val="80000"/>
              </a:lnSpc>
              <a:buNone/>
            </a:pPr>
            <a:endParaRPr lang="en-US" sz="1200" dirty="0" smtClean="0"/>
          </a:p>
          <a:p>
            <a:pPr lvl="1" eaLnBrk="1" hangingPunct="1">
              <a:lnSpc>
                <a:spcPct val="80000"/>
              </a:lnSpc>
            </a:pPr>
            <a:r>
              <a:rPr lang="en-US" sz="2400" dirty="0" smtClean="0"/>
              <a:t>802.15.1 (Bluetooth) </a:t>
            </a:r>
            <a:r>
              <a:rPr lang="en-US" sz="2400" dirty="0"/>
              <a:t>- </a:t>
            </a:r>
            <a:r>
              <a:rPr lang="en-US" sz="2400" dirty="0" smtClean="0"/>
              <a:t>Withdrawal </a:t>
            </a:r>
            <a:r>
              <a:rPr lang="en-US" sz="2400" dirty="0"/>
              <a:t>to </a:t>
            </a:r>
            <a:r>
              <a:rPr lang="en-US" sz="2400" dirty="0" err="1"/>
              <a:t>RevCom</a:t>
            </a:r>
            <a:r>
              <a:rPr lang="en-US" sz="2400" dirty="0"/>
              <a:t> (unconditional</a:t>
            </a:r>
            <a:r>
              <a:rPr lang="en-US" sz="2400" dirty="0" smtClean="0"/>
              <a:t>)</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a:t>
            </a:r>
            <a:r>
              <a:rPr lang="en-US" sz="2000" b="1" i="1" dirty="0">
                <a:solidFill>
                  <a:srgbClr val="000099"/>
                </a:solidFill>
              </a:rPr>
              <a:t>by </a:t>
            </a:r>
            <a:r>
              <a:rPr lang="en-US" sz="2000" b="1" i="1" dirty="0" smtClean="0">
                <a:solidFill>
                  <a:srgbClr val="000099"/>
                </a:solidFill>
              </a:rPr>
              <a:t>SB and 802 EC, </a:t>
            </a:r>
            <a:r>
              <a:rPr lang="en-US" sz="2000" b="1" i="1" dirty="0">
                <a:solidFill>
                  <a:srgbClr val="000099"/>
                </a:solidFill>
              </a:rPr>
              <a:t>forwarded to </a:t>
            </a:r>
            <a:r>
              <a:rPr lang="en-US" sz="2000" b="1" i="1" dirty="0" err="1" smtClean="0">
                <a:solidFill>
                  <a:srgbClr val="000099"/>
                </a:solidFill>
              </a:rPr>
              <a:t>Revcom</a:t>
            </a:r>
            <a:r>
              <a:rPr lang="en-US" sz="2000" b="1" i="1" dirty="0" smtClean="0">
                <a:solidFill>
                  <a:srgbClr val="000099"/>
                </a:solidFill>
              </a:rPr>
              <a:t> for approval</a:t>
            </a:r>
            <a:endParaRPr lang="en-US" sz="2000" b="1" i="1" dirty="0">
              <a:solidFill>
                <a:srgbClr val="000099"/>
              </a:solidFill>
            </a:endParaRPr>
          </a:p>
          <a:p>
            <a:pPr marL="0" indent="0" eaLnBrk="1" hangingPunct="1">
              <a:lnSpc>
                <a:spcPct val="80000"/>
              </a:lnSpc>
              <a:buNone/>
            </a:pPr>
            <a:endParaRPr lang="en-US" sz="2800" dirty="0"/>
          </a:p>
          <a:p>
            <a:pPr marL="0" indent="0" eaLnBrk="1" hangingPunct="1">
              <a:lnSpc>
                <a:spcPct val="80000"/>
              </a:lnSpc>
              <a:buNone/>
            </a:pPr>
            <a:r>
              <a:rPr lang="en-US" sz="2800" dirty="0" smtClean="0"/>
              <a:t>IEEE802.15.2 </a:t>
            </a:r>
            <a:r>
              <a:rPr lang="en-US" sz="2800" dirty="0"/>
              <a:t>Standard </a:t>
            </a:r>
            <a:r>
              <a:rPr lang="en-US" sz="2800" dirty="0" smtClean="0"/>
              <a:t>Being Withdrawn:</a:t>
            </a:r>
            <a:endParaRPr lang="en-US" sz="2800" dirty="0"/>
          </a:p>
          <a:p>
            <a:pPr marL="0" indent="0" eaLnBrk="1" hangingPunct="1">
              <a:lnSpc>
                <a:spcPct val="80000"/>
              </a:lnSpc>
              <a:buNone/>
            </a:pPr>
            <a:endParaRPr lang="en-US" sz="1200" dirty="0"/>
          </a:p>
          <a:p>
            <a:pPr lvl="1" eaLnBrk="1" hangingPunct="1">
              <a:lnSpc>
                <a:spcPct val="80000"/>
              </a:lnSpc>
            </a:pPr>
            <a:r>
              <a:rPr lang="en-US" sz="2400" dirty="0" smtClean="0"/>
              <a:t>802.15.2 (802.15 Coexistence) - Withdrawal </a:t>
            </a:r>
            <a:r>
              <a:rPr lang="en-US" sz="2400" dirty="0"/>
              <a:t>to </a:t>
            </a:r>
            <a:r>
              <a:rPr lang="en-US" sz="2400" dirty="0" err="1"/>
              <a:t>RevCom</a:t>
            </a:r>
            <a:r>
              <a:rPr lang="en-US" sz="2400" dirty="0"/>
              <a:t> (unconditional)</a:t>
            </a:r>
          </a:p>
          <a:p>
            <a:pPr marL="914400" lvl="2" indent="0" eaLnBrk="1" hangingPunct="1">
              <a:lnSpc>
                <a:spcPct val="80000"/>
              </a:lnSpc>
              <a:buNone/>
            </a:pPr>
            <a:r>
              <a:rPr lang="en-US" sz="2000" b="1" i="1" dirty="0">
                <a:solidFill>
                  <a:srgbClr val="000099"/>
                </a:solidFill>
              </a:rPr>
              <a:t>STATUS: Approved by </a:t>
            </a:r>
            <a:r>
              <a:rPr lang="en-US" sz="2000" b="1" i="1" dirty="0" smtClean="0">
                <a:solidFill>
                  <a:srgbClr val="000099"/>
                </a:solidFill>
              </a:rPr>
              <a:t>SB and </a:t>
            </a:r>
            <a:r>
              <a:rPr lang="en-US" sz="2000" b="1" i="1" dirty="0">
                <a:solidFill>
                  <a:srgbClr val="000099"/>
                </a:solidFill>
              </a:rPr>
              <a:t>802 EC, forwarded to </a:t>
            </a:r>
            <a:r>
              <a:rPr lang="en-US" sz="2000" b="1" i="1" dirty="0" err="1">
                <a:solidFill>
                  <a:srgbClr val="000099"/>
                </a:solidFill>
              </a:rPr>
              <a:t>Revcom</a:t>
            </a:r>
            <a:r>
              <a:rPr lang="en-US" sz="2000" b="1" i="1" dirty="0">
                <a:solidFill>
                  <a:srgbClr val="000099"/>
                </a:solidFill>
              </a:rPr>
              <a:t> </a:t>
            </a:r>
            <a:r>
              <a:rPr lang="en-US" sz="2000" b="1" i="1" dirty="0" smtClean="0">
                <a:solidFill>
                  <a:srgbClr val="000099"/>
                </a:solidFill>
              </a:rPr>
              <a:t>for approval</a:t>
            </a:r>
            <a:endParaRPr lang="en-US" sz="2000" b="1" i="1" dirty="0">
              <a:solidFill>
                <a:srgbClr val="000099"/>
              </a:solidFill>
            </a:endParaRPr>
          </a:p>
        </p:txBody>
      </p:sp>
    </p:spTree>
    <p:extLst>
      <p:ext uri="{BB962C8B-B14F-4D97-AF65-F5344CB8AC3E}">
        <p14:creationId xmlns:p14="http://schemas.microsoft.com/office/powerpoint/2010/main" val="16139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P</a:t>
            </a:r>
            <a:r>
              <a:rPr lang="en-US" sz="2000" b="1" i="1" dirty="0" smtClean="0">
                <a:solidFill>
                  <a:srgbClr val="000099"/>
                </a:solidFill>
              </a:rPr>
              <a:t>ublished October 2017</a:t>
            </a:r>
            <a:endParaRPr lang="en-US" sz="2000" b="1" i="1" dirty="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000099"/>
                </a:solidFill>
              </a:rPr>
              <a:t>STATUS: Published </a:t>
            </a:r>
            <a:r>
              <a:rPr lang="en-US" sz="2000" b="1" i="1" dirty="0" smtClean="0">
                <a:solidFill>
                  <a:srgbClr val="000099"/>
                </a:solidFill>
              </a:rPr>
              <a:t>December 2017</a:t>
            </a:r>
            <a:endParaRPr lang="en-US" sz="2000" b="1"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a:t>802.15.4 </a:t>
            </a:r>
            <a:r>
              <a:rPr lang="en-US" sz="2400" dirty="0" smtClean="0"/>
              <a:t>Corrigendum </a:t>
            </a:r>
            <a:r>
              <a:rPr lang="en-US" sz="2400" dirty="0"/>
              <a:t>- </a:t>
            </a:r>
            <a:r>
              <a:rPr lang="en-US" sz="2400" dirty="0" smtClean="0"/>
              <a:t>Addressing bit/byte ordering error in 2015 revision</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awaiting publication</a:t>
            </a:r>
          </a:p>
          <a:p>
            <a:pPr marL="914400" lvl="2" indent="0" eaLnBrk="1" hangingPunct="1">
              <a:lnSpc>
                <a:spcPct val="80000"/>
              </a:lnSpc>
              <a:buNone/>
            </a:pPr>
            <a:endParaRPr lang="en-US" sz="800" dirty="0"/>
          </a:p>
          <a:p>
            <a:pPr lvl="1" eaLnBrk="1" hangingPunct="1">
              <a:lnSpc>
                <a:spcPct val="80000"/>
              </a:lnSpc>
            </a:pPr>
            <a:r>
              <a:rPr lang="en-US" sz="2400" dirty="0" smtClean="0"/>
              <a:t>802.15.4md </a:t>
            </a:r>
            <a:r>
              <a:rPr lang="en-US" sz="2400" dirty="0"/>
              <a:t>Revision - bug fixes and roll-up of amendments n, q, s, t, u, </a:t>
            </a:r>
            <a:r>
              <a:rPr lang="en-US" sz="2400" dirty="0" smtClean="0"/>
              <a:t>v, and Corrigendum </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Roll up document has been generated, to be sent </a:t>
            </a:r>
            <a:r>
              <a:rPr lang="en-US" sz="2000" b="1" i="1" dirty="0">
                <a:solidFill>
                  <a:srgbClr val="000099"/>
                </a:solidFill>
              </a:rPr>
              <a:t>to outside Alliances and SDO’s for review</a:t>
            </a:r>
          </a:p>
          <a:p>
            <a:pPr lvl="1" eaLnBrk="1" hangingPunct="1">
              <a:lnSpc>
                <a:spcPct val="80000"/>
              </a:lnSpc>
            </a:pPr>
            <a:endParaRPr lang="en-US" sz="800" dirty="0"/>
          </a:p>
          <a:p>
            <a:pPr lvl="1" eaLnBrk="1" hangingPunct="1">
              <a:lnSpc>
                <a:spcPct val="80000"/>
              </a:lnSpc>
            </a:pPr>
            <a:r>
              <a:rPr lang="en-US" sz="2400" dirty="0" smtClean="0"/>
              <a:t>802.15.4r - </a:t>
            </a:r>
            <a:r>
              <a:rPr lang="en-US" sz="2400" dirty="0"/>
              <a:t>Common 15.4 ranging protocol for Location Based Services indoors or out </a:t>
            </a:r>
            <a:endParaRPr lang="en-US" sz="2400" dirty="0" smtClean="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 Morphed into 15.4z</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802.15.4s </a:t>
            </a:r>
            <a:r>
              <a:rPr lang="en-US" sz="2400" dirty="0"/>
              <a:t>-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solidFill>
                  <a:srgbClr val="000099"/>
                </a:solidFill>
              </a:rPr>
              <a:t>STATUS: Approved, awaiting publication</a:t>
            </a:r>
          </a:p>
          <a:p>
            <a:pPr lvl="1" eaLnBrk="1" hangingPunct="1">
              <a:lnSpc>
                <a:spcPct val="80000"/>
              </a:lnSpc>
            </a:pPr>
            <a:endParaRPr lang="en-US" sz="800" dirty="0" smtClean="0"/>
          </a:p>
          <a:p>
            <a:pPr lvl="1" eaLnBrk="1" hangingPunct="1">
              <a:lnSpc>
                <a:spcPct val="80000"/>
              </a:lnSpc>
            </a:pPr>
            <a:r>
              <a:rPr lang="en-US" sz="2400" dirty="0" smtClean="0"/>
              <a:t>802.15.4w </a:t>
            </a:r>
            <a:r>
              <a:rPr lang="en-US" sz="2400" dirty="0"/>
              <a:t>- Low Power Wide Area Network (LPWAN) PHY</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a:t>
            </a:r>
            <a:r>
              <a:rPr lang="en-US" sz="2000" b="1" i="1" dirty="0" smtClean="0">
                <a:solidFill>
                  <a:srgbClr val="69BE28"/>
                </a:solidFill>
              </a:rPr>
              <a:t>PAR and CSD Approved by 802.15 WG and 802 EC, forwarded to </a:t>
            </a:r>
            <a:r>
              <a:rPr lang="en-US" sz="2000" b="1" i="1" dirty="0" err="1" smtClean="0">
                <a:solidFill>
                  <a:srgbClr val="69BE28"/>
                </a:solidFill>
              </a:rPr>
              <a:t>Nescom</a:t>
            </a:r>
            <a:r>
              <a:rPr lang="en-US" sz="2000" b="1" i="1" dirty="0" smtClean="0">
                <a:solidFill>
                  <a:srgbClr val="69BE28"/>
                </a:solidFill>
              </a:rPr>
              <a:t> for Approval</a:t>
            </a:r>
            <a:endParaRPr lang="en-US" sz="800" dirty="0">
              <a:solidFill>
                <a:srgbClr val="69BE28"/>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802.15.4x </a:t>
            </a:r>
            <a:r>
              <a:rPr lang="en-US" sz="2400" dirty="0"/>
              <a:t>- </a:t>
            </a:r>
            <a:r>
              <a:rPr lang="en-US" sz="2400" dirty="0" smtClean="0"/>
              <a:t>Increase </a:t>
            </a:r>
            <a:r>
              <a:rPr lang="en-US" sz="2400" dirty="0"/>
              <a:t>SUN OFDM PHY data rates up to 2.4Mb/s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a:p>
            <a:pPr lvl="1" eaLnBrk="1" hangingPunct="1">
              <a:lnSpc>
                <a:spcPct val="80000"/>
              </a:lnSpc>
            </a:pPr>
            <a:r>
              <a:rPr lang="en-US" sz="2400" dirty="0" smtClean="0"/>
              <a:t>802.15.4y </a:t>
            </a:r>
            <a:r>
              <a:rPr lang="en-US" sz="2400" dirty="0"/>
              <a:t>- </a:t>
            </a:r>
            <a:r>
              <a:rPr lang="en-US" sz="2400" dirty="0" smtClean="0"/>
              <a:t>Adding </a:t>
            </a:r>
            <a:r>
              <a:rPr lang="en-US" sz="2400" dirty="0"/>
              <a:t>AES-256 CCM plus a </a:t>
            </a:r>
            <a:r>
              <a:rPr lang="en-US" sz="2400" dirty="0" smtClean="0"/>
              <a:t>cipher suite/authentication </a:t>
            </a:r>
            <a:r>
              <a:rPr lang="en-US" sz="2400" dirty="0"/>
              <a:t>method registry and a process for inclusion of additional </a:t>
            </a:r>
            <a:r>
              <a:rPr lang="en-US" sz="2400" dirty="0" smtClean="0"/>
              <a:t>algorithms</a:t>
            </a:r>
            <a:endParaRPr lang="en-US" sz="2400" dirty="0"/>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3775742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802.15.4z </a:t>
            </a:r>
            <a:r>
              <a:rPr lang="en-US" sz="2400" dirty="0"/>
              <a:t>- </a:t>
            </a:r>
            <a:r>
              <a:rPr lang="en-US" sz="2400" dirty="0" smtClean="0"/>
              <a:t>Enhancements </a:t>
            </a:r>
            <a:r>
              <a:rPr lang="en-US" sz="2400" dirty="0"/>
              <a:t>t</a:t>
            </a:r>
            <a:r>
              <a:rPr lang="en-US" sz="2400" dirty="0" smtClean="0"/>
              <a:t>o </a:t>
            </a:r>
            <a:r>
              <a:rPr lang="en-US" sz="2400" dirty="0"/>
              <a:t>the HRP and LRP UWB PHYs and associated ranging </a:t>
            </a:r>
            <a:r>
              <a:rPr lang="en-US" sz="2400" dirty="0" smtClean="0"/>
              <a:t>techniques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a:p>
            <a:pPr lvl="1" eaLnBrk="1" hangingPunct="1">
              <a:lnSpc>
                <a:spcPct val="80000"/>
              </a:lnSpc>
            </a:pPr>
            <a:endParaRPr lang="en-US" sz="800" dirty="0" smtClean="0"/>
          </a:p>
        </p:txBody>
      </p:sp>
    </p:spTree>
    <p:extLst>
      <p:ext uri="{BB962C8B-B14F-4D97-AF65-F5344CB8AC3E}">
        <p14:creationId xmlns:p14="http://schemas.microsoft.com/office/powerpoint/2010/main" val="4026826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607575"/>
            <a:ext cx="7632848" cy="4525962"/>
          </a:xfrm>
        </p:spPr>
        <p:txBody>
          <a:bodyPr/>
          <a:lstStyle/>
          <a:p>
            <a:pPr marL="457200" lvl="1" indent="0" eaLnBrk="1" hangingPunct="1">
              <a:lnSpc>
                <a:spcPct val="80000"/>
              </a:lnSpc>
              <a:buNone/>
            </a:pPr>
            <a:r>
              <a:rPr lang="en-US" dirty="0"/>
              <a:t>Revision </a:t>
            </a:r>
            <a:r>
              <a:rPr lang="en-US" dirty="0" smtClean="0"/>
              <a:t>1 to </a:t>
            </a:r>
            <a:r>
              <a:rPr lang="en-US" dirty="0"/>
              <a:t>IEEE802.15.7 - </a:t>
            </a:r>
            <a:r>
              <a:rPr lang="en-US" dirty="0" smtClean="0"/>
              <a:t>2012,</a:t>
            </a:r>
            <a:br>
              <a:rPr lang="en-US" dirty="0" smtClean="0"/>
            </a:br>
            <a:r>
              <a:rPr lang="en-US" dirty="0" smtClean="0"/>
              <a:t>Standard </a:t>
            </a:r>
            <a:r>
              <a:rPr lang="en-US" dirty="0"/>
              <a:t>for Visible Light Communications.</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smtClean="0"/>
              <a:t>Add capability to specifically to address Optical Camera Communications for use with existing as well as future smart mobile devices</a:t>
            </a:r>
          </a:p>
          <a:p>
            <a:pPr marL="800100" lvl="2" indent="0" eaLnBrk="1" hangingPunct="1">
              <a:lnSpc>
                <a:spcPct val="80000"/>
              </a:lnSpc>
              <a:spcAft>
                <a:spcPts val="600"/>
              </a:spcAft>
              <a:buNone/>
            </a:pPr>
            <a:r>
              <a:rPr lang="en-US" sz="2000" b="1" i="1" dirty="0" smtClean="0">
                <a:solidFill>
                  <a:srgbClr val="000099"/>
                </a:solidFill>
              </a:rPr>
              <a:t>STATUS: Finishing up Letter Ballot phase, 280 comments received on 2</a:t>
            </a:r>
            <a:r>
              <a:rPr lang="en-US" sz="2000" b="1" i="1" baseline="30000" dirty="0" smtClean="0">
                <a:solidFill>
                  <a:srgbClr val="000099"/>
                </a:solidFill>
              </a:rPr>
              <a:t>nd</a:t>
            </a:r>
            <a:r>
              <a:rPr lang="en-US" sz="2000" b="1" i="1" dirty="0" smtClean="0">
                <a:solidFill>
                  <a:srgbClr val="000099"/>
                </a:solidFill>
              </a:rPr>
              <a:t> Letter Ballot, 148 resolved at March mtg., conditional request to </a:t>
            </a:r>
            <a:r>
              <a:rPr lang="en-US" sz="2000" b="1" i="1" dirty="0">
                <a:solidFill>
                  <a:srgbClr val="000099"/>
                </a:solidFill>
              </a:rPr>
              <a:t>start Sponsor Ballot approved by 802.15 </a:t>
            </a:r>
            <a:r>
              <a:rPr lang="en-US" sz="2000" b="1" i="1" dirty="0" smtClean="0">
                <a:solidFill>
                  <a:srgbClr val="000099"/>
                </a:solidFill>
              </a:rPr>
              <a:t>WG and 802 EC </a:t>
            </a:r>
            <a:endParaRPr lang="en-US" sz="2000" b="1" i="1" dirty="0">
              <a:solidFill>
                <a:srgbClr val="000099"/>
              </a:solidFill>
            </a:endParaRPr>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Approved, awaiting publication</a:t>
            </a:r>
          </a:p>
          <a:p>
            <a:pPr marL="457200" lvl="1" indent="0" eaLnBrk="1" hangingPunct="1">
              <a:lnSpc>
                <a:spcPct val="80000"/>
              </a:lnSpc>
              <a:buNone/>
            </a:pPr>
            <a:endParaRPr lang="en-US" sz="800" i="1" dirty="0" smtClean="0"/>
          </a:p>
          <a:p>
            <a:pPr lvl="1" eaLnBrk="1" hangingPunct="1">
              <a:lnSpc>
                <a:spcPct val="80000"/>
              </a:lnSpc>
            </a:pPr>
            <a:r>
              <a:rPr lang="en-US" sz="2400" dirty="0" smtClean="0"/>
              <a:t>802.15.10a </a:t>
            </a:r>
            <a:r>
              <a:rPr lang="en-US" sz="2400" dirty="0"/>
              <a:t>- Routing </a:t>
            </a:r>
            <a:r>
              <a:rPr lang="en-US" sz="2400" dirty="0" smtClean="0"/>
              <a:t>Module Addressing (RMA)</a:t>
            </a:r>
            <a:endParaRPr lang="en-US" sz="2400" dirty="0"/>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smtClean="0">
                <a:solidFill>
                  <a:srgbClr val="000099"/>
                </a:solidFill>
              </a:rPr>
              <a:t>STATUS</a:t>
            </a:r>
            <a:r>
              <a:rPr lang="en-US" sz="2000" b="1" i="1" dirty="0">
                <a:solidFill>
                  <a:srgbClr val="000099"/>
                </a:solidFill>
              </a:rPr>
              <a:t>: </a:t>
            </a:r>
            <a:r>
              <a:rPr lang="en-US" sz="2000" b="1" i="1" dirty="0" smtClean="0">
                <a:solidFill>
                  <a:srgbClr val="000099"/>
                </a:solidFill>
              </a:rPr>
              <a:t>Call for proposals issued</a:t>
            </a:r>
            <a:endParaRPr lang="en-US" sz="2000" b="1" i="1" dirty="0">
              <a:solidFill>
                <a:srgbClr val="000099"/>
              </a:solidFill>
            </a:endParaRP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762872"/>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solidFill>
                  <a:srgbClr val="000099"/>
                </a:solidFill>
              </a:rPr>
              <a:t>STATUS: Working on comment </a:t>
            </a:r>
            <a:r>
              <a:rPr lang="en-US" sz="2000" b="1" i="1" dirty="0" smtClean="0">
                <a:solidFill>
                  <a:srgbClr val="000099"/>
                </a:solidFill>
              </a:rPr>
              <a:t>resolution from internal review</a:t>
            </a:r>
            <a:endParaRPr lang="en-US" sz="2000" b="1" i="1" dirty="0">
              <a:solidFill>
                <a:srgbClr val="000099"/>
              </a:solidFill>
            </a:endParaRP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10144"/>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Multi-gigabit </a:t>
            </a:r>
            <a:r>
              <a:rPr lang="en-US" sz="2400" dirty="0" smtClean="0"/>
              <a:t>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Working on comment resolution from internal review</a:t>
            </a: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67544" y="1600199"/>
            <a:ext cx="8219256" cy="488600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smtClean="0"/>
              <a:t>Dependability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endParaRPr lang="en-US" sz="1600" dirty="0"/>
          </a:p>
          <a:p>
            <a:pPr lvl="1" eaLnBrk="1" hangingPunct="1">
              <a:lnSpc>
                <a:spcPct val="80000"/>
              </a:lnSpc>
            </a:pPr>
            <a:endParaRPr lang="en-US" sz="700" dirty="0"/>
          </a:p>
          <a:p>
            <a:pPr lvl="1" eaLnBrk="1" hangingPunct="1">
              <a:lnSpc>
                <a:spcPct val="80000"/>
              </a:lnSpc>
            </a:pPr>
            <a:r>
              <a:rPr lang="en-US" sz="2400" dirty="0"/>
              <a:t>Vehicular Assistive </a:t>
            </a:r>
            <a:r>
              <a:rPr lang="en-US" sz="2400" dirty="0" smtClean="0"/>
              <a:t>Technology IG (VAT): Discussing PHY safety</a:t>
            </a:r>
            <a:endParaRPr lang="en-US" sz="2400" dirty="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600198"/>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t>STATUS: </a:t>
            </a:r>
            <a:r>
              <a:rPr lang="en-US" sz="2000" b="1" i="1" dirty="0" smtClean="0"/>
              <a:t> Data was </a:t>
            </a:r>
            <a:r>
              <a:rPr lang="en-US" sz="2000" b="1" i="1" dirty="0"/>
              <a:t>P</a:t>
            </a:r>
            <a:r>
              <a:rPr lang="en-US" sz="2000" b="1" i="1" dirty="0" smtClean="0"/>
              <a:t>resented on Coexistence Performance Between 802.11 and 802.15 Networks, </a:t>
            </a:r>
            <a:r>
              <a:rPr lang="en-US" sz="2000" b="1" i="1" dirty="0"/>
              <a:t>at the Sept. Mtg. </a:t>
            </a:r>
            <a:r>
              <a:rPr lang="en-US" sz="2000" b="1" i="1" dirty="0" smtClean="0"/>
              <a:t>802.15, </a:t>
            </a:r>
            <a:r>
              <a:rPr lang="en-US" sz="2000" b="1" i="1" dirty="0"/>
              <a:t>and </a:t>
            </a:r>
            <a:r>
              <a:rPr lang="en-US" sz="2000" b="1" i="1" dirty="0" smtClean="0"/>
              <a:t>was Discussed by the 802.15 WG. 802.15 WG Voted to Seek Review by 802.19 Coexistence WG.</a:t>
            </a:r>
          </a:p>
          <a:p>
            <a:pPr marL="857250" lvl="2" indent="0" eaLnBrk="1" hangingPunct="1">
              <a:lnSpc>
                <a:spcPct val="80000"/>
              </a:lnSpc>
              <a:buNone/>
            </a:pPr>
            <a:r>
              <a:rPr lang="en-US" sz="2000" b="1" i="1" dirty="0" smtClean="0"/>
              <a:t>- No activity since</a:t>
            </a:r>
            <a:endParaRPr lang="en-US" sz="2000" b="1" i="1" dirty="0"/>
          </a:p>
          <a:p>
            <a:pPr marL="0" indent="0" eaLnBrk="1" hangingPunct="1">
              <a:lnSpc>
                <a:spcPct val="80000"/>
              </a:lnSpc>
              <a:buNone/>
            </a:pPr>
            <a:endParaRPr lang="en-US" sz="2200" dirty="0" smtClean="0"/>
          </a:p>
          <a:p>
            <a:pPr marL="857250" lvl="2" indent="0" eaLnBrk="1" hangingPunct="1">
              <a:lnSpc>
                <a:spcPct val="80000"/>
              </a:lnSpc>
              <a:buNone/>
            </a:pPr>
            <a:r>
              <a:rPr lang="en-US" sz="2000" dirty="0" smtClean="0"/>
              <a:t>Presentation can be found at:</a:t>
            </a:r>
          </a:p>
          <a:p>
            <a:pPr marL="857250" lvl="2" indent="0" eaLnBrk="1" hangingPunct="1">
              <a:lnSpc>
                <a:spcPct val="80000"/>
              </a:lnSpc>
              <a:buNone/>
            </a:pPr>
            <a:r>
              <a:rPr lang="en-US" sz="2000" dirty="0" smtClean="0">
                <a:hlinkClick r:id="rId2"/>
              </a:rPr>
              <a:t>https</a:t>
            </a:r>
            <a:r>
              <a:rPr lang="en-US" sz="2000" dirty="0">
                <a:hlinkClick r:id="rId2"/>
              </a:rPr>
              <a:t>://</a:t>
            </a:r>
            <a:r>
              <a:rPr lang="en-US" sz="2000" dirty="0" smtClean="0">
                <a:hlinkClick r:id="rId2"/>
              </a:rPr>
              <a:t>mentor.ieee.org/802.15/dcn/17/15-17-0522-02-wng0-802-11ah-and-ieee-802-15-4g-coexistence-submission.pptx</a:t>
            </a:r>
            <a:endParaRPr lang="en-US" sz="2000" dirty="0" smtClean="0"/>
          </a:p>
          <a:p>
            <a:pPr marL="857250" lvl="2" indent="0" eaLnBrk="1" hangingPunct="1">
              <a:lnSpc>
                <a:spcPct val="80000"/>
              </a:lnSpc>
              <a:buNone/>
            </a:pPr>
            <a:endParaRPr lang="en-US" sz="2000" dirty="0"/>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78</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7544" y="1555955"/>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9532" y="1571101"/>
            <a:ext cx="8424936" cy="4525962"/>
          </a:xfrm>
        </p:spPr>
        <p:txBody>
          <a:bodyPr/>
          <a:lstStyle/>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a:t>802.15.3d - THz band 100Gb/s PHY layer for point to point data center applications</a:t>
            </a:r>
          </a:p>
          <a:p>
            <a:pPr lvl="1" eaLnBrk="1" hangingPunct="1"/>
            <a:r>
              <a:rPr lang="en-US" sz="2200" dirty="0" smtClean="0"/>
              <a:t>802.15.3e - High-Rate Close Proximity Point-to-Point Communications (initial target use - Japan Olympics)</a:t>
            </a:r>
          </a:p>
          <a:p>
            <a:pPr lvl="1" eaLnBrk="1" hangingPunct="1"/>
            <a:r>
              <a:rPr lang="en-US" sz="2200" dirty="0"/>
              <a:t>802.15.3f - 60GHz Band Extension for 15.3</a:t>
            </a:r>
          </a:p>
          <a:p>
            <a:pPr lvl="1"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42900" y="1585451"/>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67544" y="1656564"/>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802.15.4k - 15.4 PHY for Low Energy Critical</a:t>
            </a:r>
            <a:br>
              <a:rPr lang="en-US" sz="2200" dirty="0"/>
            </a:br>
            <a:r>
              <a:rPr lang="en-US" sz="2200" dirty="0"/>
              <a:t>Infrastructure Monitoring</a:t>
            </a:r>
          </a:p>
          <a:p>
            <a:pPr lvl="1" eaLnBrk="1" hangingPunct="1">
              <a:lnSpc>
                <a:spcPct val="80000"/>
              </a:lnSpc>
            </a:pPr>
            <a:r>
              <a:rPr lang="en-US" sz="2200" dirty="0" smtClean="0"/>
              <a:t>802.15.4m </a:t>
            </a:r>
            <a:r>
              <a:rPr lang="en-US" sz="2200" dirty="0"/>
              <a:t>- 15.4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r>
              <a:rPr lang="en-US" sz="2200" dirty="0"/>
              <a:t>802.15 </a:t>
            </a:r>
            <a:r>
              <a:rPr lang="en-US" sz="2200" dirty="0" smtClean="0"/>
              <a:t>Corrigendum</a:t>
            </a:r>
          </a:p>
          <a:p>
            <a:pPr lvl="1" eaLnBrk="1" hangingPunct="1">
              <a:lnSpc>
                <a:spcPct val="80000"/>
              </a:lnSpc>
            </a:pP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528" y="1570703"/>
            <a:ext cx="8496944"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SA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26169</TotalTime>
  <Words>1359</Words>
  <Application>Microsoft Office PowerPoint</Application>
  <PresentationFormat>On-screen Show (4:3)</PresentationFormat>
  <Paragraphs>252</Paragraphs>
  <Slides>24</Slides>
  <Notes>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941</cp:revision>
  <dcterms:created xsi:type="dcterms:W3CDTF">2009-09-07T19:24:44Z</dcterms:created>
  <dcterms:modified xsi:type="dcterms:W3CDTF">2018-03-14T18:38:58Z</dcterms:modified>
</cp:coreProperties>
</file>