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7"/>
  </p:notesMasterIdLst>
  <p:handoutMasterIdLst>
    <p:handoutMasterId r:id="rId28"/>
  </p:handoutMasterIdLst>
  <p:sldIdLst>
    <p:sldId id="278" r:id="rId3"/>
    <p:sldId id="345" r:id="rId4"/>
    <p:sldId id="346" r:id="rId5"/>
    <p:sldId id="349" r:id="rId6"/>
    <p:sldId id="351" r:id="rId7"/>
    <p:sldId id="411" r:id="rId8"/>
    <p:sldId id="481" r:id="rId9"/>
    <p:sldId id="483" r:id="rId10"/>
    <p:sldId id="479" r:id="rId11"/>
    <p:sldId id="352" r:id="rId12"/>
    <p:sldId id="487" r:id="rId13"/>
    <p:sldId id="484" r:id="rId14"/>
    <p:sldId id="457" r:id="rId15"/>
    <p:sldId id="475" r:id="rId16"/>
    <p:sldId id="488" r:id="rId17"/>
    <p:sldId id="489" r:id="rId18"/>
    <p:sldId id="476" r:id="rId19"/>
    <p:sldId id="470" r:id="rId20"/>
    <p:sldId id="478" r:id="rId21"/>
    <p:sldId id="485" r:id="rId22"/>
    <p:sldId id="473" r:id="rId23"/>
    <p:sldId id="468" r:id="rId24"/>
    <p:sldId id="480" r:id="rId25"/>
    <p:sldId id="397" r:id="rId2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69BE28"/>
    <a:srgbClr val="000000"/>
    <a:srgbClr val="0033CC"/>
    <a:srgbClr val="0066FF"/>
    <a:srgbClr val="3333FF"/>
    <a:srgbClr val="33CCFF"/>
    <a:srgbClr val="99FF99"/>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11" autoAdjust="0"/>
    <p:restoredTop sz="98390" autoAdjust="0"/>
  </p:normalViewPr>
  <p:slideViewPr>
    <p:cSldViewPr>
      <p:cViewPr varScale="1">
        <p:scale>
          <a:sx n="63" d="100"/>
          <a:sy n="63" d="100"/>
        </p:scale>
        <p:origin x="-402" y="-96"/>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smtClean="0"/>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3/14/2018</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97650"/>
            <a:ext cx="9144000" cy="269062"/>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p:nvSpPr>
        <p:spPr bwMode="auto">
          <a:xfrm>
            <a:off x="0" y="65913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March 2018</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15-18-0162-01-0000</a:t>
            </a:r>
            <a:endParaRPr lang="en-US" sz="1200" dirty="0">
              <a:solidFill>
                <a:schemeClr val="bg1"/>
              </a:solidFill>
            </a:endParaRP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50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866F064D-A787-4521-88E8-0D623294B62F}"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15-18-0162-01-0000</a:t>
            </a:r>
            <a:endParaRPr lang="en-US" sz="1200" dirty="0">
              <a:solidFill>
                <a:schemeClr val="bg1"/>
              </a:solidFill>
            </a:endParaRPr>
          </a:p>
        </p:txBody>
      </p:sp>
      <p:sp>
        <p:nvSpPr>
          <p:cNvPr id="1033" name="Text Box 9"/>
          <p:cNvSpPr txBox="1">
            <a:spLocks noChangeArrowheads="1"/>
          </p:cNvSpPr>
          <p:nvPr/>
        </p:nvSpPr>
        <p:spPr bwMode="auto">
          <a:xfrm>
            <a:off x="2741996" y="6594317"/>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March 2018</a:t>
            </a:r>
            <a:endParaRPr lang="en-US" sz="1200" dirty="0">
              <a:solidFill>
                <a:schemeClr val="bg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17/15-17-0522-02-wng0-802-11ah-and-ieee-802-15-4g-coexistence-submission.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powell@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251520" y="2492897"/>
            <a:ext cx="8640960"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smtClean="0">
                <a:solidFill>
                  <a:schemeClr val="tx2"/>
                </a:solidFill>
              </a:rPr>
              <a:t>802.15: “Wireless Specialty Networks”</a:t>
            </a:r>
          </a:p>
          <a:p>
            <a:pPr algn="ctr" eaLnBrk="1" hangingPunct="1"/>
            <a:r>
              <a:rPr lang="en-US" sz="3600" dirty="0" smtClean="0">
                <a:solidFill>
                  <a:schemeClr val="tx2"/>
                </a:solidFill>
              </a:rPr>
              <a:t>Projects Summary Overview + Status</a:t>
            </a:r>
            <a:endParaRPr lang="en-US" sz="3600" dirty="0">
              <a:solidFill>
                <a:schemeClr val="tx2"/>
              </a:solidFill>
            </a:endParaRPr>
          </a:p>
        </p:txBody>
      </p:sp>
      <p:sp>
        <p:nvSpPr>
          <p:cNvPr id="4100" name="Subtitle 2"/>
          <p:cNvSpPr>
            <a:spLocks/>
          </p:cNvSpPr>
          <p:nvPr/>
        </p:nvSpPr>
        <p:spPr bwMode="auto">
          <a:xfrm>
            <a:off x="1403350" y="4077071"/>
            <a:ext cx="6400800" cy="237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smtClean="0"/>
              <a:t>March 2018</a:t>
            </a:r>
            <a:endParaRPr lang="en-US" sz="2800" dirty="0"/>
          </a:p>
          <a:p>
            <a:pPr algn="ctr" eaLnBrk="1" hangingPunct="1">
              <a:spcBef>
                <a:spcPct val="20000"/>
              </a:spcBef>
            </a:pPr>
            <a:r>
              <a:rPr lang="en-US" sz="2800" dirty="0" smtClean="0"/>
              <a:t>Clint Powell</a:t>
            </a:r>
            <a:endParaRPr lang="en-US" sz="2800" dirty="0"/>
          </a:p>
          <a:p>
            <a:pPr algn="ctr" eaLnBrk="1" hangingPunct="1">
              <a:spcBef>
                <a:spcPts val="0"/>
              </a:spcBef>
            </a:pPr>
            <a:endParaRPr lang="en-US" sz="800" dirty="0" smtClean="0"/>
          </a:p>
          <a:p>
            <a:pPr algn="ctr" eaLnBrk="1" hangingPunct="1">
              <a:spcBef>
                <a:spcPct val="20000"/>
              </a:spcBef>
            </a:pPr>
            <a:r>
              <a:rPr lang="en-US" sz="1400" dirty="0" smtClean="0"/>
              <a:t>Zigbee </a:t>
            </a:r>
            <a:r>
              <a:rPr lang="en-US" sz="1400" dirty="0"/>
              <a:t>Alliance - Certification Adv. Group Chair</a:t>
            </a:r>
          </a:p>
          <a:p>
            <a:pPr algn="ctr" eaLnBrk="1" hangingPunct="1">
              <a:spcBef>
                <a:spcPct val="20000"/>
              </a:spcBef>
            </a:pPr>
            <a:r>
              <a:rPr lang="en-US" sz="1400" dirty="0" smtClean="0"/>
              <a:t>Zigbee </a:t>
            </a:r>
            <a:r>
              <a:rPr lang="en-US" sz="1400" dirty="0"/>
              <a:t>Alliance - IEEE 802.15.4 MAC/PHY Adv. </a:t>
            </a:r>
            <a:r>
              <a:rPr lang="en-US" sz="1400" dirty="0" smtClean="0"/>
              <a:t>Group Chair</a:t>
            </a:r>
            <a:endParaRPr lang="en-US" sz="1400" dirty="0"/>
          </a:p>
          <a:p>
            <a:pPr algn="ctr" eaLnBrk="1" hangingPunct="1">
              <a:spcBef>
                <a:spcPct val="20000"/>
              </a:spcBef>
            </a:pPr>
            <a:r>
              <a:rPr lang="en-US" sz="1400" dirty="0" smtClean="0"/>
              <a:t>SCE </a:t>
            </a:r>
            <a:r>
              <a:rPr lang="en-US" sz="1400" dirty="0"/>
              <a:t>- </a:t>
            </a:r>
            <a:r>
              <a:rPr lang="en-US" sz="1400" dirty="0" smtClean="0"/>
              <a:t>FAN System Architect</a:t>
            </a:r>
            <a:endParaRPr lang="en-US" sz="1400" dirty="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404664"/>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Projects 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Projects Status Color Key:</a:t>
            </a:r>
          </a:p>
          <a:p>
            <a:pPr marL="0" indent="0" eaLnBrk="1" hangingPunct="1">
              <a:lnSpc>
                <a:spcPct val="80000"/>
              </a:lnSpc>
              <a:buNone/>
            </a:pPr>
            <a:endParaRPr lang="en-US" sz="1200" dirty="0" smtClean="0"/>
          </a:p>
          <a:p>
            <a:pPr lvl="1" eaLnBrk="1" hangingPunct="1">
              <a:lnSpc>
                <a:spcPct val="80000"/>
              </a:lnSpc>
              <a:spcAft>
                <a:spcPts val="1200"/>
              </a:spcAft>
            </a:pPr>
            <a:r>
              <a:rPr lang="en-US" sz="2400" dirty="0" smtClean="0"/>
              <a:t>BLACK: no status change</a:t>
            </a:r>
          </a:p>
          <a:p>
            <a:pPr lvl="1" eaLnBrk="1" hangingPunct="1">
              <a:lnSpc>
                <a:spcPct val="80000"/>
              </a:lnSpc>
              <a:spcAft>
                <a:spcPts val="1200"/>
              </a:spcAft>
            </a:pPr>
            <a:r>
              <a:rPr lang="en-US" sz="2400" dirty="0">
                <a:solidFill>
                  <a:srgbClr val="000099"/>
                </a:solidFill>
              </a:rPr>
              <a:t>BLACK: </a:t>
            </a:r>
            <a:r>
              <a:rPr lang="en-US" sz="2400" dirty="0" smtClean="0">
                <a:solidFill>
                  <a:srgbClr val="000099"/>
                </a:solidFill>
              </a:rPr>
              <a:t>status update</a:t>
            </a:r>
            <a:endParaRPr lang="en-US" sz="2400" dirty="0">
              <a:solidFill>
                <a:srgbClr val="000099"/>
              </a:solidFill>
            </a:endParaRPr>
          </a:p>
          <a:p>
            <a:pPr lvl="1" eaLnBrk="1" hangingPunct="1">
              <a:lnSpc>
                <a:spcPct val="80000"/>
              </a:lnSpc>
              <a:spcAft>
                <a:spcPts val="1200"/>
              </a:spcAft>
            </a:pPr>
            <a:r>
              <a:rPr lang="en-US" sz="2400" dirty="0" smtClean="0">
                <a:solidFill>
                  <a:srgbClr val="69BE28"/>
                </a:solidFill>
              </a:rPr>
              <a:t>GREEN: new project</a:t>
            </a:r>
            <a:endParaRPr lang="en-US" sz="2400" dirty="0">
              <a:solidFill>
                <a:srgbClr val="69BE28"/>
              </a:solidFill>
            </a:endParaRPr>
          </a:p>
          <a:p>
            <a:pPr marL="457200" lvl="1" indent="0" eaLnBrk="1" hangingPunct="1">
              <a:lnSpc>
                <a:spcPct val="80000"/>
              </a:lnSpc>
              <a:spcAft>
                <a:spcPts val="1200"/>
              </a:spcAft>
              <a:buNone/>
            </a:pPr>
            <a:endParaRPr lang="en-US" sz="2400" dirty="0">
              <a:solidFill>
                <a:srgbClr val="69BE28"/>
              </a:solidFill>
            </a:endParaRPr>
          </a:p>
          <a:p>
            <a:pPr marL="457200" lvl="1" indent="0" eaLnBrk="1" hangingPunct="1">
              <a:lnSpc>
                <a:spcPct val="80000"/>
              </a:lnSpc>
              <a:spcAft>
                <a:spcPts val="1200"/>
              </a:spcAft>
              <a:buNone/>
            </a:pPr>
            <a:r>
              <a:rPr lang="en-US" sz="2400" dirty="0" smtClean="0">
                <a:solidFill>
                  <a:srgbClr val="000099"/>
                </a:solidFill>
              </a:rPr>
              <a:t>…Projects continue to be published in 2018</a:t>
            </a:r>
            <a:endParaRPr lang="en-US" sz="2400" dirty="0">
              <a:solidFill>
                <a:srgbClr val="000099"/>
              </a:solidFill>
            </a:endParaRPr>
          </a:p>
          <a:p>
            <a:pPr marL="457200" lvl="1" indent="0" eaLnBrk="1" hangingPunct="1">
              <a:lnSpc>
                <a:spcPct val="80000"/>
              </a:lnSpc>
              <a:spcAft>
                <a:spcPts val="1200"/>
              </a:spcAft>
              <a:buNone/>
            </a:pPr>
            <a:endParaRPr lang="en-US" sz="2400" dirty="0">
              <a:solidFill>
                <a:srgbClr val="69BE28"/>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IEEE802.15.1 Standard Being Withdrawn:</a:t>
            </a:r>
          </a:p>
          <a:p>
            <a:pPr marL="0" indent="0" eaLnBrk="1" hangingPunct="1">
              <a:lnSpc>
                <a:spcPct val="80000"/>
              </a:lnSpc>
              <a:buNone/>
            </a:pPr>
            <a:endParaRPr lang="en-US" sz="1200" dirty="0" smtClean="0"/>
          </a:p>
          <a:p>
            <a:pPr lvl="1" eaLnBrk="1" hangingPunct="1">
              <a:lnSpc>
                <a:spcPct val="80000"/>
              </a:lnSpc>
            </a:pPr>
            <a:r>
              <a:rPr lang="en-US" sz="2400" dirty="0" smtClean="0"/>
              <a:t>802.15.1 (Bluetooth) </a:t>
            </a:r>
            <a:r>
              <a:rPr lang="en-US" sz="2400" dirty="0"/>
              <a:t>- </a:t>
            </a:r>
            <a:r>
              <a:rPr lang="en-US" sz="2400" dirty="0" smtClean="0"/>
              <a:t>Withdrawal </a:t>
            </a:r>
            <a:r>
              <a:rPr lang="en-US" sz="2400" dirty="0"/>
              <a:t>to </a:t>
            </a:r>
            <a:r>
              <a:rPr lang="en-US" sz="2400" dirty="0" err="1"/>
              <a:t>RevCom</a:t>
            </a:r>
            <a:r>
              <a:rPr lang="en-US" sz="2400" dirty="0"/>
              <a:t> (unconditional</a:t>
            </a:r>
            <a:r>
              <a:rPr lang="en-US" sz="2400" dirty="0" smtClean="0"/>
              <a:t>)</a:t>
            </a:r>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Approved </a:t>
            </a:r>
            <a:r>
              <a:rPr lang="en-US" sz="2000" b="1" i="1" dirty="0">
                <a:solidFill>
                  <a:srgbClr val="000099"/>
                </a:solidFill>
              </a:rPr>
              <a:t>by </a:t>
            </a:r>
            <a:r>
              <a:rPr lang="en-US" sz="2000" b="1" i="1" dirty="0" smtClean="0">
                <a:solidFill>
                  <a:srgbClr val="000099"/>
                </a:solidFill>
              </a:rPr>
              <a:t>SB and 802 EC, </a:t>
            </a:r>
            <a:r>
              <a:rPr lang="en-US" sz="2000" b="1" i="1" dirty="0">
                <a:solidFill>
                  <a:srgbClr val="000099"/>
                </a:solidFill>
              </a:rPr>
              <a:t>forwarded to </a:t>
            </a:r>
            <a:r>
              <a:rPr lang="en-US" sz="2000" b="1" i="1" dirty="0" err="1" smtClean="0">
                <a:solidFill>
                  <a:srgbClr val="000099"/>
                </a:solidFill>
              </a:rPr>
              <a:t>Revcom</a:t>
            </a:r>
            <a:r>
              <a:rPr lang="en-US" sz="2000" b="1" i="1" dirty="0" smtClean="0">
                <a:solidFill>
                  <a:srgbClr val="000099"/>
                </a:solidFill>
              </a:rPr>
              <a:t> for approval</a:t>
            </a:r>
            <a:endParaRPr lang="en-US" sz="2000" b="1" i="1" dirty="0">
              <a:solidFill>
                <a:srgbClr val="000099"/>
              </a:solidFill>
            </a:endParaRPr>
          </a:p>
          <a:p>
            <a:pPr marL="0" indent="0" eaLnBrk="1" hangingPunct="1">
              <a:lnSpc>
                <a:spcPct val="80000"/>
              </a:lnSpc>
              <a:buNone/>
            </a:pPr>
            <a:endParaRPr lang="en-US" sz="2800" dirty="0"/>
          </a:p>
          <a:p>
            <a:pPr marL="0" indent="0" eaLnBrk="1" hangingPunct="1">
              <a:lnSpc>
                <a:spcPct val="80000"/>
              </a:lnSpc>
              <a:buNone/>
            </a:pPr>
            <a:r>
              <a:rPr lang="en-US" sz="2800" dirty="0" smtClean="0"/>
              <a:t>IEEE802.15.2 </a:t>
            </a:r>
            <a:r>
              <a:rPr lang="en-US" sz="2800" dirty="0"/>
              <a:t>Standard </a:t>
            </a:r>
            <a:r>
              <a:rPr lang="en-US" sz="2800" dirty="0" smtClean="0"/>
              <a:t>Being Withdrawn:</a:t>
            </a:r>
            <a:endParaRPr lang="en-US" sz="2800" dirty="0"/>
          </a:p>
          <a:p>
            <a:pPr marL="0" indent="0" eaLnBrk="1" hangingPunct="1">
              <a:lnSpc>
                <a:spcPct val="80000"/>
              </a:lnSpc>
              <a:buNone/>
            </a:pPr>
            <a:endParaRPr lang="en-US" sz="1200" dirty="0"/>
          </a:p>
          <a:p>
            <a:pPr lvl="1" eaLnBrk="1" hangingPunct="1">
              <a:lnSpc>
                <a:spcPct val="80000"/>
              </a:lnSpc>
            </a:pPr>
            <a:r>
              <a:rPr lang="en-US" sz="2400" dirty="0" smtClean="0"/>
              <a:t>802.15.2 (802.15 Coexistence) - Withdrawal </a:t>
            </a:r>
            <a:r>
              <a:rPr lang="en-US" sz="2400" dirty="0"/>
              <a:t>to </a:t>
            </a:r>
            <a:r>
              <a:rPr lang="en-US" sz="2400" dirty="0" err="1"/>
              <a:t>RevCom</a:t>
            </a:r>
            <a:r>
              <a:rPr lang="en-US" sz="2400" dirty="0"/>
              <a:t> (unconditional)</a:t>
            </a:r>
          </a:p>
          <a:p>
            <a:pPr marL="914400" lvl="2" indent="0" eaLnBrk="1" hangingPunct="1">
              <a:lnSpc>
                <a:spcPct val="80000"/>
              </a:lnSpc>
              <a:buNone/>
            </a:pPr>
            <a:r>
              <a:rPr lang="en-US" sz="2000" b="1" i="1" dirty="0">
                <a:solidFill>
                  <a:srgbClr val="000099"/>
                </a:solidFill>
              </a:rPr>
              <a:t>STATUS: Approved by </a:t>
            </a:r>
            <a:r>
              <a:rPr lang="en-US" sz="2000" b="1" i="1" dirty="0" smtClean="0">
                <a:solidFill>
                  <a:srgbClr val="000099"/>
                </a:solidFill>
              </a:rPr>
              <a:t>SB and </a:t>
            </a:r>
            <a:r>
              <a:rPr lang="en-US" sz="2000" b="1" i="1" dirty="0">
                <a:solidFill>
                  <a:srgbClr val="000099"/>
                </a:solidFill>
              </a:rPr>
              <a:t>802 EC, forwarded to </a:t>
            </a:r>
            <a:r>
              <a:rPr lang="en-US" sz="2000" b="1" i="1" dirty="0" err="1">
                <a:solidFill>
                  <a:srgbClr val="000099"/>
                </a:solidFill>
              </a:rPr>
              <a:t>Revcom</a:t>
            </a:r>
            <a:r>
              <a:rPr lang="en-US" sz="2000" b="1" i="1" dirty="0">
                <a:solidFill>
                  <a:srgbClr val="000099"/>
                </a:solidFill>
              </a:rPr>
              <a:t> </a:t>
            </a:r>
            <a:r>
              <a:rPr lang="en-US" sz="2000" b="1" i="1" dirty="0" smtClean="0">
                <a:solidFill>
                  <a:srgbClr val="000099"/>
                </a:solidFill>
              </a:rPr>
              <a:t>for approval</a:t>
            </a:r>
            <a:endParaRPr lang="en-US" sz="2000" b="1" i="1" dirty="0">
              <a:solidFill>
                <a:srgbClr val="000099"/>
              </a:solidFill>
            </a:endParaRPr>
          </a:p>
        </p:txBody>
      </p:sp>
    </p:spTree>
    <p:extLst>
      <p:ext uri="{BB962C8B-B14F-4D97-AF65-F5344CB8AC3E}">
        <p14:creationId xmlns:p14="http://schemas.microsoft.com/office/powerpoint/2010/main" val="161394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IEEE802.15.3 Amendments:</a:t>
            </a:r>
          </a:p>
          <a:p>
            <a:pPr marL="0" indent="0" eaLnBrk="1" hangingPunct="1">
              <a:lnSpc>
                <a:spcPct val="80000"/>
              </a:lnSpc>
              <a:buNone/>
            </a:pPr>
            <a:endParaRPr lang="en-US" sz="1200" dirty="0" smtClean="0"/>
          </a:p>
          <a:p>
            <a:pPr lvl="1" eaLnBrk="1" hangingPunct="1">
              <a:lnSpc>
                <a:spcPct val="80000"/>
              </a:lnSpc>
            </a:pPr>
            <a:r>
              <a:rPr lang="en-US" sz="2400" dirty="0" smtClean="0"/>
              <a:t>802.15.3d - THz band 100Gb/s PHY layer for point to point data center applications </a:t>
            </a:r>
          </a:p>
          <a:p>
            <a:pPr marL="914400" lvl="2" indent="0" eaLnBrk="1" hangingPunct="1">
              <a:lnSpc>
                <a:spcPct val="80000"/>
              </a:lnSpc>
              <a:buNone/>
            </a:pPr>
            <a:r>
              <a:rPr lang="en-US" sz="2000" b="1" i="1" dirty="0">
                <a:solidFill>
                  <a:srgbClr val="000099"/>
                </a:solidFill>
              </a:rPr>
              <a:t>STATUS: P</a:t>
            </a:r>
            <a:r>
              <a:rPr lang="en-US" sz="2000" b="1" i="1" dirty="0" smtClean="0">
                <a:solidFill>
                  <a:srgbClr val="000099"/>
                </a:solidFill>
              </a:rPr>
              <a:t>ublished October 2017</a:t>
            </a:r>
            <a:endParaRPr lang="en-US" sz="2000" b="1" i="1" dirty="0">
              <a:solidFill>
                <a:srgbClr val="000099"/>
              </a:solidFill>
            </a:endParaRPr>
          </a:p>
          <a:p>
            <a:pPr lvl="1" eaLnBrk="1" hangingPunct="1">
              <a:lnSpc>
                <a:spcPct val="80000"/>
              </a:lnSpc>
            </a:pPr>
            <a:endParaRPr lang="en-US" sz="800" i="1" dirty="0"/>
          </a:p>
          <a:p>
            <a:pPr lvl="1" eaLnBrk="1" hangingPunct="1">
              <a:lnSpc>
                <a:spcPct val="80000"/>
              </a:lnSpc>
            </a:pPr>
            <a:r>
              <a:rPr lang="en-US" sz="2400" dirty="0" smtClean="0"/>
              <a:t>802.15.3f </a:t>
            </a:r>
            <a:r>
              <a:rPr lang="en-US" sz="2400" dirty="0"/>
              <a:t>- 60GHz Band Extension for 15.3 </a:t>
            </a:r>
          </a:p>
          <a:p>
            <a:pPr marL="914400" lvl="2" indent="0" eaLnBrk="1" hangingPunct="1">
              <a:lnSpc>
                <a:spcPct val="80000"/>
              </a:lnSpc>
              <a:buNone/>
            </a:pPr>
            <a:r>
              <a:rPr lang="en-US" sz="2000" b="1" i="1" dirty="0">
                <a:solidFill>
                  <a:srgbClr val="000099"/>
                </a:solidFill>
              </a:rPr>
              <a:t>STATUS: Published </a:t>
            </a:r>
            <a:r>
              <a:rPr lang="en-US" sz="2000" b="1" i="1" dirty="0" smtClean="0">
                <a:solidFill>
                  <a:srgbClr val="000099"/>
                </a:solidFill>
              </a:rPr>
              <a:t>December 2017</a:t>
            </a:r>
            <a:endParaRPr lang="en-US" sz="2000" b="1" i="1" dirty="0">
              <a:solidFill>
                <a:srgbClr val="000099"/>
              </a:solidFill>
            </a:endParaRPr>
          </a:p>
        </p:txBody>
      </p:sp>
    </p:spTree>
    <p:extLst>
      <p:ext uri="{BB962C8B-B14F-4D97-AF65-F5344CB8AC3E}">
        <p14:creationId xmlns:p14="http://schemas.microsoft.com/office/powerpoint/2010/main" val="18072275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529208" y="1600200"/>
            <a:ext cx="8075240" cy="4525963"/>
          </a:xfrm>
        </p:spPr>
        <p:txBody>
          <a:bodyPr/>
          <a:lstStyle/>
          <a:p>
            <a:pPr marL="0" indent="0" eaLnBrk="1" hangingPunct="1">
              <a:lnSpc>
                <a:spcPct val="80000"/>
              </a:lnSpc>
              <a:buNone/>
            </a:pPr>
            <a:r>
              <a:rPr lang="en-US" sz="2800" dirty="0"/>
              <a:t>IEEE802.15.4 Amendments/Projects</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a:t>802.15.4 </a:t>
            </a:r>
            <a:r>
              <a:rPr lang="en-US" sz="2400" dirty="0" smtClean="0"/>
              <a:t>Corrigendum </a:t>
            </a:r>
            <a:r>
              <a:rPr lang="en-US" sz="2400" dirty="0"/>
              <a:t>- </a:t>
            </a:r>
            <a:r>
              <a:rPr lang="en-US" sz="2400" dirty="0" smtClean="0"/>
              <a:t>Addressing bit/byte ordering error in 2015 revision</a:t>
            </a:r>
            <a:endParaRPr lang="en-US" sz="2400" dirty="0"/>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Approved, awaiting publication</a:t>
            </a:r>
          </a:p>
          <a:p>
            <a:pPr marL="914400" lvl="2" indent="0" eaLnBrk="1" hangingPunct="1">
              <a:lnSpc>
                <a:spcPct val="80000"/>
              </a:lnSpc>
              <a:buNone/>
            </a:pPr>
            <a:endParaRPr lang="en-US" sz="800" dirty="0"/>
          </a:p>
          <a:p>
            <a:pPr lvl="1" eaLnBrk="1" hangingPunct="1">
              <a:lnSpc>
                <a:spcPct val="80000"/>
              </a:lnSpc>
            </a:pPr>
            <a:r>
              <a:rPr lang="en-US" sz="2400" dirty="0" smtClean="0"/>
              <a:t>802.15.4md </a:t>
            </a:r>
            <a:r>
              <a:rPr lang="en-US" sz="2400" dirty="0"/>
              <a:t>Revision - bug fixes and roll-up of amendments n, q, s, t, u, </a:t>
            </a:r>
            <a:r>
              <a:rPr lang="en-US" sz="2400" dirty="0" smtClean="0"/>
              <a:t>v, and Corrigendum </a:t>
            </a:r>
            <a:endParaRPr lang="en-US" sz="2400" dirty="0"/>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Roll up document has been generated, to be sent </a:t>
            </a:r>
            <a:r>
              <a:rPr lang="en-US" sz="2000" b="1" i="1" dirty="0">
                <a:solidFill>
                  <a:srgbClr val="000099"/>
                </a:solidFill>
              </a:rPr>
              <a:t>to outside Alliances and SDO’s for review</a:t>
            </a:r>
          </a:p>
          <a:p>
            <a:pPr lvl="1" eaLnBrk="1" hangingPunct="1">
              <a:lnSpc>
                <a:spcPct val="80000"/>
              </a:lnSpc>
            </a:pPr>
            <a:endParaRPr lang="en-US" sz="800" dirty="0"/>
          </a:p>
          <a:p>
            <a:pPr lvl="1" eaLnBrk="1" hangingPunct="1">
              <a:lnSpc>
                <a:spcPct val="80000"/>
              </a:lnSpc>
            </a:pPr>
            <a:r>
              <a:rPr lang="en-US" sz="2400" dirty="0" smtClean="0"/>
              <a:t>802.15.4r - </a:t>
            </a:r>
            <a:r>
              <a:rPr lang="en-US" sz="2400" dirty="0"/>
              <a:t>Common 15.4 ranging protocol for Location Based Services indoors or out </a:t>
            </a:r>
            <a:endParaRPr lang="en-US" sz="2400" dirty="0" smtClean="0"/>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 Morphed into 15.4z</a:t>
            </a: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a:p>
            <a:pPr lvl="2" eaLnBrk="1" hangingPunct="1">
              <a:lnSpc>
                <a:spcPct val="80000"/>
              </a:lnSpc>
            </a:pPr>
            <a:endParaRPr lang="en-US" sz="800" i="1" dirty="0"/>
          </a:p>
          <a:p>
            <a:pPr lvl="1" eaLnBrk="1" hangingPunct="1">
              <a:lnSpc>
                <a:spcPct val="80000"/>
              </a:lnSpc>
            </a:pPr>
            <a:endParaRPr lang="en-US" sz="800" dirty="0" smtClean="0"/>
          </a:p>
        </p:txBody>
      </p:sp>
    </p:spTree>
    <p:extLst>
      <p:ext uri="{BB962C8B-B14F-4D97-AF65-F5344CB8AC3E}">
        <p14:creationId xmlns:p14="http://schemas.microsoft.com/office/powerpoint/2010/main" val="1254684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525963"/>
          </a:xfrm>
        </p:spPr>
        <p:txBody>
          <a:bodyPr/>
          <a:lstStyle/>
          <a:p>
            <a:pPr marL="0" indent="0" eaLnBrk="1" hangingPunct="1">
              <a:lnSpc>
                <a:spcPct val="80000"/>
              </a:lnSpc>
              <a:buNone/>
            </a:pPr>
            <a:r>
              <a:rPr lang="en-US" sz="2800" dirty="0"/>
              <a:t>IEEE802.15.4 Amendments/Projects (</a:t>
            </a:r>
            <a:r>
              <a:rPr lang="en-US" sz="2800" dirty="0" err="1"/>
              <a:t>cont</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smtClean="0"/>
              <a:t>802.15.4s </a:t>
            </a:r>
            <a:r>
              <a:rPr lang="en-US" sz="2400" dirty="0"/>
              <a:t>- MAC enhancement for improved spectrum resource utilization</a:t>
            </a:r>
          </a:p>
          <a:p>
            <a:pPr lvl="2" eaLnBrk="1" hangingPunct="1">
              <a:lnSpc>
                <a:spcPct val="80000"/>
              </a:lnSpc>
            </a:pPr>
            <a:r>
              <a:rPr lang="en-US" sz="2000" dirty="0"/>
              <a:t>Includes </a:t>
            </a:r>
            <a:r>
              <a:rPr lang="en-US" sz="2000" dirty="0" err="1"/>
              <a:t>Tx</a:t>
            </a:r>
            <a:r>
              <a:rPr lang="en-US" sz="2000" dirty="0"/>
              <a:t> </a:t>
            </a:r>
            <a:r>
              <a:rPr lang="en-US" sz="2000" dirty="0" err="1"/>
              <a:t>Pwr</a:t>
            </a:r>
            <a:r>
              <a:rPr lang="en-US" sz="2000" dirty="0"/>
              <a:t> Control</a:t>
            </a:r>
          </a:p>
          <a:p>
            <a:pPr marL="914400" lvl="2" indent="0" eaLnBrk="1" hangingPunct="1">
              <a:lnSpc>
                <a:spcPct val="80000"/>
              </a:lnSpc>
              <a:buNone/>
            </a:pPr>
            <a:r>
              <a:rPr lang="en-US" sz="2000" b="1" i="1" dirty="0">
                <a:solidFill>
                  <a:srgbClr val="000099"/>
                </a:solidFill>
              </a:rPr>
              <a:t>STATUS: Approved, awaiting publication</a:t>
            </a:r>
          </a:p>
          <a:p>
            <a:pPr lvl="1" eaLnBrk="1" hangingPunct="1">
              <a:lnSpc>
                <a:spcPct val="80000"/>
              </a:lnSpc>
            </a:pPr>
            <a:endParaRPr lang="en-US" sz="800" dirty="0" smtClean="0"/>
          </a:p>
          <a:p>
            <a:pPr lvl="1" eaLnBrk="1" hangingPunct="1">
              <a:lnSpc>
                <a:spcPct val="80000"/>
              </a:lnSpc>
            </a:pPr>
            <a:r>
              <a:rPr lang="en-US" sz="2400" dirty="0" smtClean="0"/>
              <a:t>802.15.4w </a:t>
            </a:r>
            <a:r>
              <a:rPr lang="en-US" sz="2400" dirty="0"/>
              <a:t>- Low Power Wide Area Network (LPWAN) PHY</a:t>
            </a:r>
          </a:p>
          <a:p>
            <a:pPr marL="914400" lvl="2" indent="0" eaLnBrk="1" hangingPunct="1">
              <a:lnSpc>
                <a:spcPct val="80000"/>
              </a:lnSpc>
              <a:buNone/>
            </a:pPr>
            <a:r>
              <a:rPr lang="en-US" sz="2000" b="1" i="1" dirty="0" smtClean="0">
                <a:solidFill>
                  <a:srgbClr val="69BE28"/>
                </a:solidFill>
              </a:rPr>
              <a:t>STATUS</a:t>
            </a:r>
            <a:r>
              <a:rPr lang="en-US" sz="2000" b="1" i="1" dirty="0">
                <a:solidFill>
                  <a:srgbClr val="69BE28"/>
                </a:solidFill>
              </a:rPr>
              <a:t>: </a:t>
            </a:r>
            <a:r>
              <a:rPr lang="en-US" sz="2000" b="1" i="1" dirty="0" smtClean="0">
                <a:solidFill>
                  <a:srgbClr val="69BE28"/>
                </a:solidFill>
              </a:rPr>
              <a:t>PAR and CSD Approved by 802.15 WG and 802 EC, forwarded to </a:t>
            </a:r>
            <a:r>
              <a:rPr lang="en-US" sz="2000" b="1" i="1" dirty="0" err="1" smtClean="0">
                <a:solidFill>
                  <a:srgbClr val="69BE28"/>
                </a:solidFill>
              </a:rPr>
              <a:t>Nescom</a:t>
            </a:r>
            <a:r>
              <a:rPr lang="en-US" sz="2000" b="1" i="1" dirty="0" smtClean="0">
                <a:solidFill>
                  <a:srgbClr val="69BE28"/>
                </a:solidFill>
              </a:rPr>
              <a:t> for Approval</a:t>
            </a:r>
            <a:endParaRPr lang="en-US" sz="800" dirty="0">
              <a:solidFill>
                <a:srgbClr val="69BE28"/>
              </a:solidFill>
            </a:endParaRPr>
          </a:p>
          <a:p>
            <a:pPr lvl="1" eaLnBrk="1" hangingPunct="1">
              <a:lnSpc>
                <a:spcPct val="80000"/>
              </a:lnSpc>
            </a:pPr>
            <a:endParaRPr lang="en-US" sz="800" dirty="0" smtClean="0"/>
          </a:p>
        </p:txBody>
      </p:sp>
    </p:spTree>
    <p:extLst>
      <p:ext uri="{BB962C8B-B14F-4D97-AF65-F5344CB8AC3E}">
        <p14:creationId xmlns:p14="http://schemas.microsoft.com/office/powerpoint/2010/main" val="40809464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525963"/>
          </a:xfrm>
        </p:spPr>
        <p:txBody>
          <a:bodyPr/>
          <a:lstStyle/>
          <a:p>
            <a:pPr marL="0" indent="0" eaLnBrk="1" hangingPunct="1">
              <a:lnSpc>
                <a:spcPct val="80000"/>
              </a:lnSpc>
              <a:buNone/>
            </a:pPr>
            <a:r>
              <a:rPr lang="en-US" sz="2800" dirty="0"/>
              <a:t>IEEE802.15.4 Amendments/Projects (</a:t>
            </a:r>
            <a:r>
              <a:rPr lang="en-US" sz="2800" dirty="0" err="1"/>
              <a:t>cont</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smtClean="0"/>
              <a:t>802.15.4x </a:t>
            </a:r>
            <a:r>
              <a:rPr lang="en-US" sz="2400" dirty="0"/>
              <a:t>- </a:t>
            </a:r>
            <a:r>
              <a:rPr lang="en-US" sz="2400" dirty="0" smtClean="0"/>
              <a:t>Increase </a:t>
            </a:r>
            <a:r>
              <a:rPr lang="en-US" sz="2400" dirty="0"/>
              <a:t>SUN OFDM PHY data rates up to 2.4Mb/s</a:t>
            </a:r>
          </a:p>
          <a:p>
            <a:pPr marL="914400" lvl="2" indent="0" eaLnBrk="1" hangingPunct="1">
              <a:lnSpc>
                <a:spcPct val="80000"/>
              </a:lnSpc>
              <a:buNone/>
            </a:pPr>
            <a:r>
              <a:rPr lang="en-US" sz="2000" b="1" i="1" dirty="0" smtClean="0">
                <a:solidFill>
                  <a:srgbClr val="69BE28"/>
                </a:solidFill>
              </a:rPr>
              <a:t>STATUS</a:t>
            </a:r>
            <a:r>
              <a:rPr lang="en-US" sz="2000" b="1" i="1" dirty="0">
                <a:solidFill>
                  <a:srgbClr val="69BE28"/>
                </a:solidFill>
              </a:rPr>
              <a:t>: PAR and CSD Approved by 802.15 </a:t>
            </a:r>
            <a:r>
              <a:rPr lang="en-US" sz="2000" b="1" i="1" dirty="0" smtClean="0">
                <a:solidFill>
                  <a:srgbClr val="69BE28"/>
                </a:solidFill>
              </a:rPr>
              <a:t>WG and </a:t>
            </a:r>
            <a:r>
              <a:rPr lang="en-US" sz="2000" b="1" i="1" dirty="0">
                <a:solidFill>
                  <a:srgbClr val="69BE28"/>
                </a:solidFill>
              </a:rPr>
              <a:t>802 EC, forwarded to </a:t>
            </a:r>
            <a:r>
              <a:rPr lang="en-US" sz="2000" b="1" i="1" dirty="0" err="1">
                <a:solidFill>
                  <a:srgbClr val="69BE28"/>
                </a:solidFill>
              </a:rPr>
              <a:t>Nescom</a:t>
            </a:r>
            <a:r>
              <a:rPr lang="en-US" sz="2000" b="1" i="1" dirty="0">
                <a:solidFill>
                  <a:srgbClr val="69BE28"/>
                </a:solidFill>
              </a:rPr>
              <a:t> for Approval</a:t>
            </a:r>
            <a:endParaRPr lang="en-US" sz="800" dirty="0">
              <a:solidFill>
                <a:srgbClr val="69BE28"/>
              </a:solidFill>
            </a:endParaRPr>
          </a:p>
          <a:p>
            <a:pPr lvl="1" eaLnBrk="1" hangingPunct="1">
              <a:lnSpc>
                <a:spcPct val="80000"/>
              </a:lnSpc>
            </a:pPr>
            <a:endParaRPr lang="en-US" sz="800" dirty="0" smtClean="0"/>
          </a:p>
          <a:p>
            <a:pPr lvl="1" eaLnBrk="1" hangingPunct="1">
              <a:lnSpc>
                <a:spcPct val="80000"/>
              </a:lnSpc>
            </a:pPr>
            <a:r>
              <a:rPr lang="en-US" sz="2400" dirty="0" smtClean="0"/>
              <a:t>802.15.4y </a:t>
            </a:r>
            <a:r>
              <a:rPr lang="en-US" sz="2400" dirty="0"/>
              <a:t>- </a:t>
            </a:r>
            <a:r>
              <a:rPr lang="en-US" sz="2400" dirty="0" smtClean="0"/>
              <a:t>Adding </a:t>
            </a:r>
            <a:r>
              <a:rPr lang="en-US" sz="2400" dirty="0"/>
              <a:t>AES-256 CCM plus a </a:t>
            </a:r>
            <a:r>
              <a:rPr lang="en-US" sz="2400" dirty="0" smtClean="0"/>
              <a:t>cipher suite/authentication </a:t>
            </a:r>
            <a:r>
              <a:rPr lang="en-US" sz="2400" dirty="0"/>
              <a:t>method registry and a process for inclusion of additional </a:t>
            </a:r>
            <a:r>
              <a:rPr lang="en-US" sz="2400" dirty="0" smtClean="0"/>
              <a:t>algorithms</a:t>
            </a:r>
            <a:endParaRPr lang="en-US" sz="2400" dirty="0"/>
          </a:p>
          <a:p>
            <a:pPr marL="914400" lvl="2" indent="0" eaLnBrk="1" hangingPunct="1">
              <a:lnSpc>
                <a:spcPct val="80000"/>
              </a:lnSpc>
              <a:buNone/>
            </a:pPr>
            <a:r>
              <a:rPr lang="en-US" sz="2000" b="1" i="1" dirty="0" smtClean="0">
                <a:solidFill>
                  <a:srgbClr val="69BE28"/>
                </a:solidFill>
              </a:rPr>
              <a:t>STATUS</a:t>
            </a:r>
            <a:r>
              <a:rPr lang="en-US" sz="2000" b="1" i="1" dirty="0">
                <a:solidFill>
                  <a:srgbClr val="69BE28"/>
                </a:solidFill>
              </a:rPr>
              <a:t>: PAR and CSD Approved by 802.15 </a:t>
            </a:r>
            <a:r>
              <a:rPr lang="en-US" sz="2000" b="1" i="1" dirty="0" smtClean="0">
                <a:solidFill>
                  <a:srgbClr val="69BE28"/>
                </a:solidFill>
              </a:rPr>
              <a:t>WG and </a:t>
            </a:r>
            <a:r>
              <a:rPr lang="en-US" sz="2000" b="1" i="1" dirty="0">
                <a:solidFill>
                  <a:srgbClr val="69BE28"/>
                </a:solidFill>
              </a:rPr>
              <a:t>802 EC, forwarded to </a:t>
            </a:r>
            <a:r>
              <a:rPr lang="en-US" sz="2000" b="1" i="1" dirty="0" err="1">
                <a:solidFill>
                  <a:srgbClr val="69BE28"/>
                </a:solidFill>
              </a:rPr>
              <a:t>Nescom</a:t>
            </a:r>
            <a:r>
              <a:rPr lang="en-US" sz="2000" b="1" i="1" dirty="0">
                <a:solidFill>
                  <a:srgbClr val="69BE28"/>
                </a:solidFill>
              </a:rPr>
              <a:t> for Approval</a:t>
            </a:r>
            <a:endParaRPr lang="en-US" sz="800" dirty="0">
              <a:solidFill>
                <a:srgbClr val="69BE28"/>
              </a:solidFill>
            </a:endParaRPr>
          </a:p>
          <a:p>
            <a:pPr lvl="1" eaLnBrk="1" hangingPunct="1">
              <a:lnSpc>
                <a:spcPct val="80000"/>
              </a:lnSpc>
            </a:pPr>
            <a:endParaRPr lang="en-US" sz="800" dirty="0" smtClean="0"/>
          </a:p>
        </p:txBody>
      </p:sp>
    </p:spTree>
    <p:extLst>
      <p:ext uri="{BB962C8B-B14F-4D97-AF65-F5344CB8AC3E}">
        <p14:creationId xmlns:p14="http://schemas.microsoft.com/office/powerpoint/2010/main" val="3775742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525963"/>
          </a:xfrm>
        </p:spPr>
        <p:txBody>
          <a:bodyPr/>
          <a:lstStyle/>
          <a:p>
            <a:pPr marL="0" indent="0" eaLnBrk="1" hangingPunct="1">
              <a:lnSpc>
                <a:spcPct val="80000"/>
              </a:lnSpc>
              <a:buNone/>
            </a:pPr>
            <a:r>
              <a:rPr lang="en-US" sz="2800" dirty="0"/>
              <a:t>IEEE802.15.4 Amendments/Projects (</a:t>
            </a:r>
            <a:r>
              <a:rPr lang="en-US" sz="2800" dirty="0" err="1"/>
              <a:t>cont</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smtClean="0"/>
              <a:t>802.15.4z </a:t>
            </a:r>
            <a:r>
              <a:rPr lang="en-US" sz="2400" dirty="0"/>
              <a:t>- </a:t>
            </a:r>
            <a:r>
              <a:rPr lang="en-US" sz="2400" dirty="0" smtClean="0"/>
              <a:t>Enhancements </a:t>
            </a:r>
            <a:r>
              <a:rPr lang="en-US" sz="2400" dirty="0"/>
              <a:t>t</a:t>
            </a:r>
            <a:r>
              <a:rPr lang="en-US" sz="2400" dirty="0" smtClean="0"/>
              <a:t>o </a:t>
            </a:r>
            <a:r>
              <a:rPr lang="en-US" sz="2400" dirty="0"/>
              <a:t>the HRP and LRP UWB PHYs and associated ranging </a:t>
            </a:r>
            <a:r>
              <a:rPr lang="en-US" sz="2400" dirty="0" smtClean="0"/>
              <a:t>techniques</a:t>
            </a:r>
          </a:p>
          <a:p>
            <a:pPr marL="914400" lvl="2" indent="0" eaLnBrk="1" hangingPunct="1">
              <a:lnSpc>
                <a:spcPct val="80000"/>
              </a:lnSpc>
              <a:buNone/>
            </a:pPr>
            <a:r>
              <a:rPr lang="en-US" sz="2000" b="1" i="1" dirty="0" smtClean="0">
                <a:solidFill>
                  <a:srgbClr val="69BE28"/>
                </a:solidFill>
              </a:rPr>
              <a:t>STATUS</a:t>
            </a:r>
            <a:r>
              <a:rPr lang="en-US" sz="2000" b="1" i="1" dirty="0">
                <a:solidFill>
                  <a:srgbClr val="69BE28"/>
                </a:solidFill>
              </a:rPr>
              <a:t>: PAR and CSD Approved by 802.15 </a:t>
            </a:r>
            <a:r>
              <a:rPr lang="en-US" sz="2000" b="1" i="1" dirty="0" smtClean="0">
                <a:solidFill>
                  <a:srgbClr val="69BE28"/>
                </a:solidFill>
              </a:rPr>
              <a:t>WG and </a:t>
            </a:r>
            <a:r>
              <a:rPr lang="en-US" sz="2000" b="1" i="1" dirty="0">
                <a:solidFill>
                  <a:srgbClr val="69BE28"/>
                </a:solidFill>
              </a:rPr>
              <a:t>802 EC, forwarded to </a:t>
            </a:r>
            <a:r>
              <a:rPr lang="en-US" sz="2000" b="1" i="1" dirty="0" err="1">
                <a:solidFill>
                  <a:srgbClr val="69BE28"/>
                </a:solidFill>
              </a:rPr>
              <a:t>Nescom</a:t>
            </a:r>
            <a:r>
              <a:rPr lang="en-US" sz="2000" b="1" i="1" dirty="0">
                <a:solidFill>
                  <a:srgbClr val="69BE28"/>
                </a:solidFill>
              </a:rPr>
              <a:t> for Approval</a:t>
            </a:r>
            <a:endParaRPr lang="en-US" sz="800" dirty="0">
              <a:solidFill>
                <a:srgbClr val="69BE28"/>
              </a:solidFill>
            </a:endParaRPr>
          </a:p>
          <a:p>
            <a:pPr lvl="1" eaLnBrk="1" hangingPunct="1">
              <a:lnSpc>
                <a:spcPct val="80000"/>
              </a:lnSpc>
            </a:pPr>
            <a:endParaRPr lang="en-US" sz="800" dirty="0" smtClean="0"/>
          </a:p>
          <a:p>
            <a:pPr lvl="1" eaLnBrk="1" hangingPunct="1">
              <a:lnSpc>
                <a:spcPct val="80000"/>
              </a:lnSpc>
            </a:pPr>
            <a:endParaRPr lang="en-US" sz="800" dirty="0" smtClean="0"/>
          </a:p>
        </p:txBody>
      </p:sp>
    </p:spTree>
    <p:extLst>
      <p:ext uri="{BB962C8B-B14F-4D97-AF65-F5344CB8AC3E}">
        <p14:creationId xmlns:p14="http://schemas.microsoft.com/office/powerpoint/2010/main" val="40268267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755576" y="1607575"/>
            <a:ext cx="7632848" cy="4525962"/>
          </a:xfrm>
        </p:spPr>
        <p:txBody>
          <a:bodyPr/>
          <a:lstStyle/>
          <a:p>
            <a:pPr marL="457200" lvl="1" indent="0" eaLnBrk="1" hangingPunct="1">
              <a:lnSpc>
                <a:spcPct val="80000"/>
              </a:lnSpc>
              <a:buNone/>
            </a:pPr>
            <a:r>
              <a:rPr lang="en-US" dirty="0"/>
              <a:t>Revision </a:t>
            </a:r>
            <a:r>
              <a:rPr lang="en-US" dirty="0" smtClean="0"/>
              <a:t>1 to </a:t>
            </a:r>
            <a:r>
              <a:rPr lang="en-US" dirty="0"/>
              <a:t>IEEE802.15.7 - </a:t>
            </a:r>
            <a:r>
              <a:rPr lang="en-US" dirty="0" smtClean="0"/>
              <a:t>2012,</a:t>
            </a:r>
            <a:br>
              <a:rPr lang="en-US" dirty="0" smtClean="0"/>
            </a:br>
            <a:r>
              <a:rPr lang="en-US" dirty="0" smtClean="0"/>
              <a:t>Standard </a:t>
            </a:r>
            <a:r>
              <a:rPr lang="en-US" dirty="0"/>
              <a:t>for Visible Light Communications.</a:t>
            </a:r>
          </a:p>
          <a:p>
            <a:pPr marL="0" indent="0" eaLnBrk="1" hangingPunct="1">
              <a:lnSpc>
                <a:spcPct val="80000"/>
              </a:lnSpc>
              <a:buNone/>
            </a:pPr>
            <a:endParaRPr lang="en-US" sz="1800" dirty="0"/>
          </a:p>
          <a:p>
            <a:pPr lvl="1" indent="-342900" eaLnBrk="1" hangingPunct="1">
              <a:lnSpc>
                <a:spcPct val="80000"/>
              </a:lnSpc>
              <a:spcAft>
                <a:spcPts val="600"/>
              </a:spcAft>
            </a:pPr>
            <a:r>
              <a:rPr lang="en-US" sz="2400" dirty="0" smtClean="0"/>
              <a:t>Extend </a:t>
            </a:r>
            <a:r>
              <a:rPr lang="en-US" sz="2400" dirty="0"/>
              <a:t>spectral range to include near UV </a:t>
            </a:r>
            <a:r>
              <a:rPr lang="en-US" sz="2400" dirty="0" smtClean="0"/>
              <a:t>and </a:t>
            </a:r>
            <a:r>
              <a:rPr lang="en-US" sz="2400" dirty="0"/>
              <a:t>near IR</a:t>
            </a:r>
          </a:p>
          <a:p>
            <a:pPr lvl="1" indent="-342900" eaLnBrk="1" hangingPunct="1">
              <a:lnSpc>
                <a:spcPct val="80000"/>
              </a:lnSpc>
              <a:spcAft>
                <a:spcPts val="600"/>
              </a:spcAft>
            </a:pPr>
            <a:r>
              <a:rPr lang="en-US" sz="2400" dirty="0"/>
              <a:t>Rename to </a:t>
            </a:r>
            <a:r>
              <a:rPr lang="en-US" sz="2400" dirty="0" smtClean="0"/>
              <a:t>“Optical </a:t>
            </a:r>
            <a:r>
              <a:rPr lang="en-US" sz="2400" dirty="0"/>
              <a:t>Wireless </a:t>
            </a:r>
            <a:r>
              <a:rPr lang="en-US" sz="2400" dirty="0" smtClean="0"/>
              <a:t>Communications”</a:t>
            </a:r>
            <a:endParaRPr lang="en-US" sz="2400" dirty="0"/>
          </a:p>
          <a:p>
            <a:pPr lvl="1" indent="-342900" eaLnBrk="1" hangingPunct="1">
              <a:lnSpc>
                <a:spcPct val="80000"/>
              </a:lnSpc>
              <a:spcAft>
                <a:spcPts val="600"/>
              </a:spcAft>
            </a:pPr>
            <a:r>
              <a:rPr lang="en-US" sz="2400" dirty="0" smtClean="0"/>
              <a:t>Add capability to specifically to address Optical Camera Communications for use with existing as well as future smart mobile devices</a:t>
            </a:r>
          </a:p>
          <a:p>
            <a:pPr marL="800100" lvl="2" indent="0" eaLnBrk="1" hangingPunct="1">
              <a:lnSpc>
                <a:spcPct val="80000"/>
              </a:lnSpc>
              <a:spcAft>
                <a:spcPts val="600"/>
              </a:spcAft>
              <a:buNone/>
            </a:pPr>
            <a:r>
              <a:rPr lang="en-US" sz="2000" b="1" i="1" dirty="0" smtClean="0">
                <a:solidFill>
                  <a:srgbClr val="000099"/>
                </a:solidFill>
              </a:rPr>
              <a:t>STATUS: Finishing up Letter Ballot phase, 280 comments received on 2</a:t>
            </a:r>
            <a:r>
              <a:rPr lang="en-US" sz="2000" b="1" i="1" baseline="30000" dirty="0" smtClean="0">
                <a:solidFill>
                  <a:srgbClr val="000099"/>
                </a:solidFill>
              </a:rPr>
              <a:t>nd</a:t>
            </a:r>
            <a:r>
              <a:rPr lang="en-US" sz="2000" b="1" i="1" dirty="0" smtClean="0">
                <a:solidFill>
                  <a:srgbClr val="000099"/>
                </a:solidFill>
              </a:rPr>
              <a:t> Letter Ballot, 148 resolved at March mtg., conditional request to </a:t>
            </a:r>
            <a:r>
              <a:rPr lang="en-US" sz="2000" b="1" i="1" dirty="0">
                <a:solidFill>
                  <a:srgbClr val="000099"/>
                </a:solidFill>
              </a:rPr>
              <a:t>start Sponsor Ballot approved by 802.15 </a:t>
            </a:r>
            <a:r>
              <a:rPr lang="en-US" sz="2000" b="1" i="1" dirty="0" smtClean="0">
                <a:solidFill>
                  <a:srgbClr val="000099"/>
                </a:solidFill>
              </a:rPr>
              <a:t>WG and 802 EC </a:t>
            </a:r>
            <a:endParaRPr lang="en-US" sz="2000" b="1" i="1" dirty="0">
              <a:solidFill>
                <a:srgbClr val="000099"/>
              </a:solidFill>
            </a:endParaRPr>
          </a:p>
        </p:txBody>
      </p:sp>
    </p:spTree>
    <p:extLst>
      <p:ext uri="{BB962C8B-B14F-4D97-AF65-F5344CB8AC3E}">
        <p14:creationId xmlns:p14="http://schemas.microsoft.com/office/powerpoint/2010/main" val="41699653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11560" y="1600199"/>
            <a:ext cx="7715200" cy="4474840"/>
          </a:xfrm>
        </p:spPr>
        <p:txBody>
          <a:bodyPr>
            <a:noAutofit/>
          </a:bodyPr>
          <a:lstStyle/>
          <a:p>
            <a:pPr marL="0" indent="0" eaLnBrk="1" hangingPunct="1">
              <a:lnSpc>
                <a:spcPct val="80000"/>
              </a:lnSpc>
              <a:buNone/>
            </a:pPr>
            <a:r>
              <a:rPr lang="en-US" sz="2800" dirty="0" smtClean="0"/>
              <a:t>802.15 New Standards </a:t>
            </a:r>
            <a:r>
              <a:rPr lang="en-US" sz="2800" dirty="0"/>
              <a:t>Work</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smtClean="0"/>
              <a:t>802.15.8 - Peer Aware Communications (PAC)</a:t>
            </a:r>
          </a:p>
          <a:p>
            <a:pPr lvl="2" eaLnBrk="1" hangingPunct="1">
              <a:lnSpc>
                <a:spcPct val="80000"/>
              </a:lnSpc>
            </a:pPr>
            <a:r>
              <a:rPr lang="en-US" sz="2200" dirty="0" smtClean="0"/>
              <a:t>Standard </a:t>
            </a:r>
            <a:r>
              <a:rPr lang="en-US" sz="2200" dirty="0"/>
              <a:t>for Infrastructure-less Peer Aware Communications among Mobile </a:t>
            </a:r>
            <a:r>
              <a:rPr lang="en-US" sz="2200" dirty="0" smtClean="0"/>
              <a:t>Devices</a:t>
            </a:r>
          </a:p>
          <a:p>
            <a:pPr marL="914400" lvl="2" indent="0" eaLnBrk="1" hangingPunct="1">
              <a:lnSpc>
                <a:spcPct val="80000"/>
              </a:lnSpc>
              <a:buNone/>
            </a:pPr>
            <a:r>
              <a:rPr lang="en-US" sz="2000" b="1" i="1" dirty="0">
                <a:solidFill>
                  <a:srgbClr val="000099"/>
                </a:solidFill>
              </a:rPr>
              <a:t>STATUS: Approved, awaiting publication</a:t>
            </a:r>
          </a:p>
          <a:p>
            <a:pPr marL="457200" lvl="1" indent="0" eaLnBrk="1" hangingPunct="1">
              <a:lnSpc>
                <a:spcPct val="80000"/>
              </a:lnSpc>
              <a:buNone/>
            </a:pPr>
            <a:endParaRPr lang="en-US" sz="800" i="1" dirty="0" smtClean="0"/>
          </a:p>
          <a:p>
            <a:pPr lvl="1" eaLnBrk="1" hangingPunct="1">
              <a:lnSpc>
                <a:spcPct val="80000"/>
              </a:lnSpc>
            </a:pPr>
            <a:r>
              <a:rPr lang="en-US" sz="2400" dirty="0" smtClean="0"/>
              <a:t>802.15.10a </a:t>
            </a:r>
            <a:r>
              <a:rPr lang="en-US" sz="2400" dirty="0"/>
              <a:t>- Routing </a:t>
            </a:r>
            <a:r>
              <a:rPr lang="en-US" sz="2400" dirty="0" smtClean="0"/>
              <a:t>Module Addressing (RMA)</a:t>
            </a:r>
            <a:endParaRPr lang="en-US" sz="2400" dirty="0"/>
          </a:p>
          <a:p>
            <a:pPr lvl="2" eaLnBrk="1" hangingPunct="1">
              <a:lnSpc>
                <a:spcPct val="80000"/>
              </a:lnSpc>
            </a:pPr>
            <a:r>
              <a:rPr lang="en-US" sz="2200" dirty="0" smtClean="0"/>
              <a:t>Amendment adding additional routing modes</a:t>
            </a:r>
          </a:p>
          <a:p>
            <a:pPr marL="914400" lvl="2" indent="0" eaLnBrk="1" hangingPunct="1">
              <a:lnSpc>
                <a:spcPct val="80000"/>
              </a:lnSpc>
              <a:buNone/>
            </a:pPr>
            <a:r>
              <a:rPr lang="en-US" sz="2000" b="1" i="1" dirty="0" smtClean="0">
                <a:solidFill>
                  <a:srgbClr val="000099"/>
                </a:solidFill>
              </a:rPr>
              <a:t>STATUS</a:t>
            </a:r>
            <a:r>
              <a:rPr lang="en-US" sz="2000" b="1" i="1" dirty="0">
                <a:solidFill>
                  <a:srgbClr val="000099"/>
                </a:solidFill>
              </a:rPr>
              <a:t>: </a:t>
            </a:r>
            <a:r>
              <a:rPr lang="en-US" sz="2000" b="1" i="1" dirty="0" smtClean="0">
                <a:solidFill>
                  <a:srgbClr val="000099"/>
                </a:solidFill>
              </a:rPr>
              <a:t>Call for proposals issued</a:t>
            </a:r>
            <a:endParaRPr lang="en-US" sz="2000" b="1" i="1" dirty="0">
              <a:solidFill>
                <a:srgbClr val="000099"/>
              </a:solidFill>
            </a:endParaRPr>
          </a:p>
          <a:p>
            <a:pPr marL="457200" lvl="1" indent="0" eaLnBrk="1" hangingPunct="1">
              <a:lnSpc>
                <a:spcPct val="80000"/>
              </a:lnSpc>
              <a:buNone/>
            </a:pPr>
            <a:endParaRPr lang="en-US" sz="800" i="1" dirty="0"/>
          </a:p>
        </p:txBody>
      </p:sp>
    </p:spTree>
    <p:extLst>
      <p:ext uri="{BB962C8B-B14F-4D97-AF65-F5344CB8AC3E}">
        <p14:creationId xmlns:p14="http://schemas.microsoft.com/office/powerpoint/2010/main" val="36299925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11560" y="1600199"/>
            <a:ext cx="7715200" cy="4762872"/>
          </a:xfrm>
        </p:spPr>
        <p:txBody>
          <a:bodyPr>
            <a:noAutofit/>
          </a:bodyPr>
          <a:lstStyle/>
          <a:p>
            <a:pPr marL="0" indent="0" eaLnBrk="1" hangingPunct="1">
              <a:lnSpc>
                <a:spcPct val="80000"/>
              </a:lnSpc>
              <a:buNone/>
            </a:pPr>
            <a:r>
              <a:rPr lang="en-US" sz="2800" dirty="0" smtClean="0"/>
              <a:t>802.15 New Standards Work (</a:t>
            </a:r>
            <a:r>
              <a:rPr lang="en-US" sz="2800" dirty="0" err="1" smtClean="0"/>
              <a:t>cont</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a:t>802.15.12 - Upper Layer Interface (ULI) for 15.4:</a:t>
            </a:r>
          </a:p>
          <a:p>
            <a:pPr lvl="2" eaLnBrk="1" hangingPunct="1">
              <a:lnSpc>
                <a:spcPct val="80000"/>
              </a:lnSpc>
            </a:pPr>
            <a:r>
              <a:rPr lang="en-US" sz="2200" dirty="0"/>
              <a:t>Make IEEE 802.15.4 easier to use, like 802.11 and 802.3</a:t>
            </a:r>
          </a:p>
          <a:p>
            <a:pPr lvl="2" eaLnBrk="1" hangingPunct="1">
              <a:lnSpc>
                <a:spcPct val="80000"/>
              </a:lnSpc>
            </a:pPr>
            <a:r>
              <a:rPr lang="en-US" sz="2200" dirty="0"/>
              <a:t>Enable the use of many of the higher layer protocol stacks used by 802.11 and 802.3 without changes</a:t>
            </a:r>
          </a:p>
          <a:p>
            <a:pPr lvl="2" eaLnBrk="1" hangingPunct="1">
              <a:lnSpc>
                <a:spcPct val="80000"/>
              </a:lnSpc>
            </a:pPr>
            <a:r>
              <a:rPr lang="en-US" sz="2200" dirty="0"/>
              <a:t>Allow 15.4 to address new applications, yet maintain backward compatibility with existing devices and applications</a:t>
            </a:r>
          </a:p>
          <a:p>
            <a:pPr lvl="2" eaLnBrk="1" hangingPunct="1">
              <a:lnSpc>
                <a:spcPct val="80000"/>
              </a:lnSpc>
            </a:pPr>
            <a:r>
              <a:rPr lang="en-US" sz="2200" dirty="0"/>
              <a:t>Potentially consolidate L2R, KMP, 6T,&amp; 6lowpan in one ULI</a:t>
            </a:r>
          </a:p>
          <a:p>
            <a:pPr lvl="2" eaLnBrk="1" hangingPunct="1">
              <a:lnSpc>
                <a:spcPct val="80000"/>
              </a:lnSpc>
            </a:pPr>
            <a:r>
              <a:rPr lang="en-US" sz="2200" dirty="0" smtClean="0"/>
              <a:t>Coordinated </a:t>
            </a:r>
            <a:r>
              <a:rPr lang="en-US" sz="2200" dirty="0"/>
              <a:t>with 802.1 and IETF</a:t>
            </a:r>
          </a:p>
          <a:p>
            <a:pPr marL="914400" lvl="2" indent="0" eaLnBrk="1" hangingPunct="1">
              <a:lnSpc>
                <a:spcPct val="80000"/>
              </a:lnSpc>
              <a:buNone/>
            </a:pPr>
            <a:r>
              <a:rPr lang="en-US" sz="2000" b="1" i="1" dirty="0">
                <a:solidFill>
                  <a:srgbClr val="000099"/>
                </a:solidFill>
              </a:rPr>
              <a:t>STATUS: Working on comment </a:t>
            </a:r>
            <a:r>
              <a:rPr lang="en-US" sz="2000" b="1" i="1" dirty="0" smtClean="0">
                <a:solidFill>
                  <a:srgbClr val="000099"/>
                </a:solidFill>
              </a:rPr>
              <a:t>resolution from internal review</a:t>
            </a:r>
            <a:endParaRPr lang="en-US" sz="2000" b="1" i="1" dirty="0">
              <a:solidFill>
                <a:srgbClr val="000099"/>
              </a:solidFill>
            </a:endParaRPr>
          </a:p>
        </p:txBody>
      </p:sp>
    </p:spTree>
    <p:extLst>
      <p:ext uri="{BB962C8B-B14F-4D97-AF65-F5344CB8AC3E}">
        <p14:creationId xmlns:p14="http://schemas.microsoft.com/office/powerpoint/2010/main" val="3142363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smtClean="0"/>
              <a:t>Disclaimer…</a:t>
            </a:r>
          </a:p>
        </p:txBody>
      </p:sp>
      <p:sp>
        <p:nvSpPr>
          <p:cNvPr id="5123" name="Content Placeholder 22"/>
          <p:cNvSpPr>
            <a:spLocks noGrp="1"/>
          </p:cNvSpPr>
          <p:nvPr>
            <p:ph idx="4294967295"/>
          </p:nvPr>
        </p:nvSpPr>
        <p:spPr>
          <a:xfrm>
            <a:off x="685800" y="1524000"/>
            <a:ext cx="7772400" cy="4114800"/>
          </a:xfrm>
        </p:spPr>
        <p:txBody>
          <a:bodyPr/>
          <a:lstStyle/>
          <a:p>
            <a:pPr eaLnBrk="1" hangingPunct="1">
              <a:buFontTx/>
              <a:buNone/>
            </a:pPr>
            <a:r>
              <a:rPr lang="en-GB" smtClean="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smtClean="0"/>
              <a:t>   </a:t>
            </a:r>
            <a:r>
              <a:rPr lang="en-GB" sz="2000" smtClean="0"/>
              <a:t>IEEE-SA Standards Board Operation Manual (subclause 5.9.3)</a:t>
            </a:r>
          </a:p>
          <a:p>
            <a:pPr eaLnBrk="1" hangingPunct="1"/>
            <a:endParaRPr lang="en-GB"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11560" y="1610144"/>
            <a:ext cx="7715200" cy="4546848"/>
          </a:xfrm>
        </p:spPr>
        <p:txBody>
          <a:bodyPr>
            <a:noAutofit/>
          </a:bodyPr>
          <a:lstStyle/>
          <a:p>
            <a:pPr marL="0" indent="0" eaLnBrk="1" hangingPunct="1">
              <a:lnSpc>
                <a:spcPct val="80000"/>
              </a:lnSpc>
              <a:buNone/>
            </a:pPr>
            <a:r>
              <a:rPr lang="en-US" sz="2800" dirty="0" smtClean="0"/>
              <a:t>802.15 New Standards Work (</a:t>
            </a:r>
            <a:r>
              <a:rPr lang="en-US" sz="2800" dirty="0" err="1" smtClean="0"/>
              <a:t>cont</a:t>
            </a:r>
            <a:r>
              <a:rPr lang="en-US" sz="2800" dirty="0" smtClean="0"/>
              <a:t>):</a:t>
            </a:r>
          </a:p>
          <a:p>
            <a:pPr marL="0" indent="0" eaLnBrk="1" hangingPunct="1">
              <a:lnSpc>
                <a:spcPct val="80000"/>
              </a:lnSpc>
              <a:buNone/>
            </a:pPr>
            <a:endParaRPr lang="en-US" sz="1800" dirty="0">
              <a:solidFill>
                <a:srgbClr val="FF0000"/>
              </a:solidFill>
            </a:endParaRPr>
          </a:p>
          <a:p>
            <a:pPr lvl="1" eaLnBrk="1" hangingPunct="1">
              <a:lnSpc>
                <a:spcPct val="80000"/>
              </a:lnSpc>
            </a:pPr>
            <a:r>
              <a:rPr lang="en-US" sz="2400" dirty="0" smtClean="0"/>
              <a:t>802.15.13 </a:t>
            </a:r>
            <a:r>
              <a:rPr lang="en-US" sz="2400" dirty="0"/>
              <a:t>- Multi-gigabit </a:t>
            </a:r>
            <a:r>
              <a:rPr lang="en-US" sz="2400" dirty="0" smtClean="0"/>
              <a:t>OWC</a:t>
            </a:r>
          </a:p>
          <a:p>
            <a:pPr lvl="2" eaLnBrk="1" hangingPunct="1">
              <a:lnSpc>
                <a:spcPct val="80000"/>
              </a:lnSpc>
            </a:pPr>
            <a:r>
              <a:rPr lang="en-US" sz="2200" dirty="0"/>
              <a:t>Break out from 802.15.7a with a new MAC</a:t>
            </a:r>
          </a:p>
          <a:p>
            <a:pPr marL="914400" lvl="2" indent="0" eaLnBrk="1" hangingPunct="1">
              <a:lnSpc>
                <a:spcPct val="80000"/>
              </a:lnSpc>
              <a:buNone/>
            </a:pPr>
            <a:r>
              <a:rPr lang="en-US" sz="2000" b="1" i="1" dirty="0">
                <a:solidFill>
                  <a:srgbClr val="000099"/>
                </a:solidFill>
              </a:rPr>
              <a:t>STATUS: Working on comment resolution from internal review</a:t>
            </a:r>
          </a:p>
        </p:txBody>
      </p:sp>
    </p:spTree>
    <p:extLst>
      <p:ext uri="{BB962C8B-B14F-4D97-AF65-F5344CB8AC3E}">
        <p14:creationId xmlns:p14="http://schemas.microsoft.com/office/powerpoint/2010/main" val="21084432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err="1" smtClean="0"/>
              <a:t>cont</a:t>
            </a:r>
            <a:r>
              <a:rPr lang="en-US" dirty="0" smtClean="0"/>
              <a:t>)</a:t>
            </a:r>
            <a:endParaRPr lang="en-US" sz="3600" dirty="0"/>
          </a:p>
        </p:txBody>
      </p:sp>
      <p:sp>
        <p:nvSpPr>
          <p:cNvPr id="3" name="Content Placeholder 2"/>
          <p:cNvSpPr>
            <a:spLocks noGrp="1"/>
          </p:cNvSpPr>
          <p:nvPr>
            <p:ph idx="1"/>
          </p:nvPr>
        </p:nvSpPr>
        <p:spPr>
          <a:xfrm>
            <a:off x="467544" y="1600199"/>
            <a:ext cx="8219256" cy="4886003"/>
          </a:xfrm>
        </p:spPr>
        <p:txBody>
          <a:bodyPr>
            <a:noAutofit/>
          </a:bodyPr>
          <a:lstStyle/>
          <a:p>
            <a:pPr marL="0" indent="0" eaLnBrk="1" hangingPunct="1">
              <a:lnSpc>
                <a:spcPct val="80000"/>
              </a:lnSpc>
              <a:buNone/>
            </a:pPr>
            <a:r>
              <a:rPr lang="en-US" sz="2800" dirty="0" smtClean="0"/>
              <a:t>802.15 Interest </a:t>
            </a:r>
            <a:r>
              <a:rPr lang="en-US" sz="2800" dirty="0"/>
              <a:t>Groups</a:t>
            </a:r>
            <a:r>
              <a:rPr lang="en-US" sz="2800" dirty="0" smtClean="0"/>
              <a:t>:</a:t>
            </a:r>
          </a:p>
          <a:p>
            <a:pPr marL="0" indent="0" eaLnBrk="1" hangingPunct="1">
              <a:lnSpc>
                <a:spcPct val="80000"/>
              </a:lnSpc>
              <a:buNone/>
            </a:pPr>
            <a:endParaRPr lang="en-US" sz="800" dirty="0"/>
          </a:p>
          <a:p>
            <a:pPr lvl="1" eaLnBrk="1" hangingPunct="1">
              <a:lnSpc>
                <a:spcPct val="80000"/>
              </a:lnSpc>
            </a:pPr>
            <a:r>
              <a:rPr lang="en-US" sz="2400" dirty="0" smtClean="0"/>
              <a:t>Dependability IG (DEP):  seeking </a:t>
            </a:r>
            <a:r>
              <a:rPr lang="en-US" sz="2400" dirty="0"/>
              <a:t>to identify non implementation based </a:t>
            </a:r>
            <a:r>
              <a:rPr lang="en-US" sz="2400" dirty="0" smtClean="0"/>
              <a:t>strategies, </a:t>
            </a:r>
            <a:r>
              <a:rPr lang="en-US" sz="2400" dirty="0"/>
              <a:t>which could be </a:t>
            </a:r>
            <a:r>
              <a:rPr lang="en-US" sz="2400" dirty="0" smtClean="0"/>
              <a:t>standardized, that inherently improve wireless </a:t>
            </a:r>
            <a:r>
              <a:rPr lang="en-US" sz="2400" dirty="0"/>
              <a:t>link </a:t>
            </a:r>
            <a:r>
              <a:rPr lang="en-US" sz="2400" dirty="0" smtClean="0"/>
              <a:t>reliability.</a:t>
            </a:r>
          </a:p>
          <a:p>
            <a:pPr lvl="1" eaLnBrk="1" hangingPunct="1">
              <a:lnSpc>
                <a:spcPct val="80000"/>
              </a:lnSpc>
            </a:pPr>
            <a:endParaRPr lang="en-US" sz="800" dirty="0"/>
          </a:p>
          <a:p>
            <a:pPr lvl="1" eaLnBrk="1" hangingPunct="1">
              <a:lnSpc>
                <a:spcPct val="80000"/>
              </a:lnSpc>
            </a:pPr>
            <a:r>
              <a:rPr lang="en-US" sz="2400" dirty="0" smtClean="0"/>
              <a:t>Guide for 15.4 Use IG (Guide):</a:t>
            </a:r>
          </a:p>
          <a:p>
            <a:pPr marL="857250" lvl="2" indent="0" eaLnBrk="1" hangingPunct="1">
              <a:lnSpc>
                <a:spcPct val="80000"/>
              </a:lnSpc>
              <a:buNone/>
            </a:pPr>
            <a:r>
              <a:rPr lang="en-US" sz="2000" b="1" i="1" dirty="0"/>
              <a:t>STATUS: O</a:t>
            </a:r>
            <a:r>
              <a:rPr lang="en-US" sz="2000" b="1" i="1" dirty="0" smtClean="0"/>
              <a:t>n hold</a:t>
            </a:r>
          </a:p>
          <a:p>
            <a:pPr marL="857250" lvl="2" indent="0" eaLnBrk="1" hangingPunct="1">
              <a:lnSpc>
                <a:spcPct val="80000"/>
              </a:lnSpc>
              <a:buNone/>
            </a:pPr>
            <a:endParaRPr lang="en-US" sz="800" dirty="0"/>
          </a:p>
          <a:p>
            <a:pPr lvl="1" eaLnBrk="1" hangingPunct="1">
              <a:lnSpc>
                <a:spcPct val="80000"/>
              </a:lnSpc>
            </a:pPr>
            <a:r>
              <a:rPr lang="en-US" sz="2400" dirty="0" smtClean="0"/>
              <a:t>High </a:t>
            </a:r>
            <a:r>
              <a:rPr lang="en-US" sz="2400" dirty="0"/>
              <a:t>Rate Rail </a:t>
            </a:r>
            <a:r>
              <a:rPr lang="en-US" sz="2400" dirty="0" smtClean="0"/>
              <a:t>Communications IG </a:t>
            </a:r>
            <a:r>
              <a:rPr lang="en-US" sz="2400" dirty="0"/>
              <a:t>(HRRC</a:t>
            </a:r>
            <a:r>
              <a:rPr lang="en-US" sz="2400" dirty="0" smtClean="0"/>
              <a:t>)</a:t>
            </a:r>
          </a:p>
          <a:p>
            <a:pPr lvl="1" eaLnBrk="1" hangingPunct="1">
              <a:lnSpc>
                <a:spcPct val="80000"/>
              </a:lnSpc>
            </a:pPr>
            <a:endParaRPr lang="en-US" sz="800" dirty="0"/>
          </a:p>
          <a:p>
            <a:pPr lvl="1" eaLnBrk="1" hangingPunct="1">
              <a:lnSpc>
                <a:spcPct val="80000"/>
              </a:lnSpc>
            </a:pPr>
            <a:r>
              <a:rPr lang="en-US" sz="2400" dirty="0" smtClean="0"/>
              <a:t>THz IG: Review </a:t>
            </a:r>
            <a:r>
              <a:rPr lang="en-US" sz="2400" dirty="0"/>
              <a:t>and discuss the latest advances for using THz </a:t>
            </a:r>
            <a:r>
              <a:rPr lang="en-US" sz="2400" dirty="0" smtClean="0"/>
              <a:t>bands </a:t>
            </a:r>
            <a:r>
              <a:rPr lang="en-US" sz="2400" dirty="0"/>
              <a:t>for wireless date </a:t>
            </a:r>
            <a:r>
              <a:rPr lang="en-US" sz="2400" dirty="0" smtClean="0"/>
              <a:t>applications</a:t>
            </a:r>
            <a:endParaRPr lang="en-US" sz="1600" dirty="0"/>
          </a:p>
          <a:p>
            <a:pPr lvl="1" eaLnBrk="1" hangingPunct="1">
              <a:lnSpc>
                <a:spcPct val="80000"/>
              </a:lnSpc>
            </a:pPr>
            <a:endParaRPr lang="en-US" sz="700" dirty="0"/>
          </a:p>
          <a:p>
            <a:pPr lvl="1" eaLnBrk="1" hangingPunct="1">
              <a:lnSpc>
                <a:spcPct val="80000"/>
              </a:lnSpc>
            </a:pPr>
            <a:r>
              <a:rPr lang="en-US" sz="2400" dirty="0"/>
              <a:t>Vehicular Assistive </a:t>
            </a:r>
            <a:r>
              <a:rPr lang="en-US" sz="2400" dirty="0" smtClean="0"/>
              <a:t>Technology IG (VAT): Discussing PHY safety</a:t>
            </a:r>
            <a:endParaRPr lang="en-US" sz="2400" dirty="0"/>
          </a:p>
        </p:txBody>
      </p:sp>
    </p:spTree>
    <p:extLst>
      <p:ext uri="{BB962C8B-B14F-4D97-AF65-F5344CB8AC3E}">
        <p14:creationId xmlns:p14="http://schemas.microsoft.com/office/powerpoint/2010/main" val="37580545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Other Activity</a:t>
            </a:r>
          </a:p>
        </p:txBody>
      </p:sp>
      <p:sp>
        <p:nvSpPr>
          <p:cNvPr id="11267" name="Rectangle 3"/>
          <p:cNvSpPr>
            <a:spLocks noGrp="1" noChangeArrowheads="1"/>
          </p:cNvSpPr>
          <p:nvPr>
            <p:ph type="body" idx="1"/>
          </p:nvPr>
        </p:nvSpPr>
        <p:spPr>
          <a:xfrm>
            <a:off x="611560" y="1600198"/>
            <a:ext cx="8208912" cy="4525963"/>
          </a:xfrm>
        </p:spPr>
        <p:txBody>
          <a:bodyPr/>
          <a:lstStyle/>
          <a:p>
            <a:pPr marL="0" indent="0" eaLnBrk="1" hangingPunct="1">
              <a:lnSpc>
                <a:spcPct val="80000"/>
              </a:lnSpc>
              <a:buNone/>
            </a:pPr>
            <a:r>
              <a:rPr lang="en-US" sz="2800" dirty="0" smtClean="0"/>
              <a:t>Joint effort with IETF:</a:t>
            </a:r>
          </a:p>
          <a:p>
            <a:pPr marL="0" indent="0" eaLnBrk="1" hangingPunct="1">
              <a:lnSpc>
                <a:spcPct val="80000"/>
              </a:lnSpc>
              <a:buNone/>
            </a:pPr>
            <a:endParaRPr lang="en-US" sz="1800" dirty="0" smtClean="0"/>
          </a:p>
          <a:p>
            <a:pPr eaLnBrk="1" hangingPunct="1">
              <a:lnSpc>
                <a:spcPct val="80000"/>
              </a:lnSpc>
            </a:pPr>
            <a:r>
              <a:rPr lang="en-US" sz="2200" dirty="0" smtClean="0"/>
              <a:t>6Tisch Interest Group-formed to support </a:t>
            </a:r>
            <a:r>
              <a:rPr lang="en-US" sz="2200" dirty="0"/>
              <a:t>collaboration and coordination of 802.15 activities/positions with IETF on </a:t>
            </a:r>
            <a:r>
              <a:rPr lang="en-US" sz="2200" dirty="0" smtClean="0"/>
              <a:t>an activity to </a:t>
            </a:r>
            <a:r>
              <a:rPr lang="en-US" sz="2200" dirty="0"/>
              <a:t>utilize capabilities in 15.4e in conjunction with IPv6, specifically time slotted channel </a:t>
            </a:r>
            <a:r>
              <a:rPr lang="en-US" sz="2200" dirty="0" smtClean="0"/>
              <a:t>hopping </a:t>
            </a:r>
            <a:r>
              <a:rPr lang="en-US" sz="2200" dirty="0"/>
              <a:t>(TSCH</a:t>
            </a:r>
            <a:r>
              <a:rPr lang="en-US" sz="2200" dirty="0" smtClean="0"/>
              <a:t>).</a:t>
            </a:r>
            <a:endParaRPr lang="en-US" sz="2400" dirty="0"/>
          </a:p>
          <a:p>
            <a:pPr marL="857250" lvl="2" indent="0" eaLnBrk="1" hangingPunct="1">
              <a:lnSpc>
                <a:spcPct val="80000"/>
              </a:lnSpc>
              <a:buNone/>
            </a:pPr>
            <a:r>
              <a:rPr lang="en-US" sz="2000" b="1" i="1" dirty="0"/>
              <a:t>STATUS: </a:t>
            </a:r>
            <a:r>
              <a:rPr lang="en-US" sz="2000" b="1" i="1" dirty="0" smtClean="0"/>
              <a:t>Ongoing effort</a:t>
            </a:r>
            <a:endParaRPr lang="en-US" sz="2000" b="1" i="1" dirty="0"/>
          </a:p>
          <a:p>
            <a:pPr eaLnBrk="1" hangingPunct="1">
              <a:lnSpc>
                <a:spcPct val="80000"/>
              </a:lnSpc>
            </a:pPr>
            <a:endParaRPr lang="en-US" sz="2400" dirty="0" smtClean="0"/>
          </a:p>
          <a:p>
            <a:pPr marL="0" indent="0" eaLnBrk="1" hangingPunct="1">
              <a:lnSpc>
                <a:spcPct val="80000"/>
              </a:lnSpc>
              <a:buNone/>
            </a:pPr>
            <a:endParaRPr lang="en-US" sz="2400" dirty="0" smtClean="0"/>
          </a:p>
        </p:txBody>
      </p:sp>
    </p:spTree>
    <p:extLst>
      <p:ext uri="{BB962C8B-B14F-4D97-AF65-F5344CB8AC3E}">
        <p14:creationId xmlns:p14="http://schemas.microsoft.com/office/powerpoint/2010/main" val="1835208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Future Projects</a:t>
            </a:r>
          </a:p>
        </p:txBody>
      </p:sp>
      <p:sp>
        <p:nvSpPr>
          <p:cNvPr id="11267" name="Rectangle 3"/>
          <p:cNvSpPr>
            <a:spLocks noGrp="1" noChangeArrowheads="1"/>
          </p:cNvSpPr>
          <p:nvPr>
            <p:ph type="body" idx="1"/>
          </p:nvPr>
        </p:nvSpPr>
        <p:spPr>
          <a:xfrm>
            <a:off x="611560" y="1597130"/>
            <a:ext cx="8208912" cy="4525963"/>
          </a:xfrm>
        </p:spPr>
        <p:txBody>
          <a:bodyPr/>
          <a:lstStyle/>
          <a:p>
            <a:pPr marL="0" indent="0" eaLnBrk="1" hangingPunct="1">
              <a:lnSpc>
                <a:spcPct val="80000"/>
              </a:lnSpc>
              <a:buNone/>
            </a:pPr>
            <a:r>
              <a:rPr lang="en-US" sz="2800" dirty="0" smtClean="0"/>
              <a:t>802.15:</a:t>
            </a:r>
          </a:p>
          <a:p>
            <a:pPr marL="0" indent="0" eaLnBrk="1" hangingPunct="1">
              <a:lnSpc>
                <a:spcPct val="80000"/>
              </a:lnSpc>
              <a:buNone/>
            </a:pPr>
            <a:endParaRPr lang="en-US" sz="900" dirty="0" smtClean="0">
              <a:solidFill>
                <a:srgbClr val="000099"/>
              </a:solidFill>
            </a:endParaRPr>
          </a:p>
          <a:p>
            <a:pPr eaLnBrk="1" hangingPunct="1">
              <a:lnSpc>
                <a:spcPct val="80000"/>
              </a:lnSpc>
            </a:pPr>
            <a:r>
              <a:rPr lang="en-US" sz="2400" dirty="0" smtClean="0"/>
              <a:t>Improved Coexistence – Interest in improving targeted coexistence between 802.15 and 802.11 networks.</a:t>
            </a:r>
          </a:p>
          <a:p>
            <a:pPr marL="857250" lvl="2" indent="0" eaLnBrk="1" hangingPunct="1">
              <a:lnSpc>
                <a:spcPct val="80000"/>
              </a:lnSpc>
              <a:buNone/>
            </a:pPr>
            <a:r>
              <a:rPr lang="en-US" sz="2000" b="1" i="1" dirty="0"/>
              <a:t>STATUS: </a:t>
            </a:r>
            <a:r>
              <a:rPr lang="en-US" sz="2000" b="1" i="1" dirty="0" smtClean="0"/>
              <a:t> Data was </a:t>
            </a:r>
            <a:r>
              <a:rPr lang="en-US" sz="2000" b="1" i="1" dirty="0"/>
              <a:t>P</a:t>
            </a:r>
            <a:r>
              <a:rPr lang="en-US" sz="2000" b="1" i="1" dirty="0" smtClean="0"/>
              <a:t>resented on Coexistence Performance Between 802.11 and 802.15 Networks, </a:t>
            </a:r>
            <a:r>
              <a:rPr lang="en-US" sz="2000" b="1" i="1" dirty="0"/>
              <a:t>at the Sept. Mtg. </a:t>
            </a:r>
            <a:r>
              <a:rPr lang="en-US" sz="2000" b="1" i="1" dirty="0" smtClean="0"/>
              <a:t>802.15, </a:t>
            </a:r>
            <a:r>
              <a:rPr lang="en-US" sz="2000" b="1" i="1" dirty="0"/>
              <a:t>and </a:t>
            </a:r>
            <a:r>
              <a:rPr lang="en-US" sz="2000" b="1" i="1" dirty="0" smtClean="0"/>
              <a:t>was Discussed by the 802.15 WG. 802.15 WG Voted to Seek Review by 802.19 Coexistence WG.</a:t>
            </a:r>
          </a:p>
          <a:p>
            <a:pPr marL="857250" lvl="2" indent="0" eaLnBrk="1" hangingPunct="1">
              <a:lnSpc>
                <a:spcPct val="80000"/>
              </a:lnSpc>
              <a:buNone/>
            </a:pPr>
            <a:r>
              <a:rPr lang="en-US" sz="2000" b="1" i="1" dirty="0" smtClean="0"/>
              <a:t>- No activity since</a:t>
            </a:r>
            <a:endParaRPr lang="en-US" sz="2000" b="1" i="1" dirty="0"/>
          </a:p>
          <a:p>
            <a:pPr marL="0" indent="0" eaLnBrk="1" hangingPunct="1">
              <a:lnSpc>
                <a:spcPct val="80000"/>
              </a:lnSpc>
              <a:buNone/>
            </a:pPr>
            <a:endParaRPr lang="en-US" sz="2200" dirty="0" smtClean="0"/>
          </a:p>
          <a:p>
            <a:pPr marL="857250" lvl="2" indent="0" eaLnBrk="1" hangingPunct="1">
              <a:lnSpc>
                <a:spcPct val="80000"/>
              </a:lnSpc>
              <a:buNone/>
            </a:pPr>
            <a:r>
              <a:rPr lang="en-US" sz="2000" dirty="0" smtClean="0"/>
              <a:t>Presentation can be found at:</a:t>
            </a:r>
          </a:p>
          <a:p>
            <a:pPr marL="857250" lvl="2" indent="0" eaLnBrk="1" hangingPunct="1">
              <a:lnSpc>
                <a:spcPct val="80000"/>
              </a:lnSpc>
              <a:buNone/>
            </a:pPr>
            <a:r>
              <a:rPr lang="en-US" sz="2000" dirty="0" smtClean="0">
                <a:hlinkClick r:id="rId2"/>
              </a:rPr>
              <a:t>https</a:t>
            </a:r>
            <a:r>
              <a:rPr lang="en-US" sz="2000" dirty="0">
                <a:hlinkClick r:id="rId2"/>
              </a:rPr>
              <a:t>://</a:t>
            </a:r>
            <a:r>
              <a:rPr lang="en-US" sz="2000" dirty="0" smtClean="0">
                <a:hlinkClick r:id="rId2"/>
              </a:rPr>
              <a:t>mentor.ieee.org/802.15/dcn/17/15-17-0522-02-wng0-802-11ah-and-ieee-802-15-4g-coexistence-submission.pptx</a:t>
            </a:r>
            <a:endParaRPr lang="en-US" sz="2000" dirty="0" smtClean="0"/>
          </a:p>
          <a:p>
            <a:pPr marL="857250" lvl="2" indent="0" eaLnBrk="1" hangingPunct="1">
              <a:lnSpc>
                <a:spcPct val="80000"/>
              </a:lnSpc>
              <a:buNone/>
            </a:pPr>
            <a:endParaRPr lang="en-US" sz="2000" dirty="0"/>
          </a:p>
          <a:p>
            <a:pPr marL="0" indent="0" eaLnBrk="1" hangingPunct="1">
              <a:lnSpc>
                <a:spcPct val="80000"/>
              </a:lnSpc>
              <a:buNone/>
            </a:pPr>
            <a:endParaRPr lang="en-US" sz="2200" dirty="0" smtClean="0"/>
          </a:p>
        </p:txBody>
      </p:sp>
    </p:spTree>
    <p:extLst>
      <p:ext uri="{BB962C8B-B14F-4D97-AF65-F5344CB8AC3E}">
        <p14:creationId xmlns:p14="http://schemas.microsoft.com/office/powerpoint/2010/main" val="12190835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2017489"/>
          </a:xfrm>
        </p:spPr>
        <p:txBody>
          <a:bodyPr/>
          <a:lstStyle/>
          <a:p>
            <a:pPr eaLnBrk="1" hangingPunct="1"/>
            <a:r>
              <a:rPr lang="en-US" sz="3200" dirty="0" smtClean="0"/>
              <a:t>Questions?</a:t>
            </a:r>
            <a:br>
              <a:rPr lang="en-US" sz="3200" dirty="0" smtClean="0"/>
            </a:br>
            <a:r>
              <a:rPr lang="en-US" sz="3200" dirty="0" smtClean="0"/>
              <a:t/>
            </a:r>
            <a:br>
              <a:rPr lang="en-US" sz="3200" dirty="0" smtClean="0"/>
            </a:br>
            <a:r>
              <a:rPr lang="en-US" sz="2000" dirty="0" smtClean="0"/>
              <a:t>Clint Powell</a:t>
            </a:r>
            <a:br>
              <a:rPr lang="en-US" sz="2000" dirty="0" smtClean="0"/>
            </a:br>
            <a:r>
              <a:rPr lang="en-US" sz="2000" dirty="0" smtClean="0">
                <a:hlinkClick r:id="rId2"/>
              </a:rPr>
              <a:t>cpowell@ieee.org</a:t>
            </a:r>
            <a:endParaRPr lang="en-US" sz="3200" dirty="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0" y="304800"/>
            <a:ext cx="8229600" cy="609600"/>
          </a:xfrm>
        </p:spPr>
        <p:txBody>
          <a:bodyPr anchor="t"/>
          <a:lstStyle/>
          <a:p>
            <a:pPr eaLnBrk="1" hangingPunct="1"/>
            <a:r>
              <a:rPr lang="en-US" smtClean="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647216"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802.24</a:t>
            </a:r>
          </a:p>
          <a:p>
            <a:pPr algn="ctr" eaLnBrk="1" hangingPunct="1"/>
            <a:r>
              <a:rPr lang="en-US" sz="1000" b="1" dirty="0" smtClean="0">
                <a:solidFill>
                  <a:schemeClr val="bg1"/>
                </a:solidFill>
              </a:rPr>
              <a:t>  Vertical App.</a:t>
            </a:r>
            <a:br>
              <a:rPr lang="en-US" sz="1000" b="1" dirty="0" smtClean="0">
                <a:solidFill>
                  <a:schemeClr val="bg1"/>
                </a:solidFill>
              </a:rPr>
            </a:br>
            <a:r>
              <a:rPr lang="en-US" sz="1000" b="1" dirty="0" smtClean="0">
                <a:solidFill>
                  <a:schemeClr val="bg1"/>
                </a:solidFill>
              </a:rPr>
              <a:t>TAG</a:t>
            </a:r>
            <a:endParaRPr lang="en-US" sz="1000" b="1" dirty="0">
              <a:solidFill>
                <a:schemeClr val="bg1"/>
              </a:solidFill>
            </a:endParaRP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smtClean="0">
                <a:solidFill>
                  <a:schemeClr val="bg1"/>
                </a:solidFill>
              </a:rPr>
              <a:t>Specialty</a:t>
            </a:r>
            <a:endParaRPr lang="en-US" sz="1000" b="1" dirty="0">
              <a:solidFill>
                <a:schemeClr val="bg1"/>
              </a:solidFill>
            </a:endParaRP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smtClean="0">
                <a:solidFill>
                  <a:schemeClr val="bg1"/>
                </a:solidFill>
              </a:rPr>
              <a:t>Privacy</a:t>
            </a:r>
            <a:endParaRPr lang="en-US" sz="1000" b="1" dirty="0">
              <a:solidFill>
                <a:schemeClr val="bg1"/>
              </a:solidFill>
            </a:endParaRPr>
          </a:p>
          <a:p>
            <a:pPr algn="ctr" eaLnBrk="1" hangingPunct="1"/>
            <a:r>
              <a:rPr lang="en-US" sz="1000" b="1" dirty="0" smtClean="0">
                <a:solidFill>
                  <a:schemeClr val="bg1"/>
                </a:solidFill>
              </a:rPr>
              <a:t>Study</a:t>
            </a:r>
          </a:p>
          <a:p>
            <a:pPr algn="ctr" eaLnBrk="1" hangingPunct="1"/>
            <a:r>
              <a:rPr lang="en-US" sz="1000" b="1" dirty="0" smtClean="0">
                <a:solidFill>
                  <a:schemeClr val="bg1"/>
                </a:solidFill>
              </a:rPr>
              <a:t>Group</a:t>
            </a:r>
            <a:endParaRPr lang="en-US" sz="1000" b="1" dirty="0">
              <a:solidFill>
                <a:schemeClr val="bg1"/>
              </a:solidFill>
            </a:endParaRP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dirty="0"/>
              <a:t>Voting </a:t>
            </a:r>
            <a:r>
              <a:rPr lang="en-US" sz="1800" dirty="0" smtClean="0"/>
              <a:t>Members:  78</a:t>
            </a:r>
            <a:endParaRPr lang="en-US" sz="1800" dirty="0"/>
          </a:p>
          <a:p>
            <a:pPr eaLnBrk="1" hangingPunct="1"/>
            <a:r>
              <a:rPr lang="en-US" sz="1800" dirty="0">
                <a:solidFill>
                  <a:srgbClr val="FF0000"/>
                </a:solidFill>
              </a:rPr>
              <a:t>www.ieee802.org/15</a:t>
            </a: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smtClean="0">
                <a:solidFill>
                  <a:schemeClr val="bg1"/>
                </a:solidFill>
              </a:rPr>
              <a:t>OmniRan</a:t>
            </a:r>
            <a:endParaRPr lang="en-US" sz="10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802.15 Scope and Purpose</a:t>
            </a:r>
          </a:p>
        </p:txBody>
      </p:sp>
      <p:sp>
        <p:nvSpPr>
          <p:cNvPr id="8195" name="Rectangle 3"/>
          <p:cNvSpPr>
            <a:spLocks noGrp="1" noChangeArrowheads="1"/>
          </p:cNvSpPr>
          <p:nvPr>
            <p:ph type="body" idx="1"/>
          </p:nvPr>
        </p:nvSpPr>
        <p:spPr>
          <a:xfrm>
            <a:off x="467544" y="1555955"/>
            <a:ext cx="8229600" cy="4525962"/>
          </a:xfrm>
        </p:spPr>
        <p:txBody>
          <a:bodyPr/>
          <a:lstStyle/>
          <a:p>
            <a:pPr eaLnBrk="1" hangingPunct="1">
              <a:lnSpc>
                <a:spcPct val="90000"/>
              </a:lnSpc>
            </a:pPr>
            <a:r>
              <a:rPr lang="en-US" sz="2800" dirty="0" smtClean="0"/>
              <a:t>Initial activities focused on wearable devices hence “personal area networks”</a:t>
            </a:r>
          </a:p>
          <a:p>
            <a:pPr eaLnBrk="1" hangingPunct="1">
              <a:lnSpc>
                <a:spcPct val="90000"/>
              </a:lnSpc>
            </a:pPr>
            <a:r>
              <a:rPr lang="en-US" sz="2800" dirty="0"/>
              <a:t>Focus is on “specialty”, typically short range, communications. </a:t>
            </a:r>
            <a:r>
              <a:rPr lang="en-US" sz="2800" dirty="0" smtClean="0"/>
              <a:t>If </a:t>
            </a:r>
            <a:r>
              <a:rPr lang="en-US" sz="2800" dirty="0"/>
              <a:t>it is wireless and not a LAN, MAN, RAN, or WAN, odds are its 802.15</a:t>
            </a:r>
          </a:p>
          <a:p>
            <a:pPr eaLnBrk="1" hangingPunct="1">
              <a:lnSpc>
                <a:spcPct val="90000"/>
              </a:lnSpc>
            </a:pPr>
            <a:r>
              <a:rPr lang="en-US" sz="2800" dirty="0" smtClean="0"/>
              <a:t>Activities are diverse and varied</a:t>
            </a:r>
          </a:p>
          <a:p>
            <a:pPr lvl="1" eaLnBrk="1" hangingPunct="1">
              <a:lnSpc>
                <a:spcPct val="90000"/>
              </a:lnSpc>
            </a:pPr>
            <a:r>
              <a:rPr lang="en-US" sz="2400" dirty="0" smtClean="0"/>
              <a:t>Data rates from 2kbps to 100gbs</a:t>
            </a:r>
          </a:p>
          <a:p>
            <a:pPr lvl="1" eaLnBrk="1" hangingPunct="1">
              <a:lnSpc>
                <a:spcPct val="90000"/>
              </a:lnSpc>
            </a:pPr>
            <a:r>
              <a:rPr lang="en-US" sz="2400" dirty="0" smtClean="0"/>
              <a:t>Ranges from meters to kilometers</a:t>
            </a:r>
          </a:p>
          <a:p>
            <a:pPr lvl="1" eaLnBrk="1" hangingPunct="1">
              <a:lnSpc>
                <a:spcPct val="90000"/>
              </a:lnSpc>
            </a:pPr>
            <a:r>
              <a:rPr lang="en-US" sz="2400" dirty="0" smtClean="0"/>
              <a:t>Frequencies from 400MHz to 800THz</a:t>
            </a:r>
          </a:p>
          <a:p>
            <a:pPr lvl="1" eaLnBrk="1" hangingPunct="1">
              <a:lnSpc>
                <a:spcPct val="90000"/>
              </a:lnSpc>
            </a:pPr>
            <a:r>
              <a:rPr lang="en-US" sz="2400" dirty="0" smtClean="0"/>
              <a:t>Predominantly non TCP/IP applications</a:t>
            </a:r>
          </a:p>
          <a:p>
            <a:pPr eaLnBrk="1" hangingPunct="1">
              <a:lnSpc>
                <a:spcPct val="90000"/>
              </a:lnSpc>
            </a:pPr>
            <a:r>
              <a:rPr lang="en-US" sz="2800" dirty="0" smtClean="0"/>
              <a:t>Only 802 Working Group with multiple MACs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59532" y="1571101"/>
            <a:ext cx="8424936" cy="4525962"/>
          </a:xfrm>
        </p:spPr>
        <p:txBody>
          <a:bodyPr/>
          <a:lstStyle/>
          <a:p>
            <a:pPr eaLnBrk="1" hangingPunct="1"/>
            <a:r>
              <a:rPr lang="en-US" sz="2400" dirty="0" smtClean="0"/>
              <a:t>802.15.3 - High Rate (55 Mbps) Multimedia WPAN</a:t>
            </a:r>
          </a:p>
          <a:p>
            <a:pPr marL="457200" lvl="1" indent="0" eaLnBrk="1" hangingPunct="1">
              <a:buNone/>
            </a:pPr>
            <a:r>
              <a:rPr lang="en-US" sz="2400" dirty="0" smtClean="0"/>
              <a:t>15.3 amendments:</a:t>
            </a:r>
          </a:p>
          <a:p>
            <a:pPr lvl="1" eaLnBrk="1" hangingPunct="1"/>
            <a:r>
              <a:rPr lang="en-US" sz="2200" dirty="0" smtClean="0"/>
              <a:t>802.15.3c - High Rate (&gt;1Gbps) </a:t>
            </a:r>
            <a:r>
              <a:rPr lang="en-US" sz="2200" dirty="0" err="1" smtClean="0"/>
              <a:t>mmWave</a:t>
            </a:r>
            <a:r>
              <a:rPr lang="en-US" sz="2200" dirty="0" smtClean="0"/>
              <a:t> 15.3 PHY</a:t>
            </a:r>
          </a:p>
          <a:p>
            <a:pPr lvl="1" eaLnBrk="1" hangingPunct="1"/>
            <a:r>
              <a:rPr lang="en-US" sz="2200" dirty="0" smtClean="0"/>
              <a:t>802.15.3 Revision A </a:t>
            </a:r>
            <a:r>
              <a:rPr lang="en-US" sz="2200" dirty="0"/>
              <a:t>- Roll-up of amendments b and c plus conversion from 64 bit to 48 bit MAC </a:t>
            </a:r>
            <a:r>
              <a:rPr lang="en-US" sz="2200" dirty="0" smtClean="0"/>
              <a:t>addressing</a:t>
            </a:r>
          </a:p>
          <a:p>
            <a:pPr lvl="1" eaLnBrk="1" hangingPunct="1"/>
            <a:r>
              <a:rPr lang="en-US" sz="2200" dirty="0"/>
              <a:t>802.15.3d - THz band 100Gb/s PHY layer for point to point data center applications</a:t>
            </a:r>
          </a:p>
          <a:p>
            <a:pPr lvl="1" eaLnBrk="1" hangingPunct="1"/>
            <a:r>
              <a:rPr lang="en-US" sz="2200" dirty="0" smtClean="0"/>
              <a:t>802.15.3e - High-Rate Close Proximity Point-to-Point Communications (initial target use - Japan Olympics)</a:t>
            </a:r>
          </a:p>
          <a:p>
            <a:pPr lvl="1" eaLnBrk="1" hangingPunct="1"/>
            <a:r>
              <a:rPr lang="en-US" sz="2200" dirty="0"/>
              <a:t>802.15.3f - 60GHz Band Extension for 15.3</a:t>
            </a:r>
          </a:p>
          <a:p>
            <a:pPr lvl="1" eaLnBrk="1" hangingPunct="1"/>
            <a:endParaRPr lang="en-US" sz="2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342900" y="1585451"/>
            <a:ext cx="8458200" cy="4824536"/>
          </a:xfrm>
        </p:spPr>
        <p:txBody>
          <a:bodyPr/>
          <a:lstStyle/>
          <a:p>
            <a:pPr eaLnBrk="1" hangingPunct="1"/>
            <a:r>
              <a:rPr lang="en-US" sz="2400" dirty="0"/>
              <a:t>802.15.4 - Low Rate (250kbps). Energy Efficient WPAN for WSN type </a:t>
            </a:r>
            <a:r>
              <a:rPr lang="en-US" sz="2400" dirty="0" smtClean="0"/>
              <a:t>applications (initial publication in 2003)</a:t>
            </a:r>
            <a:endParaRPr lang="en-US" sz="2400" dirty="0"/>
          </a:p>
          <a:p>
            <a:pPr marL="457200" lvl="1" indent="0" eaLnBrk="1" hangingPunct="1">
              <a:buNone/>
            </a:pPr>
            <a:r>
              <a:rPr lang="en-US" sz="2400" dirty="0"/>
              <a:t>15.4 Amendments/Revisions:</a:t>
            </a:r>
          </a:p>
          <a:p>
            <a:pPr lvl="1" eaLnBrk="1" hangingPunct="1"/>
            <a:r>
              <a:rPr lang="en-US" sz="2200" dirty="0" smtClean="0"/>
              <a:t>802.15.4-2006 Revision - </a:t>
            </a:r>
            <a:r>
              <a:rPr lang="en-US" sz="2200" dirty="0"/>
              <a:t>bug </a:t>
            </a:r>
            <a:r>
              <a:rPr lang="en-US" sz="2200" dirty="0" smtClean="0"/>
              <a:t>fixes, security update, and add higher rate sub-GHz PHY</a:t>
            </a:r>
            <a:endParaRPr lang="en-US" sz="2200" dirty="0"/>
          </a:p>
          <a:p>
            <a:pPr lvl="1" eaLnBrk="1" hangingPunct="1">
              <a:lnSpc>
                <a:spcPct val="80000"/>
              </a:lnSpc>
            </a:pPr>
            <a:r>
              <a:rPr lang="en-US" sz="2200" dirty="0"/>
              <a:t>802.15.4a - Higher data rate 15.4 UWB PHY</a:t>
            </a:r>
          </a:p>
          <a:p>
            <a:pPr lvl="1" eaLnBrk="1" hangingPunct="1">
              <a:lnSpc>
                <a:spcPct val="80000"/>
              </a:lnSpc>
            </a:pPr>
            <a:r>
              <a:rPr lang="en-US" sz="2200" dirty="0"/>
              <a:t>802.15.4c - Sub 1 GHz 15.4 PHY for China</a:t>
            </a:r>
          </a:p>
          <a:p>
            <a:pPr lvl="1" eaLnBrk="1" hangingPunct="1">
              <a:lnSpc>
                <a:spcPct val="80000"/>
              </a:lnSpc>
            </a:pPr>
            <a:r>
              <a:rPr lang="en-US" sz="2200" dirty="0" smtClean="0"/>
              <a:t>802.15.4d </a:t>
            </a:r>
            <a:r>
              <a:rPr lang="en-US" sz="2200" dirty="0"/>
              <a:t>- Sub 1 GHz 15.4 PHY for Japan</a:t>
            </a:r>
          </a:p>
          <a:p>
            <a:pPr lvl="1" eaLnBrk="1" hangingPunct="1">
              <a:lnSpc>
                <a:spcPct val="80000"/>
              </a:lnSpc>
            </a:pPr>
            <a:r>
              <a:rPr lang="en-US" sz="2200" dirty="0" smtClean="0"/>
              <a:t>802.15.4e - 15.4 MAC Enhancements (GTS among others)</a:t>
            </a:r>
          </a:p>
          <a:p>
            <a:pPr lvl="1" eaLnBrk="1" hangingPunct="1">
              <a:lnSpc>
                <a:spcPct val="80000"/>
              </a:lnSpc>
            </a:pPr>
            <a:r>
              <a:rPr lang="en-US" sz="2200" dirty="0" smtClean="0"/>
              <a:t>802.15.4f  - 15.4 PHY for Active RFID</a:t>
            </a:r>
          </a:p>
          <a:p>
            <a:pPr lvl="1" eaLnBrk="1" hangingPunct="1">
              <a:lnSpc>
                <a:spcPct val="80000"/>
              </a:lnSpc>
            </a:pPr>
            <a:r>
              <a:rPr lang="en-US" sz="2200" dirty="0" smtClean="0"/>
              <a:t>802.15.4g - 15.4 PHY for Field Area Smart Utility Networks</a:t>
            </a:r>
          </a:p>
          <a:p>
            <a:pPr lvl="1" eaLnBrk="1" hangingPunct="1">
              <a:lnSpc>
                <a:spcPct val="80000"/>
              </a:lnSpc>
            </a:pPr>
            <a:r>
              <a:rPr lang="en-US" sz="2200" dirty="0" smtClean="0"/>
              <a:t>802.15.4-2011 Revision - </a:t>
            </a:r>
            <a:r>
              <a:rPr lang="en-US" sz="2200" dirty="0"/>
              <a:t>roll-up of </a:t>
            </a:r>
            <a:r>
              <a:rPr lang="en-US" sz="2200" dirty="0" smtClean="0"/>
              <a:t>amendments a, c, and d</a:t>
            </a:r>
          </a:p>
          <a:p>
            <a:pPr lvl="1" eaLnBrk="1" hangingPunct="1">
              <a:lnSpc>
                <a:spcPct val="80000"/>
              </a:lnSpc>
            </a:pPr>
            <a:r>
              <a:rPr lang="en-US" sz="2200" dirty="0" smtClean="0"/>
              <a:t>802.15.4j - </a:t>
            </a:r>
            <a:r>
              <a:rPr lang="en-US" sz="2200" dirty="0"/>
              <a:t>15.4 PHY </a:t>
            </a:r>
            <a:r>
              <a:rPr lang="en-US" sz="2200" dirty="0" smtClean="0"/>
              <a:t>using US dedicated medical band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67544" y="1656564"/>
            <a:ext cx="8458200" cy="4525963"/>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lnSpc>
                <a:spcPct val="80000"/>
              </a:lnSpc>
            </a:pPr>
            <a:r>
              <a:rPr lang="en-US" sz="2200" dirty="0"/>
              <a:t>802.15.4k - 15.4 PHY for Low Energy Critical</a:t>
            </a:r>
            <a:br>
              <a:rPr lang="en-US" sz="2200" dirty="0"/>
            </a:br>
            <a:r>
              <a:rPr lang="en-US" sz="2200" dirty="0"/>
              <a:t>Infrastructure Monitoring</a:t>
            </a:r>
          </a:p>
          <a:p>
            <a:pPr lvl="1" eaLnBrk="1" hangingPunct="1">
              <a:lnSpc>
                <a:spcPct val="80000"/>
              </a:lnSpc>
            </a:pPr>
            <a:r>
              <a:rPr lang="en-US" sz="2200" dirty="0" smtClean="0"/>
              <a:t>802.15.4m </a:t>
            </a:r>
            <a:r>
              <a:rPr lang="en-US" sz="2200" dirty="0"/>
              <a:t>- 15.4 PHY for operation in TV White Spaces</a:t>
            </a:r>
          </a:p>
          <a:p>
            <a:pPr lvl="1" eaLnBrk="1" hangingPunct="1">
              <a:lnSpc>
                <a:spcPct val="80000"/>
              </a:lnSpc>
            </a:pPr>
            <a:r>
              <a:rPr lang="en-US" sz="2200" dirty="0" smtClean="0"/>
              <a:t>802.15.4n </a:t>
            </a:r>
            <a:r>
              <a:rPr lang="en-US" sz="2200" dirty="0"/>
              <a:t>- 15.4 PHY for Chinese Medical Applications </a:t>
            </a:r>
          </a:p>
          <a:p>
            <a:pPr lvl="1" eaLnBrk="1" hangingPunct="1">
              <a:lnSpc>
                <a:spcPct val="80000"/>
              </a:lnSpc>
            </a:pPr>
            <a:r>
              <a:rPr lang="en-US" sz="2200" dirty="0"/>
              <a:t>802.15.4p - 15.4 PHY for Rail Communications and Control</a:t>
            </a:r>
          </a:p>
          <a:p>
            <a:pPr lvl="1" eaLnBrk="1" hangingPunct="1">
              <a:lnSpc>
                <a:spcPct val="80000"/>
              </a:lnSpc>
            </a:pPr>
            <a:r>
              <a:rPr lang="en-US" sz="2200" dirty="0"/>
              <a:t>802.15.4q - Ultra Low Power 15.4 PHY</a:t>
            </a:r>
          </a:p>
          <a:p>
            <a:pPr lvl="1" eaLnBrk="1" hangingPunct="1">
              <a:lnSpc>
                <a:spcPct val="80000"/>
              </a:lnSpc>
            </a:pPr>
            <a:r>
              <a:rPr lang="en-US" sz="2200" dirty="0" smtClean="0"/>
              <a:t>802.15.4-2015 Revision - bug </a:t>
            </a:r>
            <a:r>
              <a:rPr lang="en-US" sz="2200" dirty="0"/>
              <a:t>fixes and </a:t>
            </a:r>
            <a:r>
              <a:rPr lang="en-US" sz="2200" dirty="0" smtClean="0"/>
              <a:t>roll-up of </a:t>
            </a:r>
            <a:r>
              <a:rPr lang="en-US" sz="2200" dirty="0"/>
              <a:t>amendments e</a:t>
            </a:r>
            <a:r>
              <a:rPr lang="en-US" sz="2200" dirty="0" smtClean="0"/>
              <a:t>, f, g, j, k, m</a:t>
            </a:r>
            <a:r>
              <a:rPr lang="en-US" sz="2200" dirty="0"/>
              <a:t>, and </a:t>
            </a:r>
            <a:r>
              <a:rPr lang="en-US" sz="2200" dirty="0" smtClean="0"/>
              <a:t>p</a:t>
            </a:r>
            <a:endParaRPr lang="en-US" sz="2200" dirty="0"/>
          </a:p>
          <a:p>
            <a:pPr lvl="1" eaLnBrk="1" hangingPunct="1">
              <a:lnSpc>
                <a:spcPct val="80000"/>
              </a:lnSpc>
            </a:pPr>
            <a:r>
              <a:rPr lang="en-US" sz="2200" dirty="0" smtClean="0"/>
              <a:t>802.15.4t - 2 Mbps PHY (includes backwards compatibility mechanism to original 250 kbps O-QPSK)</a:t>
            </a:r>
            <a:endParaRPr lang="en-US" sz="2200" dirty="0"/>
          </a:p>
          <a:p>
            <a:pPr lvl="1" eaLnBrk="1" hangingPunct="1">
              <a:lnSpc>
                <a:spcPct val="80000"/>
              </a:lnSpc>
            </a:pPr>
            <a:r>
              <a:rPr lang="en-US" sz="2200" dirty="0"/>
              <a:t>802.15.4u - 865 MHz to 867 MHz Band in </a:t>
            </a:r>
            <a:r>
              <a:rPr lang="en-US" sz="2200" dirty="0" smtClean="0"/>
              <a:t>India</a:t>
            </a:r>
          </a:p>
          <a:p>
            <a:pPr lvl="1" eaLnBrk="1" hangingPunct="1">
              <a:lnSpc>
                <a:spcPct val="80000"/>
              </a:lnSpc>
            </a:pPr>
            <a:r>
              <a:rPr lang="en-US" sz="2200" dirty="0"/>
              <a:t>802.15.4v - Regional Sub 1GHz Band (RSB</a:t>
            </a:r>
            <a:r>
              <a:rPr lang="en-US" sz="2200" dirty="0" smtClean="0"/>
              <a:t>)</a:t>
            </a:r>
          </a:p>
          <a:p>
            <a:pPr lvl="1" eaLnBrk="1" hangingPunct="1">
              <a:lnSpc>
                <a:spcPct val="80000"/>
              </a:lnSpc>
            </a:pPr>
            <a:r>
              <a:rPr lang="en-US" sz="2200" dirty="0"/>
              <a:t>802.15 </a:t>
            </a:r>
            <a:r>
              <a:rPr lang="en-US" sz="2200" dirty="0" smtClean="0"/>
              <a:t>Corrigendum</a:t>
            </a:r>
          </a:p>
          <a:p>
            <a:pPr lvl="1" eaLnBrk="1" hangingPunct="1">
              <a:lnSpc>
                <a:spcPct val="80000"/>
              </a:lnSpc>
            </a:pPr>
            <a:endParaRPr lang="en-US" sz="2200" dirty="0"/>
          </a:p>
        </p:txBody>
      </p:sp>
    </p:spTree>
    <p:extLst>
      <p:ext uri="{BB962C8B-B14F-4D97-AF65-F5344CB8AC3E}">
        <p14:creationId xmlns:p14="http://schemas.microsoft.com/office/powerpoint/2010/main" val="76954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528" y="1570703"/>
            <a:ext cx="8496944" cy="4525962"/>
          </a:xfrm>
        </p:spPr>
        <p:txBody>
          <a:bodyPr/>
          <a:lstStyle/>
          <a:p>
            <a:pPr eaLnBrk="1" hangingPunct="1">
              <a:spcAft>
                <a:spcPts val="1200"/>
              </a:spcAft>
            </a:pPr>
            <a:r>
              <a:rPr lang="en-US" sz="2400" dirty="0"/>
              <a:t>802.15.5 - Mesh Networking Recommended </a:t>
            </a:r>
            <a:r>
              <a:rPr lang="en-US" sz="2400" dirty="0" smtClean="0"/>
              <a:t>Practice</a:t>
            </a:r>
          </a:p>
          <a:p>
            <a:pPr eaLnBrk="1" hangingPunct="1">
              <a:spcAft>
                <a:spcPts val="1200"/>
              </a:spcAft>
            </a:pPr>
            <a:r>
              <a:rPr lang="en-US" sz="2400" dirty="0"/>
              <a:t>802.15.6 - Body Area Networking for medical and entertainment </a:t>
            </a:r>
            <a:r>
              <a:rPr lang="en-US" sz="2400" dirty="0" smtClean="0"/>
              <a:t>applications</a:t>
            </a:r>
          </a:p>
          <a:p>
            <a:pPr eaLnBrk="1" hangingPunct="1">
              <a:spcAft>
                <a:spcPts val="1200"/>
              </a:spcAft>
            </a:pPr>
            <a:r>
              <a:rPr lang="en-US" sz="2400" dirty="0"/>
              <a:t>802.15.7 - Visible Light Communications using structured </a:t>
            </a:r>
            <a:r>
              <a:rPr lang="en-US" sz="2400" dirty="0" smtClean="0"/>
              <a:t>lighting</a:t>
            </a:r>
          </a:p>
          <a:p>
            <a:pPr eaLnBrk="1" hangingPunct="1">
              <a:spcAft>
                <a:spcPts val="1200"/>
              </a:spcAft>
            </a:pPr>
            <a:r>
              <a:rPr lang="en-US" sz="2400" dirty="0"/>
              <a:t>802.15.9 - KMP-Recommend Practice for a 15.4 Key Management </a:t>
            </a:r>
            <a:r>
              <a:rPr lang="en-US" sz="2400" dirty="0" smtClean="0"/>
              <a:t>Protocol</a:t>
            </a:r>
          </a:p>
          <a:p>
            <a:pPr eaLnBrk="1" hangingPunct="1">
              <a:spcAft>
                <a:spcPts val="1200"/>
              </a:spcAft>
            </a:pPr>
            <a:r>
              <a:rPr lang="en-US" sz="2400" dirty="0" smtClean="0"/>
              <a:t>802.15.10 - Layer 2 Routing </a:t>
            </a:r>
            <a:r>
              <a:rPr lang="en-US" sz="2400" dirty="0"/>
              <a:t>Recommended </a:t>
            </a:r>
            <a:r>
              <a:rPr lang="en-US" sz="2400" dirty="0" smtClean="0"/>
              <a:t>Practice</a:t>
            </a:r>
            <a:endParaRPr lang="en-US" sz="2400" dirty="0"/>
          </a:p>
        </p:txBody>
      </p:sp>
    </p:spTree>
    <p:extLst>
      <p:ext uri="{BB962C8B-B14F-4D97-AF65-F5344CB8AC3E}">
        <p14:creationId xmlns:p14="http://schemas.microsoft.com/office/powerpoint/2010/main" val="1318401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 Stages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3 Main Types of Groups</a:t>
            </a:r>
          </a:p>
          <a:p>
            <a:pPr marL="0" indent="0" eaLnBrk="1" hangingPunct="1">
              <a:lnSpc>
                <a:spcPct val="80000"/>
              </a:lnSpc>
              <a:buNone/>
            </a:pPr>
            <a:endParaRPr lang="en-US" sz="900" dirty="0" smtClean="0"/>
          </a:p>
          <a:p>
            <a:pPr lvl="1" eaLnBrk="1" hangingPunct="1">
              <a:lnSpc>
                <a:spcPct val="80000"/>
              </a:lnSpc>
            </a:pPr>
            <a:r>
              <a:rPr lang="en-US" dirty="0"/>
              <a:t>Interest </a:t>
            </a:r>
            <a:r>
              <a:rPr lang="en-US" dirty="0" smtClean="0"/>
              <a:t>Group</a:t>
            </a:r>
          </a:p>
          <a:p>
            <a:pPr lvl="2" eaLnBrk="1" hangingPunct="1">
              <a:lnSpc>
                <a:spcPct val="80000"/>
              </a:lnSpc>
            </a:pPr>
            <a:r>
              <a:rPr lang="en-US" dirty="0" smtClean="0"/>
              <a:t>Determines if sufficient interest to form a Study </a:t>
            </a:r>
            <a:r>
              <a:rPr lang="en-US" dirty="0"/>
              <a:t>G</a:t>
            </a:r>
            <a:r>
              <a:rPr lang="en-US" dirty="0" smtClean="0"/>
              <a:t>roup</a:t>
            </a:r>
            <a:endParaRPr lang="en-US" dirty="0"/>
          </a:p>
          <a:p>
            <a:pPr lvl="1" eaLnBrk="1" hangingPunct="1">
              <a:lnSpc>
                <a:spcPct val="80000"/>
              </a:lnSpc>
            </a:pPr>
            <a:endParaRPr lang="en-US" sz="900" dirty="0" smtClean="0"/>
          </a:p>
          <a:p>
            <a:pPr lvl="1" eaLnBrk="1" hangingPunct="1">
              <a:lnSpc>
                <a:spcPct val="80000"/>
              </a:lnSpc>
            </a:pPr>
            <a:r>
              <a:rPr lang="en-US" dirty="0" smtClean="0"/>
              <a:t>Study Group</a:t>
            </a:r>
          </a:p>
          <a:p>
            <a:pPr lvl="2" eaLnBrk="1" hangingPunct="1">
              <a:lnSpc>
                <a:spcPct val="80000"/>
              </a:lnSpc>
            </a:pPr>
            <a:r>
              <a:rPr lang="en-US" dirty="0" smtClean="0"/>
              <a:t>Studies general need</a:t>
            </a:r>
          </a:p>
          <a:p>
            <a:pPr lvl="2" eaLnBrk="1" hangingPunct="1">
              <a:lnSpc>
                <a:spcPct val="80000"/>
              </a:lnSpc>
            </a:pPr>
            <a:r>
              <a:rPr lang="en-US" dirty="0" smtClean="0"/>
              <a:t>Develops PAR and CSD docs if project is warranted</a:t>
            </a:r>
          </a:p>
          <a:p>
            <a:pPr lvl="1" eaLnBrk="1" hangingPunct="1">
              <a:lnSpc>
                <a:spcPct val="80000"/>
              </a:lnSpc>
            </a:pPr>
            <a:endParaRPr lang="en-US" sz="900" dirty="0"/>
          </a:p>
          <a:p>
            <a:pPr lvl="1" eaLnBrk="1" hangingPunct="1">
              <a:lnSpc>
                <a:spcPct val="80000"/>
              </a:lnSpc>
            </a:pPr>
            <a:r>
              <a:rPr lang="en-US" dirty="0"/>
              <a:t>Task </a:t>
            </a:r>
            <a:r>
              <a:rPr lang="en-US" dirty="0" smtClean="0"/>
              <a:t>Group</a:t>
            </a:r>
          </a:p>
          <a:p>
            <a:pPr lvl="2" eaLnBrk="1" hangingPunct="1">
              <a:lnSpc>
                <a:spcPct val="80000"/>
              </a:lnSpc>
            </a:pPr>
            <a:r>
              <a:rPr lang="en-US" dirty="0" smtClean="0"/>
              <a:t>Develops Draft</a:t>
            </a:r>
          </a:p>
          <a:p>
            <a:pPr lvl="2" eaLnBrk="1" hangingPunct="1">
              <a:lnSpc>
                <a:spcPct val="80000"/>
              </a:lnSpc>
            </a:pPr>
            <a:r>
              <a:rPr lang="en-US" dirty="0" smtClean="0"/>
              <a:t>Runs Letter Ballot - 802.15 Voters</a:t>
            </a:r>
          </a:p>
          <a:p>
            <a:pPr lvl="2" eaLnBrk="1" hangingPunct="1">
              <a:lnSpc>
                <a:spcPct val="80000"/>
              </a:lnSpc>
            </a:pPr>
            <a:r>
              <a:rPr lang="en-US" dirty="0" smtClean="0"/>
              <a:t>Runs Sponsor Ballot - Any SA Voters</a:t>
            </a:r>
            <a:endParaRPr lang="en-US" dirty="0"/>
          </a:p>
        </p:txBody>
      </p:sp>
    </p:spTree>
    <p:extLst>
      <p:ext uri="{BB962C8B-B14F-4D97-AF65-F5344CB8AC3E}">
        <p14:creationId xmlns:p14="http://schemas.microsoft.com/office/powerpoint/2010/main" val="2011446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26169</TotalTime>
  <Words>1359</Words>
  <Application>Microsoft Office PowerPoint</Application>
  <PresentationFormat>On-screen Show (4:3)</PresentationFormat>
  <Paragraphs>252</Paragraphs>
  <Slides>24</Slides>
  <Notes>3</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Title slide</vt:lpstr>
      <vt:lpstr>Title only</vt:lpstr>
      <vt:lpstr>PowerPoint Presentation</vt:lpstr>
      <vt:lpstr>Disclaimer…</vt:lpstr>
      <vt:lpstr>IEEE 802 Organization</vt:lpstr>
      <vt:lpstr>802.15 Scope and Purpose</vt:lpstr>
      <vt:lpstr>802.15 Completed Projects</vt:lpstr>
      <vt:lpstr>802.15 Completed Projects</vt:lpstr>
      <vt:lpstr>802.15 Completed Projects</vt:lpstr>
      <vt:lpstr>802.15 Completed Projects</vt:lpstr>
      <vt:lpstr>802.15 Project Stages</vt:lpstr>
      <vt:lpstr>802.15 Projects Status</vt:lpstr>
      <vt:lpstr>802.15 Active Projects/Status</vt:lpstr>
      <vt:lpstr>802.15 Active Projects/Status</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Other Activity</vt:lpstr>
      <vt:lpstr>802.15 Future Projects</vt:lpstr>
      <vt:lpstr>Questions?  Clint Powell cpowell@ieee.org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Clint Powell</cp:lastModifiedBy>
  <cp:revision>941</cp:revision>
  <dcterms:created xsi:type="dcterms:W3CDTF">2009-09-07T19:24:44Z</dcterms:created>
  <dcterms:modified xsi:type="dcterms:W3CDTF">2018-03-14T18:38:58Z</dcterms:modified>
</cp:coreProperties>
</file>