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notesMasterIdLst>
    <p:notesMasterId r:id="rId19"/>
  </p:notesMasterIdLst>
  <p:handoutMasterIdLst>
    <p:handoutMasterId r:id="rId20"/>
  </p:handoutMasterIdLst>
  <p:sldIdLst>
    <p:sldId id="406" r:id="rId2"/>
    <p:sldId id="411" r:id="rId3"/>
    <p:sldId id="410" r:id="rId4"/>
    <p:sldId id="407" r:id="rId5"/>
    <p:sldId id="408" r:id="rId6"/>
    <p:sldId id="409" r:id="rId7"/>
    <p:sldId id="378" r:id="rId8"/>
    <p:sldId id="394" r:id="rId9"/>
    <p:sldId id="395" r:id="rId10"/>
    <p:sldId id="396" r:id="rId11"/>
    <p:sldId id="412" r:id="rId12"/>
    <p:sldId id="398" r:id="rId13"/>
    <p:sldId id="400" r:id="rId14"/>
    <p:sldId id="401" r:id="rId15"/>
    <p:sldId id="402" r:id="rId16"/>
    <p:sldId id="403" r:id="rId17"/>
    <p:sldId id="405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993" autoAdjust="0"/>
  </p:normalViewPr>
  <p:slideViewPr>
    <p:cSldViewPr snapToGrid="0">
      <p:cViewPr varScale="1">
        <p:scale>
          <a:sx n="87" d="100"/>
          <a:sy n="87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-249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pitchFamily="34" charset="0"/>
              </a:defRPr>
            </a:lvl1pPr>
          </a:lstStyle>
          <a:p>
            <a:fld id="{1C308104-7B13-4801-B46E-269DFEF0D8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109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pitchFamily="34" charset="0"/>
              </a:defRPr>
            </a:lvl1pPr>
          </a:lstStyle>
          <a:p>
            <a:fld id="{EC97B1B8-6038-401F-A6EF-70EC4FA39D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996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C697FA3C-586C-4376-AF6D-EC101320FCF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122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C01382AC-6DD9-4219-9913-BFED82F3640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122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53E9C05C-1059-409F-9C65-54E9A93471B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174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D2F6307B-59BF-4764-B4F7-F72FC8920E2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492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5800" y="7239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543DBF6-E820-40FF-9AB5-3175A27A21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6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0F19A0C3-3AEB-44F2-8B17-98B81B35C07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871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38AE5E68-4B20-4747-92C8-6A7E300B01A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147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7EE007DC-520A-49F7-AB29-BC07B6E12F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409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ED99F4A5-09A0-4BED-9A05-DE14AC1E042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919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E52F96BB-5AFC-414C-85F0-B04708DD4BA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051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804D3E59-A80B-40BF-886C-2AE1FC82E00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322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08BE954D-25D0-4F4E-9284-9CB055CC5F7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7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81D8B754-B65D-4626-9379-20B82B7722F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797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7825"/>
            <a:ext cx="16002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2E732CC7-FCB0-496F-9852-D3A2DB58CE7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114800" y="394156"/>
            <a:ext cx="4343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pPr lvl="4" algn="r">
              <a:defRPr/>
            </a:pPr>
            <a:r>
              <a:rPr lang="en-US" sz="1400" b="1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doc.: IEEE </a:t>
            </a:r>
            <a:r>
              <a:rPr lang="en-US" sz="1400" b="1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802.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  <a:cs typeface="+mn-cs"/>
              </a:rPr>
              <a:t>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  <a:cs typeface="+mn-cs"/>
              </a:rPr>
              <a:t>15-18-0159-01-0000</a:t>
            </a:r>
            <a:endParaRPr lang="en-US" sz="1400" b="1" dirty="0">
              <a:solidFill>
                <a:schemeClr val="tx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01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  <p:sldLayoutId id="2147483805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8/15-18-0008-04-007a-lb147-combined-comments.xlsx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8/15-18-0080-04-007a-combined-comments-lb148.xlsx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658" y="2373085"/>
            <a:ext cx="7772400" cy="1066800"/>
          </a:xfrm>
        </p:spPr>
        <p:txBody>
          <a:bodyPr/>
          <a:lstStyle/>
          <a:p>
            <a:r>
              <a:rPr lang="en-US" dirty="0" smtClean="0"/>
              <a:t>802.15 Supporting Material and Motions for the Closing EC Meeting</a:t>
            </a:r>
            <a:br>
              <a:rPr lang="en-US" dirty="0" smtClean="0"/>
            </a:br>
            <a:r>
              <a:rPr lang="en-US" dirty="0" smtClean="0"/>
              <a:t>March 9, 2018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Hyatt Regency O’Hare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E52F96BB-5AFC-414C-85F0-B04708DD4BA4}" type="slidenum">
              <a:rPr lang="en-US" altLang="en-US" smtClean="0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043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en-US" altLang="ja-JP" smtClean="0"/>
              <a:t>March 2018</a:t>
            </a:r>
            <a:endParaRPr lang="en-US" kern="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75413"/>
            <a:ext cx="1600200" cy="1841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 smtClean="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6148" name="Rectangle 2"/>
          <p:cNvSpPr txBox="1">
            <a:spLocks noChangeArrowheads="1"/>
          </p:cNvSpPr>
          <p:nvPr/>
        </p:nvSpPr>
        <p:spPr bwMode="auto">
          <a:xfrm>
            <a:off x="857250" y="79575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300" b="1" dirty="0" smtClean="0"/>
              <a:t>Brief Statement of Remaining Comments</a:t>
            </a:r>
            <a:endParaRPr lang="en-US" altLang="en-US" sz="3300" b="1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36171" y="1682750"/>
            <a:ext cx="7511143" cy="3536950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US" altLang="ja-JP" sz="2800" dirty="0" smtClean="0"/>
              <a:t>MBS comment </a:t>
            </a:r>
            <a:r>
              <a:rPr lang="en-US" altLang="ja-JP" sz="2800" dirty="0" smtClean="0"/>
              <a:t>types that remain unsatisfied: want to deprecate PHY II and PHY </a:t>
            </a:r>
            <a:r>
              <a:rPr lang="en-US" altLang="ja-JP" sz="2800" dirty="0" smtClean="0"/>
              <a:t>III</a:t>
            </a:r>
          </a:p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US" altLang="ja-JP" sz="2800" dirty="0" smtClean="0"/>
              <a:t>It is likely these comments will remain as unsatisfied</a:t>
            </a:r>
            <a:endParaRPr lang="en-US" altLang="ja-JP" sz="2800" dirty="0" smtClean="0"/>
          </a:p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US" altLang="ja-JP" sz="2800" dirty="0" smtClean="0"/>
              <a:t>Regardless, w</a:t>
            </a:r>
            <a:r>
              <a:rPr lang="en-US" altLang="ja-JP" sz="2800" dirty="0" smtClean="0"/>
              <a:t>e </a:t>
            </a:r>
            <a:r>
              <a:rPr lang="en-US" altLang="ja-JP" sz="2800" dirty="0" smtClean="0"/>
              <a:t>feel we should close in 2 more </a:t>
            </a:r>
            <a:r>
              <a:rPr lang="en-US" altLang="ja-JP" sz="2800" dirty="0" err="1" smtClean="0"/>
              <a:t>recirculations</a:t>
            </a:r>
            <a:r>
              <a:rPr lang="en-US" altLang="ja-JP" sz="2800" dirty="0" smtClean="0"/>
              <a:t> or less, since we are not anticipating any new NO voters and/or new valid MBS comments</a:t>
            </a:r>
            <a:r>
              <a:rPr lang="en-US" altLang="ja-JP" sz="2800" dirty="0" smtClean="0">
                <a:solidFill>
                  <a:srgbClr val="FF0000"/>
                </a:solidFill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>
                <a:latin typeface="Times New Roman" pitchFamily="18" charset="0"/>
              </a:rPr>
              <a:t>Slide </a:t>
            </a:r>
            <a:fld id="{9901DECD-6E81-4974-9BA5-EA292AE56A29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10</a:t>
            </a:fld>
            <a:endParaRPr lang="en-US" altLang="en-US" sz="12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9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802.15.7Revision 1 to Sponsor Ballot (conditional)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Anticipated Recirculation Schedule</a:t>
            </a:r>
          </a:p>
          <a:p>
            <a:pPr lvl="1"/>
            <a:r>
              <a:rPr lang="en-US" dirty="0" err="1" smtClean="0"/>
              <a:t>Recirc</a:t>
            </a:r>
            <a:r>
              <a:rPr lang="en-US" dirty="0" smtClean="0"/>
              <a:t> #2: </a:t>
            </a:r>
          </a:p>
          <a:p>
            <a:pPr lvl="2"/>
            <a:r>
              <a:rPr lang="en-US" dirty="0" smtClean="0"/>
              <a:t>Start March 19, End April 3</a:t>
            </a:r>
          </a:p>
          <a:p>
            <a:pPr lvl="1"/>
            <a:r>
              <a:rPr lang="en-US" dirty="0" err="1" smtClean="0"/>
              <a:t>Recirc</a:t>
            </a:r>
            <a:r>
              <a:rPr lang="en-US" dirty="0" smtClean="0"/>
              <a:t> #3 (if needed): </a:t>
            </a:r>
          </a:p>
          <a:p>
            <a:pPr lvl="2"/>
            <a:r>
              <a:rPr lang="en-US" dirty="0" smtClean="0"/>
              <a:t>Start April 9, End April 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D2F6307B-59BF-4764-B4F7-F72FC8920E2C}" type="slidenum">
              <a:rPr lang="en-US" altLang="en-US" smtClean="0">
                <a:solidFill>
                  <a:srgbClr val="000000"/>
                </a:solidFill>
              </a:rPr>
              <a:pPr/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489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9984" y="1600200"/>
            <a:ext cx="7881257" cy="48006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800" dirty="0" smtClean="0"/>
              <a:t>Motion</a:t>
            </a:r>
            <a:r>
              <a:rPr lang="en-US" sz="2800" dirty="0" smtClean="0"/>
              <a:t>:</a:t>
            </a:r>
            <a:endParaRPr lang="en-US" sz="2800" dirty="0" smtClean="0"/>
          </a:p>
          <a:p>
            <a:pPr marL="400050" lvl="1" indent="0">
              <a:buNone/>
              <a:defRPr/>
            </a:pPr>
            <a:r>
              <a:rPr lang="en-US" sz="2400" dirty="0" smtClean="0"/>
              <a:t>Conditionally </a:t>
            </a:r>
            <a:r>
              <a:rPr lang="en-US" sz="2400" dirty="0" smtClean="0"/>
              <a:t>a</a:t>
            </a:r>
            <a:r>
              <a:rPr lang="en-US" sz="2400" dirty="0" smtClean="0"/>
              <a:t>pprove sending </a:t>
            </a:r>
            <a:r>
              <a:rPr lang="en-US" sz="2400" i="1" dirty="0"/>
              <a:t>P802.15.7m_D2</a:t>
            </a:r>
            <a:r>
              <a:rPr lang="en-US" sz="2400" dirty="0" smtClean="0"/>
              <a:t> </a:t>
            </a:r>
            <a:r>
              <a:rPr lang="en-US" sz="2400" dirty="0" smtClean="0"/>
              <a:t> to </a:t>
            </a:r>
            <a:r>
              <a:rPr lang="en-US" sz="2400" dirty="0" smtClean="0"/>
              <a:t>Sponsor Ballot. </a:t>
            </a:r>
            <a:endParaRPr lang="en-US" sz="2400" dirty="0" smtClean="0"/>
          </a:p>
          <a:p>
            <a:pPr marL="400050" lvl="1" indent="0">
              <a:buNone/>
              <a:defRPr/>
            </a:pPr>
            <a:r>
              <a:rPr lang="en-US" sz="2000" dirty="0" smtClean="0"/>
              <a:t>(</a:t>
            </a:r>
            <a:r>
              <a:rPr lang="en-US" sz="2000" dirty="0" smtClean="0"/>
              <a:t>Note: there was no CSD </a:t>
            </a:r>
            <a:r>
              <a:rPr lang="en-US" sz="2000" dirty="0" smtClean="0"/>
              <a:t>or 5C associated </a:t>
            </a:r>
            <a:r>
              <a:rPr lang="en-US" sz="2000" dirty="0" smtClean="0"/>
              <a:t>with this PAR)</a:t>
            </a:r>
          </a:p>
          <a:p>
            <a:pPr marL="0" indent="0">
              <a:buFontTx/>
              <a:buNone/>
              <a:defRPr/>
            </a:pPr>
            <a:r>
              <a:rPr lang="en-US" sz="2800" dirty="0" smtClean="0"/>
              <a:t>WG Vote </a:t>
            </a:r>
            <a:r>
              <a:rPr lang="en-US" sz="2800" dirty="0" smtClean="0"/>
              <a:t>(17-0-5)</a:t>
            </a:r>
            <a:endParaRPr lang="en-US" sz="2800" dirty="0" smtClean="0"/>
          </a:p>
          <a:p>
            <a:pPr marL="0" indent="0">
              <a:buFontTx/>
              <a:buNone/>
              <a:defRPr/>
            </a:pPr>
            <a:endParaRPr lang="en-US" sz="2800" dirty="0"/>
          </a:p>
          <a:p>
            <a:pPr marL="0" indent="0">
              <a:buFontTx/>
              <a:buNone/>
              <a:defRPr/>
            </a:pPr>
            <a:r>
              <a:rPr lang="en-US" sz="2800" dirty="0" smtClean="0"/>
              <a:t>(M) </a:t>
            </a:r>
            <a:r>
              <a:rPr lang="en-US" sz="2800" dirty="0" err="1" smtClean="0"/>
              <a:t>Heile</a:t>
            </a:r>
            <a:r>
              <a:rPr lang="en-US" sz="2800" dirty="0" smtClean="0"/>
              <a:t> (S) </a:t>
            </a:r>
            <a:r>
              <a:rPr lang="en-US" sz="2800" dirty="0" err="1" smtClean="0"/>
              <a:t>Gilb</a:t>
            </a:r>
            <a:endParaRPr lang="en-US" sz="2800" dirty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75413"/>
            <a:ext cx="1600200" cy="1841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 smtClean="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en-US" altLang="ja-JP" smtClean="0"/>
              <a:t>March 2018</a:t>
            </a:r>
            <a:endParaRPr lang="en-US" kern="0" dirty="0"/>
          </a:p>
        </p:txBody>
      </p:sp>
      <p:sp>
        <p:nvSpPr>
          <p:cNvPr id="8197" name="Rectangle 2"/>
          <p:cNvSpPr txBox="1">
            <a:spLocks noChangeArrowheads="1"/>
          </p:cNvSpPr>
          <p:nvPr/>
        </p:nvSpPr>
        <p:spPr bwMode="auto">
          <a:xfrm>
            <a:off x="857250" y="657225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200" b="1" dirty="0" smtClean="0"/>
              <a:t>EC Motion </a:t>
            </a:r>
            <a:r>
              <a:rPr lang="en-US" altLang="en-US" sz="3200" b="1" dirty="0"/>
              <a:t>to Forward </a:t>
            </a:r>
            <a:r>
              <a:rPr lang="en-US" altLang="en-US" sz="3200" b="1" dirty="0" smtClean="0"/>
              <a:t>802.15.7 Rev1 </a:t>
            </a:r>
            <a:r>
              <a:rPr lang="en-US" altLang="en-US" sz="3200" b="1" dirty="0"/>
              <a:t>to </a:t>
            </a:r>
            <a:r>
              <a:rPr lang="en-US" altLang="en-US" sz="3200" b="1" dirty="0" smtClean="0"/>
              <a:t>SB</a:t>
            </a:r>
            <a:endParaRPr lang="en-US" altLang="en-US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>
                <a:latin typeface="Times New Roman" pitchFamily="18" charset="0"/>
              </a:rPr>
              <a:t>Slide </a:t>
            </a:r>
            <a:fld id="{4453E738-F987-4F52-BC8D-86D21384E821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12</a:t>
            </a:fld>
            <a:endParaRPr lang="en-US" altLang="en-US" sz="12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11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41148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3600" dirty="0" smtClean="0"/>
              <a:t>802.15.1- Bluetooth 1a, 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3600" dirty="0" smtClean="0"/>
              <a:t>and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3600" dirty="0" smtClean="0"/>
              <a:t>802.15.2 Coexistence Recommended Practice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3600" dirty="0" smtClean="0"/>
              <a:t>to </a:t>
            </a:r>
            <a:r>
              <a:rPr lang="en-US" sz="3600" dirty="0" err="1" smtClean="0"/>
              <a:t>RevCom</a:t>
            </a:r>
            <a:r>
              <a:rPr lang="en-US" sz="3600" dirty="0" smtClean="0"/>
              <a:t> </a:t>
            </a:r>
            <a:r>
              <a:rPr lang="en-US" sz="3600" dirty="0" smtClean="0"/>
              <a:t>for Withdrawal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3600" dirty="0" smtClean="0"/>
              <a:t>(unconditional</a:t>
            </a:r>
            <a:r>
              <a:rPr lang="en-US" sz="3600" dirty="0" smtClean="0"/>
              <a:t>)</a:t>
            </a:r>
            <a:endParaRPr lang="en-US" sz="3600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>
                <a:latin typeface="Times New Roman" pitchFamily="18" charset="0"/>
              </a:rPr>
              <a:t>Slide </a:t>
            </a:r>
            <a:fld id="{657F870E-FFD2-4039-A68B-C121F5A4173E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13</a:t>
            </a:fld>
            <a:endParaRPr lang="en-US" altLang="en-US" sz="12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537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 txBox="1">
            <a:spLocks noChangeArrowheads="1"/>
          </p:cNvSpPr>
          <p:nvPr/>
        </p:nvSpPr>
        <p:spPr bwMode="auto">
          <a:xfrm>
            <a:off x="457200" y="650875"/>
            <a:ext cx="8128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200" b="1" dirty="0" smtClean="0"/>
              <a:t>802.15.1 Withdrawal Sponsor </a:t>
            </a:r>
            <a:r>
              <a:rPr lang="en-US" altLang="en-US" sz="3200" b="1" dirty="0"/>
              <a:t>Ballot History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73200"/>
            <a:ext cx="8228013" cy="5032375"/>
          </a:xfrm>
        </p:spPr>
        <p:txBody>
          <a:bodyPr>
            <a:normAutofit/>
          </a:bodyPr>
          <a:lstStyle/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Sponsor Ballot (802.15.1 Withdrawal)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Opened: 21-Jan-2018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Closed: 20-Feb-2018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Type - Withdrawal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Vote results (pool of 84 voters)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73 responses (86% response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71 yes, 0 no votes w/comments </a:t>
            </a:r>
            <a:r>
              <a:rPr lang="en-US" altLang="en-US" sz="2200" dirty="0"/>
              <a:t>(100% approval ratio</a:t>
            </a:r>
            <a:r>
              <a:rPr lang="en-US" altLang="en-US" sz="2200" dirty="0" smtClean="0"/>
              <a:t>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1 no with no comments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1 abstain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1 comment: accepted </a:t>
            </a:r>
          </a:p>
          <a:p>
            <a:pPr marL="790575" lvl="1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1800" dirty="0" smtClean="0"/>
              <a:t>“The </a:t>
            </a:r>
            <a:r>
              <a:rPr lang="en-US" altLang="en-US" sz="1800" dirty="0"/>
              <a:t>standard is no longer relevant in the </a:t>
            </a:r>
            <a:r>
              <a:rPr lang="en-US" altLang="en-US" sz="1800" dirty="0" smtClean="0"/>
              <a:t>market” with the proposed change that the </a:t>
            </a:r>
            <a:r>
              <a:rPr lang="en-US" altLang="en-US" sz="1800" dirty="0"/>
              <a:t>standard </a:t>
            </a:r>
            <a:r>
              <a:rPr lang="en-US" altLang="en-US" sz="1800" dirty="0" smtClean="0"/>
              <a:t>be withdrawn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en-US" smtClean="0"/>
              <a:t>March 2017</a:t>
            </a:r>
            <a:endParaRPr lang="en-US" kern="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75413"/>
            <a:ext cx="1600200" cy="1841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 smtClean="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>
                <a:latin typeface="Times New Roman" pitchFamily="18" charset="0"/>
              </a:rPr>
              <a:t>Slide </a:t>
            </a:r>
            <a:fld id="{5806F4DB-AFE0-4A70-AE87-8B4FCFA8017B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14</a:t>
            </a:fld>
            <a:endParaRPr lang="en-US" altLang="en-US" sz="12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81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 txBox="1">
            <a:spLocks noChangeArrowheads="1"/>
          </p:cNvSpPr>
          <p:nvPr/>
        </p:nvSpPr>
        <p:spPr bwMode="auto">
          <a:xfrm>
            <a:off x="457200" y="650875"/>
            <a:ext cx="8128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200" b="1" dirty="0" smtClean="0"/>
              <a:t>802.15.2 Withdrawal Sponsor </a:t>
            </a:r>
            <a:r>
              <a:rPr lang="en-US" altLang="en-US" sz="3200" b="1" dirty="0"/>
              <a:t>Ballot History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73200"/>
            <a:ext cx="8228013" cy="5032375"/>
          </a:xfrm>
        </p:spPr>
        <p:txBody>
          <a:bodyPr>
            <a:normAutofit/>
          </a:bodyPr>
          <a:lstStyle/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Sponsor Ballot (802.15.2 Withdrawal)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Opened: 21-Jan-2018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Closed: 20-Feb-2018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Type - Withdrawal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Vote results (pool of 84 voters)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73 responses (86% response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71 yes, 0 no votes w/comments </a:t>
            </a:r>
            <a:r>
              <a:rPr lang="en-US" altLang="en-US" sz="2200" dirty="0"/>
              <a:t>(100% approval ratio</a:t>
            </a:r>
            <a:r>
              <a:rPr lang="en-US" altLang="en-US" sz="2200" dirty="0" smtClean="0"/>
              <a:t>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1 no with no comments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1 abstain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en-US" smtClean="0"/>
              <a:t>March 2017</a:t>
            </a:r>
            <a:endParaRPr lang="en-US" kern="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75413"/>
            <a:ext cx="1600200" cy="1841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 smtClean="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>
                <a:latin typeface="Times New Roman" pitchFamily="18" charset="0"/>
              </a:rPr>
              <a:t>Slide </a:t>
            </a:r>
            <a:fld id="{5806F4DB-AFE0-4A70-AE87-8B4FCFA8017B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15</a:t>
            </a:fld>
            <a:endParaRPr lang="en-US" altLang="en-US" sz="12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78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 txBox="1">
            <a:spLocks noChangeArrowheads="1"/>
          </p:cNvSpPr>
          <p:nvPr/>
        </p:nvSpPr>
        <p:spPr bwMode="auto">
          <a:xfrm>
            <a:off x="457200" y="650875"/>
            <a:ext cx="8128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200" b="1" dirty="0" smtClean="0"/>
              <a:t>802.15.2 Withdrawal Sponsor </a:t>
            </a:r>
            <a:r>
              <a:rPr lang="en-US" altLang="en-US" sz="3200" b="1" dirty="0"/>
              <a:t>Ballot History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73200"/>
            <a:ext cx="8228013" cy="5032375"/>
          </a:xfrm>
        </p:spPr>
        <p:txBody>
          <a:bodyPr>
            <a:normAutofit/>
          </a:bodyPr>
          <a:lstStyle/>
          <a:p>
            <a:pPr eaLnBrk="0" fontAlgn="b" hangingPunct="0">
              <a:buClr>
                <a:schemeClr val="tx1"/>
              </a:buClr>
            </a:pPr>
            <a:r>
              <a:rPr lang="en-US" sz="2000" dirty="0" smtClean="0"/>
              <a:t>Comments:</a:t>
            </a:r>
            <a:r>
              <a:rPr lang="en-US" sz="2000" dirty="0"/>
              <a:t>			</a:t>
            </a:r>
            <a:r>
              <a:rPr lang="en-US" sz="2000" dirty="0" smtClean="0"/>
              <a:t>	4 </a:t>
            </a:r>
            <a:r>
              <a:rPr lang="en-US" sz="2000" dirty="0"/>
              <a:t>(15-18-0101-00)</a:t>
            </a:r>
          </a:p>
          <a:p>
            <a:pPr lvl="1" eaLnBrk="0" fontAlgn="b" hangingPunct="0">
              <a:buClr>
                <a:schemeClr val="tx1"/>
              </a:buClr>
              <a:buFont typeface="Arial"/>
              <a:buChar char="•"/>
            </a:pPr>
            <a:r>
              <a:rPr lang="en-US" sz="2000" dirty="0" smtClean="0"/>
              <a:t>Categories:</a:t>
            </a:r>
            <a:r>
              <a:rPr lang="en-US" sz="2000" dirty="0"/>
              <a:t>			1 Editorial, 3 General</a:t>
            </a:r>
          </a:p>
          <a:p>
            <a:pPr lvl="1" eaLnBrk="0" fontAlgn="b" hangingPunct="0">
              <a:buClr>
                <a:schemeClr val="tx1"/>
              </a:buClr>
              <a:buFont typeface="Arial"/>
              <a:buChar char="•"/>
            </a:pPr>
            <a:r>
              <a:rPr lang="en-US" sz="2000" dirty="0" smtClean="0"/>
              <a:t>Must Be Satisfied:</a:t>
            </a:r>
            <a:r>
              <a:rPr lang="en-US" sz="2000" dirty="0"/>
              <a:t>		No</a:t>
            </a:r>
          </a:p>
          <a:p>
            <a:pPr lvl="1" eaLnBrk="0" fontAlgn="b" hangingPunct="0">
              <a:buClr>
                <a:schemeClr val="tx1"/>
              </a:buClr>
              <a:buFont typeface="Arial"/>
              <a:buChar char="•"/>
            </a:pPr>
            <a:r>
              <a:rPr lang="en-US" sz="2000" dirty="0" smtClean="0"/>
              <a:t>Disposition Status:</a:t>
            </a:r>
            <a:r>
              <a:rPr lang="en-US" sz="2000" dirty="0"/>
              <a:t>		1 Accepted</a:t>
            </a:r>
            <a:r>
              <a:rPr lang="en-US" sz="2000" dirty="0" smtClean="0"/>
              <a:t>, 3 Rejected </a:t>
            </a:r>
          </a:p>
          <a:p>
            <a:pPr lvl="1" eaLnBrk="0" fontAlgn="b" hangingPunct="0">
              <a:buClr>
                <a:schemeClr val="tx1"/>
              </a:buClr>
              <a:buFont typeface="Arial"/>
              <a:buChar char="•"/>
            </a:pPr>
            <a:r>
              <a:rPr lang="en-US" sz="2000" dirty="0" smtClean="0"/>
              <a:t>Description</a:t>
            </a:r>
          </a:p>
          <a:p>
            <a:pPr lvl="2" eaLnBrk="0" fontAlgn="b" hangingPunct="0">
              <a:buClr>
                <a:schemeClr val="tx1"/>
              </a:buClr>
            </a:pPr>
            <a:r>
              <a:rPr lang="en-US" sz="1600" dirty="0" smtClean="0"/>
              <a:t>One rejected comment described a misspelling in the recommended practice</a:t>
            </a:r>
          </a:p>
          <a:p>
            <a:pPr lvl="2" eaLnBrk="0" fontAlgn="b" hangingPunct="0">
              <a:buClr>
                <a:schemeClr val="tx1"/>
              </a:buClr>
            </a:pPr>
            <a:r>
              <a:rPr lang="en-US" sz="1600" dirty="0" smtClean="0"/>
              <a:t>One rejected comment didn’t understand the reason for this ballot since the recommended practice was from 2003</a:t>
            </a:r>
          </a:p>
          <a:p>
            <a:pPr lvl="2" eaLnBrk="0" fontAlgn="b" hangingPunct="0">
              <a:buClr>
                <a:schemeClr val="tx1"/>
              </a:buClr>
            </a:pPr>
            <a:r>
              <a:rPr lang="en-US" sz="1600" dirty="0" smtClean="0"/>
              <a:t>One rejected comment was concerned that the information in the recommended practice would be deleted; commenter was informed that the withdrawal removes it from active status but as per IEEE practice: </a:t>
            </a:r>
            <a:r>
              <a:rPr lang="en-US" sz="1600" dirty="0" smtClean="0">
                <a:solidFill>
                  <a:srgbClr val="000000"/>
                </a:solidFill>
                <a:ea typeface="Calibri"/>
                <a:cs typeface="Calibri"/>
              </a:rPr>
              <a:t>"</a:t>
            </a:r>
            <a:r>
              <a:rPr lang="en-US" sz="1600" dirty="0">
                <a:solidFill>
                  <a:srgbClr val="000000"/>
                </a:solidFill>
                <a:ea typeface="Calibri"/>
                <a:cs typeface="Calibri"/>
              </a:rPr>
              <a:t>(i.e., the standard will be labeled Inactive and reserved for historical reference)</a:t>
            </a:r>
            <a:r>
              <a:rPr lang="en-US" sz="1600" dirty="0" smtClean="0">
                <a:solidFill>
                  <a:srgbClr val="000000"/>
                </a:solidFill>
                <a:ea typeface="Calibri"/>
                <a:cs typeface="Calibri"/>
              </a:rPr>
              <a:t>.”</a:t>
            </a:r>
          </a:p>
          <a:p>
            <a:pPr lvl="2" eaLnBrk="0" fontAlgn="b" hangingPunct="0">
              <a:buClr>
                <a:schemeClr val="tx1"/>
              </a:buClr>
            </a:pPr>
            <a:r>
              <a:rPr lang="en-US" sz="1600" dirty="0" smtClean="0">
                <a:solidFill>
                  <a:srgbClr val="000000"/>
                </a:solidFill>
                <a:ea typeface="Calibri"/>
                <a:cs typeface="Calibri"/>
              </a:rPr>
              <a:t>The accepted comment requested that the standard be withdrawn</a:t>
            </a:r>
            <a:endParaRPr lang="en-US" sz="1600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en-US" smtClean="0"/>
              <a:t>March 2017</a:t>
            </a:r>
            <a:endParaRPr lang="en-US" kern="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75413"/>
            <a:ext cx="1600200" cy="1841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 smtClean="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>
                <a:latin typeface="Times New Roman" pitchFamily="18" charset="0"/>
              </a:rPr>
              <a:t>Slide </a:t>
            </a:r>
            <a:fld id="{5806F4DB-AFE0-4A70-AE87-8B4FCFA8017B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16</a:t>
            </a:fld>
            <a:endParaRPr lang="en-US" altLang="en-US" sz="12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9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3274" y="1709060"/>
            <a:ext cx="7630886" cy="48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400" dirty="0"/>
              <a:t>Motion: </a:t>
            </a:r>
            <a:r>
              <a:rPr lang="en-US" sz="3400" i="1" dirty="0" smtClean="0"/>
              <a:t>Approve sending 802.15.1 </a:t>
            </a:r>
            <a:r>
              <a:rPr lang="en-US" sz="3400" i="1" dirty="0"/>
              <a:t>to RevCom for Withdrawal. </a:t>
            </a:r>
            <a:endParaRPr lang="en-US" sz="3400" dirty="0"/>
          </a:p>
          <a:p>
            <a:r>
              <a:rPr lang="en-US" sz="2200" dirty="0"/>
              <a:t>WG </a:t>
            </a:r>
            <a:r>
              <a:rPr lang="en-US" sz="2200" dirty="0" smtClean="0"/>
              <a:t>vote: (</a:t>
            </a:r>
            <a:r>
              <a:rPr lang="en-US" sz="2200" dirty="0"/>
              <a:t>20-0-3)</a:t>
            </a:r>
          </a:p>
          <a:p>
            <a:r>
              <a:rPr lang="en-US" sz="2200" dirty="0" smtClean="0"/>
              <a:t>Moved </a:t>
            </a:r>
            <a:r>
              <a:rPr lang="en-US" sz="2200" dirty="0"/>
              <a:t>by </a:t>
            </a:r>
            <a:r>
              <a:rPr lang="en-US" sz="2200" dirty="0" smtClean="0"/>
              <a:t>Heile and </a:t>
            </a:r>
            <a:r>
              <a:rPr lang="en-US" sz="2200" dirty="0"/>
              <a:t>seconded by </a:t>
            </a:r>
            <a:r>
              <a:rPr lang="en-US" sz="2200" dirty="0" smtClean="0"/>
              <a:t>Gilb</a:t>
            </a:r>
            <a:endParaRPr lang="en-US" sz="2200" dirty="0"/>
          </a:p>
          <a:p>
            <a:r>
              <a:rPr lang="en-US" sz="2200" dirty="0" smtClean="0"/>
              <a:t>EC </a:t>
            </a:r>
            <a:r>
              <a:rPr lang="en-US" sz="2200" dirty="0" smtClean="0"/>
              <a:t>vote:</a:t>
            </a:r>
            <a:endParaRPr lang="en-US" sz="800" dirty="0"/>
          </a:p>
          <a:p>
            <a:pPr marL="0" indent="0">
              <a:buNone/>
            </a:pPr>
            <a:r>
              <a:rPr lang="en-US" sz="800" i="1" dirty="0"/>
              <a:t> </a:t>
            </a:r>
            <a:endParaRPr lang="en-US" sz="800" dirty="0"/>
          </a:p>
          <a:p>
            <a:pPr marL="0" indent="0">
              <a:buNone/>
            </a:pPr>
            <a:r>
              <a:rPr lang="en-US" sz="3400" dirty="0"/>
              <a:t>Motion: </a:t>
            </a:r>
            <a:r>
              <a:rPr lang="en-US" sz="3400" i="1" dirty="0" smtClean="0"/>
              <a:t>Approve sending</a:t>
            </a:r>
            <a:r>
              <a:rPr lang="en-US" sz="3400" i="1" dirty="0" smtClean="0"/>
              <a:t> </a:t>
            </a:r>
            <a:r>
              <a:rPr lang="en-US" sz="3400" i="1" dirty="0"/>
              <a:t>802.15.2 to RevCom for Withdrawal.</a:t>
            </a:r>
            <a:endParaRPr lang="en-US" sz="3400" dirty="0"/>
          </a:p>
          <a:p>
            <a:r>
              <a:rPr lang="en-US" sz="2200" dirty="0"/>
              <a:t>WG </a:t>
            </a:r>
            <a:r>
              <a:rPr lang="en-US" sz="2200" dirty="0" smtClean="0"/>
              <a:t>vote: (19-0-3</a:t>
            </a:r>
            <a:r>
              <a:rPr lang="en-US" sz="2200" dirty="0"/>
              <a:t>)</a:t>
            </a:r>
          </a:p>
          <a:p>
            <a:r>
              <a:rPr lang="en-US" sz="2200" dirty="0" smtClean="0"/>
              <a:t>Moved </a:t>
            </a:r>
            <a:r>
              <a:rPr lang="en-US" sz="2200" dirty="0"/>
              <a:t>by Heile and seconded by Gilb</a:t>
            </a:r>
          </a:p>
          <a:p>
            <a:r>
              <a:rPr lang="en-US" sz="2200" dirty="0"/>
              <a:t>EC </a:t>
            </a:r>
            <a:r>
              <a:rPr lang="en-US" sz="2200" dirty="0" smtClean="0"/>
              <a:t>vote:</a:t>
            </a:r>
            <a:endParaRPr lang="en-US" sz="2200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75413"/>
            <a:ext cx="1600200" cy="1841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 smtClean="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en-US" smtClean="0"/>
              <a:t>March 2017</a:t>
            </a:r>
            <a:endParaRPr lang="en-US" kern="0" dirty="0"/>
          </a:p>
        </p:txBody>
      </p:sp>
      <p:sp>
        <p:nvSpPr>
          <p:cNvPr id="8197" name="Rectangle 2"/>
          <p:cNvSpPr txBox="1">
            <a:spLocks noChangeArrowheads="1"/>
          </p:cNvSpPr>
          <p:nvPr/>
        </p:nvSpPr>
        <p:spPr bwMode="auto">
          <a:xfrm>
            <a:off x="838200" y="583812"/>
            <a:ext cx="7772400" cy="1017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200" b="1" dirty="0" smtClean="0"/>
              <a:t>EC Motions </a:t>
            </a:r>
            <a:r>
              <a:rPr lang="en-US" altLang="en-US" sz="3200" b="1" dirty="0"/>
              <a:t>to </a:t>
            </a:r>
            <a:r>
              <a:rPr lang="en-US" altLang="en-US" sz="3200" b="1" dirty="0" smtClean="0"/>
              <a:t>submit 802.15.1 and 802.15.2 to RevCom for Withdrawal</a:t>
            </a:r>
            <a:endParaRPr lang="en-US" altLang="en-US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>
                <a:latin typeface="Times New Roman" pitchFamily="18" charset="0"/>
              </a:rPr>
              <a:t>Slide </a:t>
            </a:r>
            <a:fld id="{4453E738-F987-4F52-BC8D-86D21384E821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17</a:t>
            </a:fld>
            <a:endParaRPr lang="en-US" altLang="en-US" sz="12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782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802.15.4w, x, y, and z PARs to </a:t>
            </a:r>
            <a:r>
              <a:rPr lang="en-US" dirty="0" err="1" smtClean="0"/>
              <a:t>NesCom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all of the comments were either accepted as is or slightly modified where the same comment had been received from more than one Group/ Individual</a:t>
            </a:r>
          </a:p>
          <a:p>
            <a:r>
              <a:rPr lang="en-US" dirty="0" smtClean="0"/>
              <a:t>Comment Resolutions are contained in </a:t>
            </a:r>
            <a:r>
              <a:rPr lang="en-US" sz="1600" dirty="0" smtClean="0"/>
              <a:t>15-18-0140-00-0000_802.15 Responses to Rcvd PAR and CSD comments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F19A0C3-3AEB-44F2-8B17-98B81B35C075}" type="slidenum">
              <a:rPr lang="en-US" altLang="en-US" smtClean="0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09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802.15.4w PAR to </a:t>
            </a:r>
            <a:r>
              <a:rPr lang="en-US" dirty="0" err="1" smtClean="0"/>
              <a:t>NesCom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643734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Motion: </a:t>
            </a:r>
          </a:p>
          <a:p>
            <a:r>
              <a:rPr lang="en-US" sz="2800" dirty="0" smtClean="0"/>
              <a:t>Approve </a:t>
            </a:r>
            <a:r>
              <a:rPr lang="en-US" sz="2800" dirty="0"/>
              <a:t>forwarding </a:t>
            </a:r>
            <a:r>
              <a:rPr lang="en-US" sz="2800" dirty="0" smtClean="0"/>
              <a:t>802.15.4w LPWA Amendment PAR documentation, </a:t>
            </a:r>
            <a:r>
              <a:rPr lang="en-US" sz="2800" dirty="0"/>
              <a:t>in </a:t>
            </a:r>
            <a:r>
              <a:rPr lang="en-US" sz="2800" dirty="0" smtClean="0"/>
              <a:t>15-18-0050-06-0000-802-15-4w-par-draft, to </a:t>
            </a:r>
            <a:r>
              <a:rPr lang="en-US" sz="2800" dirty="0" err="1"/>
              <a:t>NesCom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Approve </a:t>
            </a:r>
            <a:r>
              <a:rPr lang="en-US" sz="2800" dirty="0" smtClean="0"/>
              <a:t>CSD </a:t>
            </a:r>
            <a:r>
              <a:rPr lang="en-US" sz="2800" dirty="0"/>
              <a:t>documentation in 15-18-0053-04-lpwa-csd-for-802-15-4w-lpwan-phy </a:t>
            </a:r>
            <a:endParaRPr lang="en-US" sz="2800" dirty="0" smtClean="0"/>
          </a:p>
          <a:p>
            <a:pPr marL="0" indent="0">
              <a:buNone/>
            </a:pPr>
            <a:r>
              <a:rPr lang="en-US" sz="2000" dirty="0" smtClean="0"/>
              <a:t>(</a:t>
            </a:r>
            <a:r>
              <a:rPr lang="en-US" sz="2000" dirty="0"/>
              <a:t>WG </a:t>
            </a:r>
            <a:r>
              <a:rPr lang="en-US" sz="2000" dirty="0" smtClean="0"/>
              <a:t>17-1-3)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Moved</a:t>
            </a:r>
            <a:r>
              <a:rPr lang="en-US" sz="2000" dirty="0"/>
              <a:t>: </a:t>
            </a:r>
            <a:r>
              <a:rPr lang="en-US" sz="2000" dirty="0" err="1"/>
              <a:t>Heile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Second: </a:t>
            </a:r>
            <a:r>
              <a:rPr lang="en-US" sz="2000" dirty="0" err="1"/>
              <a:t>Gilb</a:t>
            </a:r>
            <a:endParaRPr lang="en-US" sz="2000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E52F96BB-5AFC-414C-85F0-B04708DD4BA4}" type="slidenum">
              <a:rPr lang="en-US" altLang="en-US" smtClean="0">
                <a:solidFill>
                  <a:srgbClr val="000000"/>
                </a:solidFill>
              </a:rPr>
              <a:pPr/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100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802.15.4x </a:t>
            </a:r>
            <a:r>
              <a:rPr lang="en-US" dirty="0"/>
              <a:t>PAR to </a:t>
            </a:r>
            <a:r>
              <a:rPr lang="en-US" dirty="0" err="1"/>
              <a:t>NesCom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665506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Motion: </a:t>
            </a:r>
          </a:p>
          <a:p>
            <a:r>
              <a:rPr lang="en-US" sz="2800" dirty="0"/>
              <a:t>Approve forwarding </a:t>
            </a:r>
            <a:r>
              <a:rPr lang="en-US" sz="2800" dirty="0" smtClean="0"/>
              <a:t>802.15.4x FAN Extension Amendment PAR documentation </a:t>
            </a:r>
            <a:r>
              <a:rPr lang="en-US" sz="2800" dirty="0"/>
              <a:t>in 15-18-0148-00-004x-par-draft-mb to </a:t>
            </a:r>
            <a:r>
              <a:rPr lang="en-US" sz="2800" dirty="0" err="1"/>
              <a:t>NesCom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Approve </a:t>
            </a:r>
            <a:r>
              <a:rPr lang="en-US" sz="2800" dirty="0" smtClean="0"/>
              <a:t>CSD </a:t>
            </a:r>
            <a:r>
              <a:rPr lang="en-US" sz="2800" dirty="0"/>
              <a:t>documentation in 15-17-0622-05-fane-proposed-fane-csd</a:t>
            </a:r>
          </a:p>
          <a:p>
            <a:pPr marL="0" indent="0">
              <a:buNone/>
            </a:pPr>
            <a:r>
              <a:rPr lang="en-US" sz="2000" dirty="0"/>
              <a:t>(WG </a:t>
            </a:r>
            <a:r>
              <a:rPr lang="en-US" sz="2000" dirty="0" smtClean="0"/>
              <a:t>26-0-0)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Moved</a:t>
            </a:r>
            <a:r>
              <a:rPr lang="en-US" sz="2000" dirty="0"/>
              <a:t>: </a:t>
            </a:r>
            <a:r>
              <a:rPr lang="en-US" sz="2000" dirty="0" err="1"/>
              <a:t>Heile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Second: </a:t>
            </a:r>
            <a:r>
              <a:rPr lang="en-US" sz="2000" dirty="0" err="1"/>
              <a:t>Gilb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E52F96BB-5AFC-414C-85F0-B04708DD4BA4}" type="slidenum">
              <a:rPr lang="en-US" altLang="en-US" smtClean="0">
                <a:solidFill>
                  <a:srgbClr val="000000"/>
                </a:solidFill>
              </a:rPr>
              <a:pPr/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869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802.15.4y </a:t>
            </a:r>
            <a:r>
              <a:rPr lang="en-US" dirty="0"/>
              <a:t>PAR to </a:t>
            </a:r>
            <a:r>
              <a:rPr lang="en-US" dirty="0" err="1"/>
              <a:t>NesCom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513102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Motion: </a:t>
            </a:r>
          </a:p>
          <a:p>
            <a:r>
              <a:rPr lang="en-US" sz="2800" dirty="0"/>
              <a:t>Approve forwarding </a:t>
            </a:r>
            <a:r>
              <a:rPr lang="en-US" sz="2800" dirty="0" smtClean="0"/>
              <a:t> 802.15.4y Security Next Gen Amendment PAR documentation, </a:t>
            </a:r>
            <a:r>
              <a:rPr lang="en-US" sz="2800" dirty="0"/>
              <a:t>in </a:t>
            </a:r>
            <a:r>
              <a:rPr lang="en-US" sz="2800" dirty="0" smtClean="0"/>
              <a:t>15-18-0037-04-secn-draft-par-for-4y, </a:t>
            </a:r>
            <a:r>
              <a:rPr lang="en-US" sz="2800" dirty="0"/>
              <a:t>to </a:t>
            </a:r>
            <a:r>
              <a:rPr lang="en-US" sz="2800" dirty="0" err="1"/>
              <a:t>NesCom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Approve CSD [modification] documentation in 15-18-0040-07-secn-draft-csd-for-4y </a:t>
            </a:r>
            <a:r>
              <a:rPr lang="en-US" sz="2000" dirty="0" smtClean="0"/>
              <a:t>(</a:t>
            </a:r>
            <a:r>
              <a:rPr lang="en-US" sz="2000" dirty="0"/>
              <a:t>WG </a:t>
            </a:r>
            <a:r>
              <a:rPr lang="en-US" sz="2000" dirty="0" smtClean="0"/>
              <a:t>23-0-0)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Moved: </a:t>
            </a:r>
            <a:r>
              <a:rPr lang="en-US" sz="2000" dirty="0" err="1"/>
              <a:t>Heile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Second: </a:t>
            </a:r>
            <a:r>
              <a:rPr lang="en-US" sz="2000" dirty="0" err="1"/>
              <a:t>Gilb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E52F96BB-5AFC-414C-85F0-B04708DD4BA4}" type="slidenum">
              <a:rPr lang="en-US" altLang="en-US" smtClean="0">
                <a:solidFill>
                  <a:srgbClr val="000000"/>
                </a:solidFill>
              </a:rPr>
              <a:pPr/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793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802.15.4z </a:t>
            </a:r>
            <a:r>
              <a:rPr lang="en-US" dirty="0"/>
              <a:t>PAR to </a:t>
            </a:r>
            <a:r>
              <a:rPr lang="en-US" dirty="0" err="1"/>
              <a:t>NesCom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578418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Motion: </a:t>
            </a:r>
          </a:p>
          <a:p>
            <a:r>
              <a:rPr lang="en-US" sz="2800" dirty="0"/>
              <a:t>Approve forwarding </a:t>
            </a:r>
            <a:r>
              <a:rPr lang="en-US" sz="2800" dirty="0" smtClean="0"/>
              <a:t>the 802.15.4z Enhanced Impulse Radio Amendment PAR documentation, </a:t>
            </a:r>
            <a:r>
              <a:rPr lang="en-US" sz="2800" dirty="0"/>
              <a:t>in </a:t>
            </a:r>
            <a:r>
              <a:rPr lang="en-US" sz="2800" dirty="0" smtClean="0"/>
              <a:t>15-18-0059-03-0elr-802-15-4z-elr-par-draft, </a:t>
            </a:r>
            <a:r>
              <a:rPr lang="en-US" sz="2800" dirty="0"/>
              <a:t>to </a:t>
            </a:r>
            <a:r>
              <a:rPr lang="en-US" sz="2800" dirty="0" err="1"/>
              <a:t>NesCom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Approve CSD </a:t>
            </a:r>
            <a:r>
              <a:rPr lang="en-US" sz="2800" dirty="0" smtClean="0"/>
              <a:t>documentation </a:t>
            </a:r>
            <a:r>
              <a:rPr lang="en-US" sz="2800" dirty="0"/>
              <a:t>in </a:t>
            </a:r>
            <a:r>
              <a:rPr lang="en-US" sz="2800" dirty="0" smtClean="0"/>
              <a:t>15-18-0036-04-0000-draft-csd-154z-elr</a:t>
            </a:r>
            <a:endParaRPr lang="en-US" sz="2800" dirty="0"/>
          </a:p>
          <a:p>
            <a:pPr marL="0" indent="0">
              <a:buNone/>
            </a:pPr>
            <a:r>
              <a:rPr lang="en-US" sz="2000" dirty="0" smtClean="0"/>
              <a:t>(WG 24-0-1)</a:t>
            </a:r>
          </a:p>
          <a:p>
            <a:pPr marL="0" indent="0">
              <a:buNone/>
            </a:pPr>
            <a:r>
              <a:rPr lang="en-US" sz="2000" dirty="0" smtClean="0"/>
              <a:t>Moved: </a:t>
            </a:r>
            <a:r>
              <a:rPr lang="en-US" sz="2000" dirty="0" err="1" smtClean="0"/>
              <a:t>Heile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Second: </a:t>
            </a:r>
            <a:r>
              <a:rPr lang="en-US" sz="2000" dirty="0" err="1" smtClean="0"/>
              <a:t>Gilb</a:t>
            </a:r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E52F96BB-5AFC-414C-85F0-B04708DD4BA4}" type="slidenum">
              <a:rPr lang="en-US" altLang="en-US" smtClean="0">
                <a:solidFill>
                  <a:srgbClr val="000000"/>
                </a:solidFill>
              </a:rPr>
              <a:pPr/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771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6"/>
          <p:cNvSpPr>
            <a:spLocks noGrp="1"/>
          </p:cNvSpPr>
          <p:nvPr>
            <p:ph type="title"/>
          </p:nvPr>
        </p:nvSpPr>
        <p:spPr>
          <a:xfrm>
            <a:off x="673100" y="2286000"/>
            <a:ext cx="7772400" cy="1905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>
              <a:defRPr/>
            </a:pPr>
            <a:r>
              <a:rPr lang="en-US" altLang="en-US" b="1" dirty="0" smtClean="0"/>
              <a:t>802.15.7 Revision 1 to Sponsor Ballot (conditional</a:t>
            </a:r>
            <a:r>
              <a:rPr lang="en-US" altLang="en-US" b="1" dirty="0"/>
              <a:t>)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E52F96BB-5AFC-414C-85F0-B04708DD4BA4}" type="slidenum">
              <a:rPr lang="en-US" altLang="en-US" smtClean="0">
                <a:solidFill>
                  <a:srgbClr val="000000"/>
                </a:solidFill>
              </a:rPr>
              <a:pPr/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120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 txBox="1">
            <a:spLocks noChangeArrowheads="1"/>
          </p:cNvSpPr>
          <p:nvPr/>
        </p:nvSpPr>
        <p:spPr bwMode="auto">
          <a:xfrm>
            <a:off x="685800" y="637721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200" b="1" dirty="0" smtClean="0"/>
              <a:t>802.15.7 Rev1 Letter </a:t>
            </a:r>
            <a:r>
              <a:rPr lang="en-US" altLang="en-US" sz="3200" b="1" dirty="0"/>
              <a:t>Ballot History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73200"/>
            <a:ext cx="8228013" cy="5032375"/>
          </a:xfrm>
        </p:spPr>
        <p:txBody>
          <a:bodyPr/>
          <a:lstStyle/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/>
              <a:t>Initial Letter Ballot (LB147)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/>
              <a:t>Opened: </a:t>
            </a:r>
            <a:r>
              <a:rPr lang="en-US" sz="2400" dirty="0"/>
              <a:t>November 30, 2017, </a:t>
            </a:r>
            <a:endParaRPr lang="en-US" sz="2400" dirty="0" smtClean="0"/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/>
              <a:t>Closed: </a:t>
            </a:r>
            <a:r>
              <a:rPr lang="en-US" sz="2400" dirty="0"/>
              <a:t>January 9, 2018 </a:t>
            </a:r>
            <a:endParaRPr lang="en-US" sz="2400" dirty="0" smtClean="0"/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/>
              <a:t>Vote results (pool of 66 voters)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/>
              <a:t>43 responses (66% response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dirty="0" smtClean="0"/>
              <a:t>43 yes, 5 no (85.71% approval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dirty="0"/>
              <a:t>8</a:t>
            </a:r>
            <a:r>
              <a:rPr lang="en-US" altLang="en-US" dirty="0" smtClean="0"/>
              <a:t> abstain (18.6%)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/>
              <a:t>313 comments from 10 commenters</a:t>
            </a:r>
          </a:p>
          <a:p>
            <a:r>
              <a:rPr lang="en-US" altLang="en-US" sz="2400" dirty="0" smtClean="0"/>
              <a:t>262 marked as </a:t>
            </a:r>
            <a:r>
              <a:rPr lang="en-US" altLang="en-US" sz="2400" dirty="0" smtClean="0"/>
              <a:t>MBS (</a:t>
            </a:r>
            <a:r>
              <a:rPr lang="en-US" sz="2400" dirty="0" smtClean="0"/>
              <a:t>Accepted</a:t>
            </a:r>
            <a:r>
              <a:rPr lang="en-US" sz="2400" dirty="0"/>
              <a:t>: </a:t>
            </a:r>
            <a:r>
              <a:rPr lang="en-US" sz="2400" dirty="0" smtClean="0"/>
              <a:t>203,Rejected</a:t>
            </a:r>
            <a:r>
              <a:rPr lang="en-US" sz="2400" dirty="0"/>
              <a:t>: </a:t>
            </a:r>
            <a:r>
              <a:rPr lang="en-US" sz="2400" dirty="0" smtClean="0"/>
              <a:t>59)</a:t>
            </a:r>
            <a:endParaRPr lang="en-US" sz="2400" dirty="0"/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/>
              <a:t>Comment </a:t>
            </a:r>
            <a:r>
              <a:rPr lang="en-US" altLang="en-US" sz="2400" dirty="0" smtClean="0"/>
              <a:t>resolution database worksheet:</a:t>
            </a:r>
            <a:r>
              <a:rPr lang="en-US" altLang="en-US" sz="2200" dirty="0" smtClean="0"/>
              <a:t> </a:t>
            </a:r>
            <a:r>
              <a:rPr lang="en-US" altLang="en-US" sz="1600" dirty="0">
                <a:hlinkClick r:id="rId2"/>
              </a:rPr>
              <a:t>https://mentor.ieee.org/802.15/dcn/18/15-18-0008-04-007a-lb147-combined-comments.xlsx</a:t>
            </a:r>
            <a:endParaRPr lang="en-US" altLang="en-US" sz="1600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en-US" altLang="ja-JP" smtClean="0"/>
              <a:t>March 2018</a:t>
            </a:r>
            <a:endParaRPr lang="en-US" kern="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7980" y="6475413"/>
            <a:ext cx="1912620" cy="17684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 smtClean="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>
                <a:latin typeface="Times New Roman" pitchFamily="18" charset="0"/>
              </a:rPr>
              <a:t>Slide </a:t>
            </a:r>
            <a:fld id="{5806F4DB-AFE0-4A70-AE87-8B4FCFA8017B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8</a:t>
            </a:fld>
            <a:endParaRPr lang="en-US" altLang="en-US" sz="12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86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 txBox="1">
            <a:spLocks noChangeArrowheads="1"/>
          </p:cNvSpPr>
          <p:nvPr/>
        </p:nvSpPr>
        <p:spPr bwMode="auto">
          <a:xfrm>
            <a:off x="685800" y="650875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200" b="1" dirty="0"/>
              <a:t>802.15.7 Rev1 Letter Ballot History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73200"/>
            <a:ext cx="8228013" cy="5032375"/>
          </a:xfrm>
        </p:spPr>
        <p:txBody>
          <a:bodyPr/>
          <a:lstStyle/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Letter Ballot </a:t>
            </a:r>
            <a:r>
              <a:rPr lang="en-US" altLang="en-US" sz="2200" dirty="0" err="1" smtClean="0"/>
              <a:t>Recirc</a:t>
            </a:r>
            <a:r>
              <a:rPr lang="en-US" altLang="en-US" sz="2200" dirty="0" smtClean="0"/>
              <a:t> 1: (LB148)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Opened: </a:t>
            </a:r>
            <a:r>
              <a:rPr lang="en-US" altLang="ja-JP" sz="2400" dirty="0" smtClean="0"/>
              <a:t>06-Feb-2018</a:t>
            </a:r>
            <a:endParaRPr lang="en-US" altLang="en-US" sz="2200" dirty="0" smtClean="0"/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Closed: </a:t>
            </a:r>
            <a:r>
              <a:rPr lang="en-US" altLang="en-US" sz="2400" dirty="0" smtClean="0"/>
              <a:t>21</a:t>
            </a:r>
            <a:r>
              <a:rPr lang="en-US" altLang="ja-JP" sz="2400" dirty="0" smtClean="0"/>
              <a:t>-Feb-2018</a:t>
            </a:r>
            <a:endParaRPr lang="en-US" altLang="en-US" sz="2200" dirty="0" smtClean="0"/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Vote results (pool of </a:t>
            </a:r>
            <a:r>
              <a:rPr lang="en-US" altLang="en-US" sz="2200" dirty="0" smtClean="0"/>
              <a:t>66 </a:t>
            </a:r>
            <a:r>
              <a:rPr lang="en-US" altLang="en-US" sz="2200" dirty="0" smtClean="0"/>
              <a:t>voters)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49 responses (75.38% response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dirty="0" smtClean="0"/>
              <a:t>37 yes, 4 no (90.24% approval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dirty="0"/>
              <a:t>8</a:t>
            </a:r>
            <a:r>
              <a:rPr lang="en-US" altLang="en-US" dirty="0" smtClean="0"/>
              <a:t> abstain (16.33%)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 280 comments from 7 commenter</a:t>
            </a:r>
          </a:p>
          <a:p>
            <a:r>
              <a:rPr lang="en-US" altLang="en-US" sz="2200" dirty="0" smtClean="0"/>
              <a:t>254 marked as </a:t>
            </a:r>
            <a:r>
              <a:rPr lang="en-US" altLang="en-US" sz="2200" dirty="0" smtClean="0"/>
              <a:t>MBS (</a:t>
            </a:r>
            <a:r>
              <a:rPr lang="en-US" sz="2400" dirty="0"/>
              <a:t>Accepted: </a:t>
            </a:r>
            <a:r>
              <a:rPr lang="en-US" sz="2400" dirty="0" smtClean="0"/>
              <a:t>205, Rejected</a:t>
            </a:r>
            <a:r>
              <a:rPr lang="en-US" sz="2400" dirty="0"/>
              <a:t>: </a:t>
            </a:r>
            <a:r>
              <a:rPr lang="en-US" sz="2400" dirty="0" smtClean="0"/>
              <a:t>49)</a:t>
            </a:r>
            <a:endParaRPr lang="en-US" altLang="en-US" sz="2200" dirty="0" smtClean="0"/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Comment resolution database worksheet: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1800" dirty="0">
                <a:hlinkClick r:id="rId2"/>
              </a:rPr>
              <a:t>https://mentor.ieee.org/802.15/dcn/18/15-18-0080-04-007a-combined-comments-lb148.xlsx</a:t>
            </a:r>
            <a:endParaRPr lang="en-US" altLang="en-US" sz="1800" dirty="0" smtClean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en-US" altLang="ja-JP" smtClean="0"/>
              <a:t>March 2018</a:t>
            </a:r>
            <a:endParaRPr lang="en-US" kern="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32270" y="6475412"/>
            <a:ext cx="1878330" cy="19970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 smtClean="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>
                <a:latin typeface="Times New Roman" pitchFamily="18" charset="0"/>
              </a:rPr>
              <a:t>Slide </a:t>
            </a:r>
            <a:fld id="{5EC67454-7BCD-4225-BEC1-CAC210B04421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9</a:t>
            </a:fld>
            <a:endParaRPr lang="en-US" altLang="en-US" sz="12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69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802.15">
      <a:majorFont>
        <a:latin typeface="Times New Roman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802.15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5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10134</TotalTime>
  <Words>858</Words>
  <Application>Microsoft Office PowerPoint</Application>
  <PresentationFormat>On-screen Show (4:3)</PresentationFormat>
  <Paragraphs>171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802.15</vt:lpstr>
      <vt:lpstr>802.15 Supporting Material and Motions for the Closing EC Meeting March 9, 2018  Hyatt Regency O’Hare</vt:lpstr>
      <vt:lpstr>802.15.4w, x, y, and z PARs to NesCom</vt:lpstr>
      <vt:lpstr>802.15.4w PAR to NesCom</vt:lpstr>
      <vt:lpstr>802.15.4x PAR to NesCom</vt:lpstr>
      <vt:lpstr>802.15.4y PAR to NesCom</vt:lpstr>
      <vt:lpstr>802.15.4z PAR to NesCom</vt:lpstr>
      <vt:lpstr>802.15.7 Revision 1 to Sponsor Ballot (conditional)</vt:lpstr>
      <vt:lpstr>PowerPoint Presentation</vt:lpstr>
      <vt:lpstr>PowerPoint Presentation</vt:lpstr>
      <vt:lpstr>PowerPoint Presentation</vt:lpstr>
      <vt:lpstr>802.15.7Revision 1 to Sponsor Ballot (conditional)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802.15.4 Corr request to go to Sponsor Ballot</dc:title>
  <dc:creator>Pat Kinney</dc:creator>
  <cp:lastModifiedBy>bheile</cp:lastModifiedBy>
  <cp:revision>387</cp:revision>
  <dcterms:created xsi:type="dcterms:W3CDTF">2009-03-12T22:43:48Z</dcterms:created>
  <dcterms:modified xsi:type="dcterms:W3CDTF">2018-03-09T16:26:39Z</dcterms:modified>
</cp:coreProperties>
</file>