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3" r:id="rId2"/>
    <p:sldMasterId id="2147483660" r:id="rId3"/>
  </p:sldMasterIdLst>
  <p:notesMasterIdLst>
    <p:notesMasterId r:id="rId20"/>
  </p:notesMasterIdLst>
  <p:handoutMasterIdLst>
    <p:handoutMasterId r:id="rId21"/>
  </p:handoutMasterIdLst>
  <p:sldIdLst>
    <p:sldId id="259" r:id="rId4"/>
    <p:sldId id="258" r:id="rId5"/>
    <p:sldId id="281" r:id="rId6"/>
    <p:sldId id="264" r:id="rId7"/>
    <p:sldId id="294" r:id="rId8"/>
    <p:sldId id="295" r:id="rId9"/>
    <p:sldId id="286" r:id="rId10"/>
    <p:sldId id="270" r:id="rId11"/>
    <p:sldId id="288" r:id="rId12"/>
    <p:sldId id="287" r:id="rId13"/>
    <p:sldId id="290" r:id="rId14"/>
    <p:sldId id="293" r:id="rId15"/>
    <p:sldId id="292" r:id="rId16"/>
    <p:sldId id="296" r:id="rId17"/>
    <p:sldId id="282" r:id="rId18"/>
    <p:sldId id="269"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49" autoAdjust="0"/>
    <p:restoredTop sz="93608" autoAdjust="0"/>
  </p:normalViewPr>
  <p:slideViewPr>
    <p:cSldViewPr>
      <p:cViewPr varScale="1">
        <p:scale>
          <a:sx n="74" d="100"/>
          <a:sy n="74" d="100"/>
        </p:scale>
        <p:origin x="1388"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2208"/>
    </p:cViewPr>
  </p:sorterViewPr>
  <p:notesViewPr>
    <p:cSldViewPr>
      <p:cViewPr>
        <p:scale>
          <a:sx n="100" d="100"/>
          <a:sy n="100" d="100"/>
        </p:scale>
        <p:origin x="750" y="2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802.15-18-0157-00-0000</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March 2018</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47700" y="401636"/>
            <a:ext cx="55911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78212" y="154057"/>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802.15-18-0157-00-0000</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March 2018</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45150" cy="726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95706"/>
            <a:ext cx="2814638" cy="215444"/>
          </a:xfrm>
        </p:spPr>
        <p:txBody>
          <a:bodyPr/>
          <a:lstStyle/>
          <a:p>
            <a:r>
              <a:rPr lang="en-US" altLang="en-US"/>
              <a:t>doc.: IEEE 802.15-18-0060-00-0000</a:t>
            </a:r>
            <a:endParaRPr lang="en-US" altLang="en-US" dirty="0"/>
          </a:p>
        </p:txBody>
      </p:sp>
      <p:sp>
        <p:nvSpPr>
          <p:cNvPr id="5" name="Date Placeholder 4"/>
          <p:cNvSpPr>
            <a:spLocks noGrp="1"/>
          </p:cNvSpPr>
          <p:nvPr>
            <p:ph type="dt" idx="11"/>
          </p:nvPr>
        </p:nvSpPr>
        <p:spPr>
          <a:xfrm>
            <a:off x="654050" y="95706"/>
            <a:ext cx="2736850" cy="215444"/>
          </a:xfrm>
        </p:spPr>
        <p:txBody>
          <a:bodyPr/>
          <a:lstStyle/>
          <a:p>
            <a:r>
              <a:rPr lang="en-US" altLang="en-US"/>
              <a:t>January 2018</a:t>
            </a:r>
            <a:endParaRPr lang="en-US" altLang="en-US" dirty="0"/>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69131A8C-1CD2-487B-BECF-EE63CFE031C7}"/>
              </a:ext>
            </a:extLst>
          </p:cNvPr>
          <p:cNvSpPr>
            <a:spLocks noGrp="1" noRot="1" noChangeAspect="1" noTextEdit="1"/>
          </p:cNvSpPr>
          <p:nvPr>
            <p:ph type="sldImg"/>
          </p:nvPr>
        </p:nvSpPr>
        <p:spPr>
          <a:xfrm>
            <a:off x="1154113" y="701675"/>
            <a:ext cx="4625975" cy="3468688"/>
          </a:xfrm>
          <a:ln/>
        </p:spPr>
      </p:sp>
      <p:sp>
        <p:nvSpPr>
          <p:cNvPr id="39939" name="Notes Placeholder 2">
            <a:extLst>
              <a:ext uri="{FF2B5EF4-FFF2-40B4-BE49-F238E27FC236}">
                <a16:creationId xmlns:a16="http://schemas.microsoft.com/office/drawing/2014/main" id="{F8833DBE-0C28-4593-BC7C-8477EFA2E39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a:extLst>
              <a:ext uri="{FF2B5EF4-FFF2-40B4-BE49-F238E27FC236}">
                <a16:creationId xmlns:a16="http://schemas.microsoft.com/office/drawing/2014/main" id="{5E76D4C9-9AD2-4C6B-A602-D1280952ECBC}"/>
              </a:ext>
            </a:extLst>
          </p:cNvPr>
          <p:cNvSpPr>
            <a:spLocks noGrp="1"/>
          </p:cNvSpPr>
          <p:nvPr>
            <p:ph type="hdr" sz="quarter"/>
          </p:nvPr>
        </p:nvSpPr>
        <p:spPr/>
        <p:txBody>
          <a:bodyPr/>
          <a:lstStyle/>
          <a:p>
            <a:pPr>
              <a:defRPr/>
            </a:pPr>
            <a:r>
              <a:rPr lang="en-US"/>
              <a:t>doc.: IEEE 802.11-15/0496r1</a:t>
            </a:r>
          </a:p>
        </p:txBody>
      </p:sp>
      <p:sp>
        <p:nvSpPr>
          <p:cNvPr id="5" name="Date Placeholder 4">
            <a:extLst>
              <a:ext uri="{FF2B5EF4-FFF2-40B4-BE49-F238E27FC236}">
                <a16:creationId xmlns:a16="http://schemas.microsoft.com/office/drawing/2014/main" id="{B7929E45-680F-4298-AB4E-061F31B50108}"/>
              </a:ext>
            </a:extLst>
          </p:cNvPr>
          <p:cNvSpPr>
            <a:spLocks noGrp="1"/>
          </p:cNvSpPr>
          <p:nvPr>
            <p:ph type="dt" sz="quarter" idx="1"/>
          </p:nvPr>
        </p:nvSpPr>
        <p:spPr/>
        <p:txBody>
          <a:bodyPr/>
          <a:lstStyle/>
          <a:p>
            <a:pPr>
              <a:defRPr/>
            </a:pPr>
            <a:r>
              <a:rPr lang="en-US"/>
              <a:t>May 2015</a:t>
            </a:r>
          </a:p>
        </p:txBody>
      </p:sp>
      <p:sp>
        <p:nvSpPr>
          <p:cNvPr id="6" name="Footer Placeholder 5">
            <a:extLst>
              <a:ext uri="{FF2B5EF4-FFF2-40B4-BE49-F238E27FC236}">
                <a16:creationId xmlns:a16="http://schemas.microsoft.com/office/drawing/2014/main" id="{2F8C9A21-948D-4026-9412-90354A664AF1}"/>
              </a:ext>
            </a:extLst>
          </p:cNvPr>
          <p:cNvSpPr>
            <a:spLocks noGrp="1"/>
          </p:cNvSpPr>
          <p:nvPr>
            <p:ph type="ftr" sz="quarter" idx="4"/>
          </p:nvPr>
        </p:nvSpPr>
        <p:spPr/>
        <p:txBody>
          <a:bodyPr/>
          <a:lstStyle/>
          <a:p>
            <a:pPr lvl="4">
              <a:defRPr/>
            </a:pPr>
            <a:r>
              <a:rPr lang="en-US"/>
              <a:t>Edward Au (Marvell Semiconductor)</a:t>
            </a:r>
          </a:p>
        </p:txBody>
      </p:sp>
      <p:sp>
        <p:nvSpPr>
          <p:cNvPr id="39943" name="Slide Number Placeholder 6">
            <a:extLst>
              <a:ext uri="{FF2B5EF4-FFF2-40B4-BE49-F238E27FC236}">
                <a16:creationId xmlns:a16="http://schemas.microsoft.com/office/drawing/2014/main" id="{FFE7D338-14EB-441F-9D7B-80E3E6E4F85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AF8B5F4D-72D5-4DD4-95AC-A0F7DFC737D2}" type="slidenum">
              <a:rPr lang="en-US" altLang="en-US" smtClean="0"/>
              <a:pPr>
                <a:spcBef>
                  <a:spcPct val="0"/>
                </a:spcBef>
              </a:pPr>
              <a:t>12</a:t>
            </a:fld>
            <a:endParaRPr lang="en-US" altLang="en-US"/>
          </a:p>
        </p:txBody>
      </p:sp>
    </p:spTree>
    <p:extLst>
      <p:ext uri="{BB962C8B-B14F-4D97-AF65-F5344CB8AC3E}">
        <p14:creationId xmlns:p14="http://schemas.microsoft.com/office/powerpoint/2010/main" val="3120924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a:t>January 2018</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dirty="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15</a:t>
            </a:fld>
            <a:endParaRPr lang="en-US"/>
          </a:p>
        </p:txBody>
      </p:sp>
    </p:spTree>
    <p:extLst>
      <p:ext uri="{BB962C8B-B14F-4D97-AF65-F5344CB8AC3E}">
        <p14:creationId xmlns:p14="http://schemas.microsoft.com/office/powerpoint/2010/main" val="957959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802.15-18-0060-00-0000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802.11-11/0648r0</a:t>
            </a:r>
          </a:p>
        </p:txBody>
      </p:sp>
      <p:sp>
        <p:nvSpPr>
          <p:cNvPr id="31746" name="Rectangle 3"/>
          <p:cNvSpPr txBox="1">
            <a:spLocks noGrp="1" noChangeArrowheads="1"/>
          </p:cNvSpPr>
          <p:nvPr/>
        </p:nvSpPr>
        <p:spPr bwMode="auto">
          <a:xfrm>
            <a:off x="419100" y="68262"/>
            <a:ext cx="144874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November 2017</a:t>
            </a:r>
          </a:p>
        </p:txBody>
      </p:sp>
      <p:sp>
        <p:nvSpPr>
          <p:cNvPr id="31747" name="Rectangle 6"/>
          <p:cNvSpPr txBox="1">
            <a:spLocks noGrp="1" noChangeArrowheads="1"/>
          </p:cNvSpPr>
          <p:nvPr/>
        </p:nvSpPr>
        <p:spPr bwMode="auto">
          <a:xfrm>
            <a:off x="3319827" y="8857085"/>
            <a:ext cx="289297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Al Petrick Jones-Petrick </a:t>
            </a:r>
            <a:r>
              <a:rPr lang="en-US" sz="1200" dirty="0" err="1"/>
              <a:t>ans</a:t>
            </a:r>
            <a:r>
              <a:rPr lang="en-US" sz="1200" dirty="0"/>
              <a:t> Associates</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a:t>
            </a:fld>
            <a:endParaRPr lang="en-US" sz="1200" dirty="0"/>
          </a:p>
        </p:txBody>
      </p:sp>
      <p:sp>
        <p:nvSpPr>
          <p:cNvPr id="31749" name="Rectangle 2"/>
          <p:cNvSpPr>
            <a:spLocks noGrp="1" noRot="1" noChangeAspect="1" noChangeArrowheads="1" noTextEdit="1"/>
          </p:cNvSpPr>
          <p:nvPr>
            <p:ph type="sldImg"/>
          </p:nvPr>
        </p:nvSpPr>
        <p:spPr>
          <a:xfrm>
            <a:off x="1046163" y="754063"/>
            <a:ext cx="4568825" cy="3427412"/>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1237167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802.15-18-0060-00-0000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4</a:t>
            </a:fld>
            <a:endParaRPr lang="en-US" altLang="en-US"/>
          </a:p>
        </p:txBody>
      </p:sp>
    </p:spTree>
    <p:extLst>
      <p:ext uri="{BB962C8B-B14F-4D97-AF65-F5344CB8AC3E}">
        <p14:creationId xmlns:p14="http://schemas.microsoft.com/office/powerpoint/2010/main" val="3960434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5</a:t>
            </a:fld>
            <a:endParaRPr lang="en-GB" altLang="en-US"/>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a:p>
        </p:txBody>
      </p:sp>
    </p:spTree>
    <p:extLst>
      <p:ext uri="{BB962C8B-B14F-4D97-AF65-F5344CB8AC3E}">
        <p14:creationId xmlns:p14="http://schemas.microsoft.com/office/powerpoint/2010/main" val="3320718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802.15-18-0060-00-0000</a:t>
            </a:r>
          </a:p>
        </p:txBody>
      </p:sp>
      <p:sp>
        <p:nvSpPr>
          <p:cNvPr id="5" name="Date Placeholder 4"/>
          <p:cNvSpPr>
            <a:spLocks noGrp="1"/>
          </p:cNvSpPr>
          <p:nvPr>
            <p:ph type="dt" idx="11"/>
          </p:nvPr>
        </p:nvSpPr>
        <p:spPr/>
        <p:txBody>
          <a:bodyPr/>
          <a:lstStyle/>
          <a:p>
            <a:pPr>
              <a:defRPr/>
            </a:pPr>
            <a:r>
              <a:rPr lang="en-US"/>
              <a:t>January 2018</a:t>
            </a:r>
          </a:p>
        </p:txBody>
      </p:sp>
      <p:sp>
        <p:nvSpPr>
          <p:cNvPr id="7" name="Slide Number Placeholder 6"/>
          <p:cNvSpPr>
            <a:spLocks noGrp="1"/>
          </p:cNvSpPr>
          <p:nvPr>
            <p:ph type="sldNum" sz="quarter" idx="13"/>
          </p:nvPr>
        </p:nvSpPr>
        <p:spPr/>
        <p:txBody>
          <a:bodyPr/>
          <a:lstStyle/>
          <a:p>
            <a:pPr>
              <a:defRPr/>
            </a:pPr>
            <a:r>
              <a:rPr lang="en-US"/>
              <a:t>Page </a:t>
            </a:r>
            <a:fld id="{8494B09C-02D3-414B-B0EE-19148CC64A93}" type="slidenum">
              <a:rPr lang="en-US" smtClean="0"/>
              <a:pPr>
                <a:defRPr/>
              </a:pPr>
              <a:t>7</a:t>
            </a:fld>
            <a:endParaRPr lang="en-US"/>
          </a:p>
        </p:txBody>
      </p:sp>
      <p:sp>
        <p:nvSpPr>
          <p:cNvPr id="8" name="Footer Placeholder 5">
            <a:extLst>
              <a:ext uri="{FF2B5EF4-FFF2-40B4-BE49-F238E27FC236}">
                <a16:creationId xmlns:a16="http://schemas.microsoft.com/office/drawing/2014/main" id="{C646857D-9872-494F-B9EA-2DDC969F3704}"/>
              </a:ext>
            </a:extLst>
          </p:cNvPr>
          <p:cNvSpPr txBox="1">
            <a:spLocks/>
          </p:cNvSpPr>
          <p:nvPr/>
        </p:nvSpPr>
        <p:spPr bwMode="auto">
          <a:xfrm>
            <a:off x="3924300" y="91376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457200" lvl="4" algn="r" defTabSz="933450" rtl="0" eaLnBrk="0" fontAlgn="base" hangingPunct="0">
              <a:spcBef>
                <a:spcPct val="0"/>
              </a:spcBef>
              <a:spcAft>
                <a:spcPct val="0"/>
              </a:spcAft>
              <a:defRPr sz="900" kern="1200" baseline="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lvl="4"/>
            <a:r>
              <a:rPr lang="en-US" altLang="en-US"/>
              <a:t>Al Petrick, Jones-Petrick and Associates</a:t>
            </a:r>
            <a:endParaRPr lang="en-US" altLang="en-US" dirty="0"/>
          </a:p>
        </p:txBody>
      </p:sp>
    </p:spTree>
    <p:extLst>
      <p:ext uri="{BB962C8B-B14F-4D97-AF65-F5344CB8AC3E}">
        <p14:creationId xmlns:p14="http://schemas.microsoft.com/office/powerpoint/2010/main" val="3600753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802.15-18-0060-00-0000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8</a:t>
            </a:fld>
            <a:endParaRPr lang="en-US" altLang="en-US"/>
          </a:p>
        </p:txBody>
      </p:sp>
    </p:spTree>
    <p:extLst>
      <p:ext uri="{BB962C8B-B14F-4D97-AF65-F5344CB8AC3E}">
        <p14:creationId xmlns:p14="http://schemas.microsoft.com/office/powerpoint/2010/main" val="2046211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802.15-18-0060-00-0000</a:t>
            </a:r>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9</a:t>
            </a:fld>
            <a:endParaRPr lang="en-US" altLang="en-US"/>
          </a:p>
        </p:txBody>
      </p:sp>
    </p:spTree>
    <p:extLst>
      <p:ext uri="{BB962C8B-B14F-4D97-AF65-F5344CB8AC3E}">
        <p14:creationId xmlns:p14="http://schemas.microsoft.com/office/powerpoint/2010/main" val="1886492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802.15-18-0060-00-0000</a:t>
            </a:r>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10</a:t>
            </a:fld>
            <a:endParaRPr lang="en-US" altLang="en-US"/>
          </a:p>
        </p:txBody>
      </p:sp>
    </p:spTree>
    <p:extLst>
      <p:ext uri="{BB962C8B-B14F-4D97-AF65-F5344CB8AC3E}">
        <p14:creationId xmlns:p14="http://schemas.microsoft.com/office/powerpoint/2010/main" val="1952425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Date Placeholder 6"/>
          <p:cNvSpPr>
            <a:spLocks noGrp="1"/>
          </p:cNvSpPr>
          <p:nvPr>
            <p:ph type="dt" sz="half" idx="10"/>
          </p:nvPr>
        </p:nvSpPr>
        <p:spPr/>
        <p:txBody>
          <a:bodyPr/>
          <a:lstStyle/>
          <a:p>
            <a:r>
              <a:rPr lang="en-US" altLang="en-US"/>
              <a:t>March 2018</a:t>
            </a:r>
            <a:endParaRPr lang="en-US" altLang="en-US" dirty="0"/>
          </a:p>
        </p:txBody>
      </p:sp>
      <p:sp>
        <p:nvSpPr>
          <p:cNvPr id="8" name="Footer Placeholder 7"/>
          <p:cNvSpPr>
            <a:spLocks noGrp="1"/>
          </p:cNvSpPr>
          <p:nvPr>
            <p:ph type="ftr" sz="quarter" idx="11"/>
          </p:nvPr>
        </p:nvSpPr>
        <p:spPr/>
        <p:txBody>
          <a:bodyPr/>
          <a:lstStyle/>
          <a:p>
            <a:r>
              <a:rPr lang="en-US" altLang="en-US"/>
              <a:t>Al Petrick, Jones-Petrick and Associates</a:t>
            </a:r>
          </a:p>
        </p:txBody>
      </p:sp>
      <p:sp>
        <p:nvSpPr>
          <p:cNvPr id="9" name="Slide Number Placeholder 8"/>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March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March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a:t>March 2018</a:t>
            </a:r>
          </a:p>
        </p:txBody>
      </p:sp>
      <p:sp>
        <p:nvSpPr>
          <p:cNvPr id="5" name="Rectangle 5"/>
          <p:cNvSpPr>
            <a:spLocks noGrp="1" noChangeArrowheads="1"/>
          </p:cNvSpPr>
          <p:nvPr>
            <p:ph type="ftr" sz="quarter" idx="11"/>
          </p:nvPr>
        </p:nvSpPr>
        <p:spPr/>
        <p:txBody>
          <a:bodyPr/>
          <a:lstStyle>
            <a:lvl1pPr>
              <a:defRPr/>
            </a:lvl1pPr>
          </a:lstStyle>
          <a:p>
            <a:pPr>
              <a:defRPr/>
            </a:pPr>
            <a:r>
              <a:rPr lang="en-US"/>
              <a:t>Al Petrick, Jones-Petrick and Associates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extLst>
      <p:ext uri="{BB962C8B-B14F-4D97-AF65-F5344CB8AC3E}">
        <p14:creationId xmlns:p14="http://schemas.microsoft.com/office/powerpoint/2010/main" val="3818017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6AA81-86F8-43A7-AD31-479C06BCB9D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9F2FE3-8260-438C-9171-14225988440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B52A39-8F34-4A6C-AF54-26E45E8BC414}"/>
              </a:ext>
            </a:extLst>
          </p:cNvPr>
          <p:cNvSpPr>
            <a:spLocks noGrp="1"/>
          </p:cNvSpPr>
          <p:nvPr>
            <p:ph type="dt" sz="half" idx="10"/>
          </p:nvPr>
        </p:nvSpPr>
        <p:spPr/>
        <p:txBody>
          <a:bodyPr/>
          <a:lstStyle/>
          <a:p>
            <a:fld id="{8D7A1995-0A90-4220-9251-C8EE44D97C6E}" type="datetimeFigureOut">
              <a:rPr lang="en-US" smtClean="0"/>
              <a:t>3/8/2018</a:t>
            </a:fld>
            <a:endParaRPr lang="en-US"/>
          </a:p>
        </p:txBody>
      </p:sp>
      <p:sp>
        <p:nvSpPr>
          <p:cNvPr id="5" name="Footer Placeholder 4">
            <a:extLst>
              <a:ext uri="{FF2B5EF4-FFF2-40B4-BE49-F238E27FC236}">
                <a16:creationId xmlns:a16="http://schemas.microsoft.com/office/drawing/2014/main" id="{C4EAE6FC-0CEF-4367-AFD7-25D482226E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06DB7-4FE2-424E-BCF0-39A10DDACDC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2679578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76D7-5D39-455D-978B-776D447D3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4D236C-470F-4826-8301-AC1C43AC64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8384C8-7642-47F5-95C3-26338A9C686F}"/>
              </a:ext>
            </a:extLst>
          </p:cNvPr>
          <p:cNvSpPr>
            <a:spLocks noGrp="1"/>
          </p:cNvSpPr>
          <p:nvPr>
            <p:ph type="dt" sz="half" idx="10"/>
          </p:nvPr>
        </p:nvSpPr>
        <p:spPr/>
        <p:txBody>
          <a:bodyPr/>
          <a:lstStyle/>
          <a:p>
            <a:fld id="{8D7A1995-0A90-4220-9251-C8EE44D97C6E}" type="datetimeFigureOut">
              <a:rPr lang="en-US" smtClean="0"/>
              <a:t>3/8/2018</a:t>
            </a:fld>
            <a:endParaRPr lang="en-US"/>
          </a:p>
        </p:txBody>
      </p:sp>
      <p:sp>
        <p:nvSpPr>
          <p:cNvPr id="5" name="Footer Placeholder 4">
            <a:extLst>
              <a:ext uri="{FF2B5EF4-FFF2-40B4-BE49-F238E27FC236}">
                <a16:creationId xmlns:a16="http://schemas.microsoft.com/office/drawing/2014/main" id="{F0647A1A-6E86-4AB8-9FEA-EB33FC92F4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6C2397-F97A-4B9E-8CB5-5BE793B44AEE}"/>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30772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3A36E-96DF-42F8-9B44-E97C68AF003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609CA3-6B9B-43A3-80FE-852139E259E4}"/>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70A74A-BDE7-411C-B582-195CA9AB0C5E}"/>
              </a:ext>
            </a:extLst>
          </p:cNvPr>
          <p:cNvSpPr>
            <a:spLocks noGrp="1"/>
          </p:cNvSpPr>
          <p:nvPr>
            <p:ph type="dt" sz="half" idx="10"/>
          </p:nvPr>
        </p:nvSpPr>
        <p:spPr/>
        <p:txBody>
          <a:bodyPr/>
          <a:lstStyle/>
          <a:p>
            <a:fld id="{8D7A1995-0A90-4220-9251-C8EE44D97C6E}" type="datetimeFigureOut">
              <a:rPr lang="en-US" smtClean="0"/>
              <a:t>3/8/2018</a:t>
            </a:fld>
            <a:endParaRPr lang="en-US"/>
          </a:p>
        </p:txBody>
      </p:sp>
      <p:sp>
        <p:nvSpPr>
          <p:cNvPr id="5" name="Footer Placeholder 4">
            <a:extLst>
              <a:ext uri="{FF2B5EF4-FFF2-40B4-BE49-F238E27FC236}">
                <a16:creationId xmlns:a16="http://schemas.microsoft.com/office/drawing/2014/main" id="{09A1D3F2-1A58-43BA-92AE-6EF1206D55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96C7EB-304D-4B08-9E1D-0AD470A9F314}"/>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773616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3CD5-3FEE-4C7D-90CC-3EFC25837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8C7DF8-008A-4D5A-AC89-47E0C21F05D5}"/>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DC0D3A-68CB-4379-B7C9-298A6DF483A1}"/>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520CE4-FE74-47D9-9BD0-6609B7BEE3C1}"/>
              </a:ext>
            </a:extLst>
          </p:cNvPr>
          <p:cNvSpPr>
            <a:spLocks noGrp="1"/>
          </p:cNvSpPr>
          <p:nvPr>
            <p:ph type="dt" sz="half" idx="10"/>
          </p:nvPr>
        </p:nvSpPr>
        <p:spPr/>
        <p:txBody>
          <a:bodyPr/>
          <a:lstStyle/>
          <a:p>
            <a:fld id="{8D7A1995-0A90-4220-9251-C8EE44D97C6E}" type="datetimeFigureOut">
              <a:rPr lang="en-US" smtClean="0"/>
              <a:t>3/8/2018</a:t>
            </a:fld>
            <a:endParaRPr lang="en-US"/>
          </a:p>
        </p:txBody>
      </p:sp>
      <p:sp>
        <p:nvSpPr>
          <p:cNvPr id="6" name="Footer Placeholder 5">
            <a:extLst>
              <a:ext uri="{FF2B5EF4-FFF2-40B4-BE49-F238E27FC236}">
                <a16:creationId xmlns:a16="http://schemas.microsoft.com/office/drawing/2014/main" id="{6E179122-96B4-456E-93EC-CB7CB5A571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6BDFF4-E1E1-45AB-80B1-DF3D408E98A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819624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AD27-3897-4154-81CD-890AADF04C3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04C683-497F-4358-AC4E-39F4690B8D6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A2CC95-94C7-4375-ADA9-ED6FF665941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873D7C-3172-418C-A23C-2067D7B974F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807F3A-C012-4585-9E2C-F183BB1197AB}"/>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F3F37E-DF03-49D2-83E4-5BC63DA836A6}"/>
              </a:ext>
            </a:extLst>
          </p:cNvPr>
          <p:cNvSpPr>
            <a:spLocks noGrp="1"/>
          </p:cNvSpPr>
          <p:nvPr>
            <p:ph type="dt" sz="half" idx="10"/>
          </p:nvPr>
        </p:nvSpPr>
        <p:spPr/>
        <p:txBody>
          <a:bodyPr/>
          <a:lstStyle/>
          <a:p>
            <a:fld id="{8D7A1995-0A90-4220-9251-C8EE44D97C6E}" type="datetimeFigureOut">
              <a:rPr lang="en-US" smtClean="0"/>
              <a:t>3/8/2018</a:t>
            </a:fld>
            <a:endParaRPr lang="en-US"/>
          </a:p>
        </p:txBody>
      </p:sp>
      <p:sp>
        <p:nvSpPr>
          <p:cNvPr id="8" name="Footer Placeholder 7">
            <a:extLst>
              <a:ext uri="{FF2B5EF4-FFF2-40B4-BE49-F238E27FC236}">
                <a16:creationId xmlns:a16="http://schemas.microsoft.com/office/drawing/2014/main" id="{63DE7C5F-AA9C-425D-9C7E-5236C016C9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55FB564-3693-4C44-BE33-E5A779C1ED9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0669825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6DC16-100A-4EB5-B29B-7907C1ECC5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C1F4A8-5EFB-4513-B945-6F72C026B938}"/>
              </a:ext>
            </a:extLst>
          </p:cNvPr>
          <p:cNvSpPr>
            <a:spLocks noGrp="1"/>
          </p:cNvSpPr>
          <p:nvPr>
            <p:ph type="dt" sz="half" idx="10"/>
          </p:nvPr>
        </p:nvSpPr>
        <p:spPr/>
        <p:txBody>
          <a:bodyPr/>
          <a:lstStyle/>
          <a:p>
            <a:fld id="{8D7A1995-0A90-4220-9251-C8EE44D97C6E}" type="datetimeFigureOut">
              <a:rPr lang="en-US" smtClean="0"/>
              <a:t>3/8/2018</a:t>
            </a:fld>
            <a:endParaRPr lang="en-US"/>
          </a:p>
        </p:txBody>
      </p:sp>
      <p:sp>
        <p:nvSpPr>
          <p:cNvPr id="4" name="Footer Placeholder 3">
            <a:extLst>
              <a:ext uri="{FF2B5EF4-FFF2-40B4-BE49-F238E27FC236}">
                <a16:creationId xmlns:a16="http://schemas.microsoft.com/office/drawing/2014/main" id="{5D757A90-9599-409E-B5E9-A15AC2C165B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FBBAAD-CC78-4F3F-9EB3-6B516A4E848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5066921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44E2DC-5BDF-4BAF-A548-672786CB5078}"/>
              </a:ext>
            </a:extLst>
          </p:cNvPr>
          <p:cNvSpPr>
            <a:spLocks noGrp="1"/>
          </p:cNvSpPr>
          <p:nvPr>
            <p:ph type="dt" sz="half" idx="10"/>
          </p:nvPr>
        </p:nvSpPr>
        <p:spPr/>
        <p:txBody>
          <a:bodyPr/>
          <a:lstStyle/>
          <a:p>
            <a:fld id="{8D7A1995-0A90-4220-9251-C8EE44D97C6E}" type="datetimeFigureOut">
              <a:rPr lang="en-US" smtClean="0"/>
              <a:t>3/8/2018</a:t>
            </a:fld>
            <a:endParaRPr lang="en-US"/>
          </a:p>
        </p:txBody>
      </p:sp>
      <p:sp>
        <p:nvSpPr>
          <p:cNvPr id="3" name="Footer Placeholder 2">
            <a:extLst>
              <a:ext uri="{FF2B5EF4-FFF2-40B4-BE49-F238E27FC236}">
                <a16:creationId xmlns:a16="http://schemas.microsoft.com/office/drawing/2014/main" id="{4700EB60-2FAE-4CB0-B5EF-A91A1BF769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879519-FC45-47C5-B0A3-DC460D2A57DD}"/>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11262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March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F807-FE46-471B-9F88-DB455DE8F0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54CC36-6C57-4AEE-B8CF-948EDAF733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66D27F-5A42-4482-9BB2-B8F58905730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402D44-1DF7-4516-8EE8-546EDE1BDF3D}"/>
              </a:ext>
            </a:extLst>
          </p:cNvPr>
          <p:cNvSpPr>
            <a:spLocks noGrp="1"/>
          </p:cNvSpPr>
          <p:nvPr>
            <p:ph type="dt" sz="half" idx="10"/>
          </p:nvPr>
        </p:nvSpPr>
        <p:spPr/>
        <p:txBody>
          <a:bodyPr/>
          <a:lstStyle/>
          <a:p>
            <a:fld id="{8D7A1995-0A90-4220-9251-C8EE44D97C6E}" type="datetimeFigureOut">
              <a:rPr lang="en-US" smtClean="0"/>
              <a:t>3/8/2018</a:t>
            </a:fld>
            <a:endParaRPr lang="en-US"/>
          </a:p>
        </p:txBody>
      </p:sp>
      <p:sp>
        <p:nvSpPr>
          <p:cNvPr id="6" name="Footer Placeholder 5">
            <a:extLst>
              <a:ext uri="{FF2B5EF4-FFF2-40B4-BE49-F238E27FC236}">
                <a16:creationId xmlns:a16="http://schemas.microsoft.com/office/drawing/2014/main" id="{DD8719B2-5A57-4192-8424-AA51BE9FD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AE0C32-6259-45F0-BD59-9E837786782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2838375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5D33D-9956-4CF7-B35B-FF949CC850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13939F-1A20-4DB2-BA8B-62F9129CA33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2C5A9C-2DED-4DC3-80CC-D5E1AE04A61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637EBE-EB59-4C13-A2AD-F981CD2FCF12}"/>
              </a:ext>
            </a:extLst>
          </p:cNvPr>
          <p:cNvSpPr>
            <a:spLocks noGrp="1"/>
          </p:cNvSpPr>
          <p:nvPr>
            <p:ph type="dt" sz="half" idx="10"/>
          </p:nvPr>
        </p:nvSpPr>
        <p:spPr/>
        <p:txBody>
          <a:bodyPr/>
          <a:lstStyle/>
          <a:p>
            <a:fld id="{8D7A1995-0A90-4220-9251-C8EE44D97C6E}" type="datetimeFigureOut">
              <a:rPr lang="en-US" smtClean="0"/>
              <a:t>3/8/2018</a:t>
            </a:fld>
            <a:endParaRPr lang="en-US"/>
          </a:p>
        </p:txBody>
      </p:sp>
      <p:sp>
        <p:nvSpPr>
          <p:cNvPr id="6" name="Footer Placeholder 5">
            <a:extLst>
              <a:ext uri="{FF2B5EF4-FFF2-40B4-BE49-F238E27FC236}">
                <a16:creationId xmlns:a16="http://schemas.microsoft.com/office/drawing/2014/main" id="{1A2E3AB3-395F-4E5E-8B6A-D8BED1E291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866318-0F4B-4C66-BB0C-F9A2B338DCF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987371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843C-6555-46D9-B23D-A6C4865C02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1CC79C-5C56-4479-8A29-52D9DBB274B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03CC6-7599-4332-A319-3A31F723FBC0}"/>
              </a:ext>
            </a:extLst>
          </p:cNvPr>
          <p:cNvSpPr>
            <a:spLocks noGrp="1"/>
          </p:cNvSpPr>
          <p:nvPr>
            <p:ph type="dt" sz="half" idx="10"/>
          </p:nvPr>
        </p:nvSpPr>
        <p:spPr/>
        <p:txBody>
          <a:bodyPr/>
          <a:lstStyle/>
          <a:p>
            <a:fld id="{8D7A1995-0A90-4220-9251-C8EE44D97C6E}" type="datetimeFigureOut">
              <a:rPr lang="en-US" smtClean="0"/>
              <a:t>3/8/2018</a:t>
            </a:fld>
            <a:endParaRPr lang="en-US"/>
          </a:p>
        </p:txBody>
      </p:sp>
      <p:sp>
        <p:nvSpPr>
          <p:cNvPr id="5" name="Footer Placeholder 4">
            <a:extLst>
              <a:ext uri="{FF2B5EF4-FFF2-40B4-BE49-F238E27FC236}">
                <a16:creationId xmlns:a16="http://schemas.microsoft.com/office/drawing/2014/main" id="{807A0C9C-FDCC-4F1D-AB83-1CA11DEBBE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64C67D-30FD-4B27-B330-31219ED56096}"/>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9584579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1624-E2CF-4579-9DB2-CDC9E91E999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152E7B-61E4-4509-83FE-F6632C609464}"/>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EE106-40E6-42FD-957F-EE5395B1D0D1}"/>
              </a:ext>
            </a:extLst>
          </p:cNvPr>
          <p:cNvSpPr>
            <a:spLocks noGrp="1"/>
          </p:cNvSpPr>
          <p:nvPr>
            <p:ph type="dt" sz="half" idx="10"/>
          </p:nvPr>
        </p:nvSpPr>
        <p:spPr/>
        <p:txBody>
          <a:bodyPr/>
          <a:lstStyle/>
          <a:p>
            <a:fld id="{8D7A1995-0A90-4220-9251-C8EE44D97C6E}" type="datetimeFigureOut">
              <a:rPr lang="en-US" smtClean="0"/>
              <a:t>3/8/2018</a:t>
            </a:fld>
            <a:endParaRPr lang="en-US"/>
          </a:p>
        </p:txBody>
      </p:sp>
      <p:sp>
        <p:nvSpPr>
          <p:cNvPr id="5" name="Footer Placeholder 4">
            <a:extLst>
              <a:ext uri="{FF2B5EF4-FFF2-40B4-BE49-F238E27FC236}">
                <a16:creationId xmlns:a16="http://schemas.microsoft.com/office/drawing/2014/main" id="{ADE71F1F-72E6-4D92-AD0E-BA3745F799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EE0E7B-36D7-4976-AA50-A2D3F44C60B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4903031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March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March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March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March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March 2018</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March 2018</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March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March 2018</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March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March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March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March 2018</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March 2018</a:t>
            </a:r>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p>
        </p:txBody>
      </p:sp>
      <p:sp>
        <p:nvSpPr>
          <p:cNvPr id="12" name="Date Placeholder 11"/>
          <p:cNvSpPr>
            <a:spLocks noGrp="1"/>
          </p:cNvSpPr>
          <p:nvPr>
            <p:ph type="dt" sz="half" idx="10"/>
          </p:nvPr>
        </p:nvSpPr>
        <p:spPr/>
        <p:txBody>
          <a:bodyPr/>
          <a:lstStyle/>
          <a:p>
            <a:r>
              <a:rPr lang="en-US" altLang="en-US" dirty="0"/>
              <a:t>March 2018</a:t>
            </a:r>
          </a:p>
        </p:txBody>
      </p:sp>
      <p:sp>
        <p:nvSpPr>
          <p:cNvPr id="13" name="Footer Placeholder 12"/>
          <p:cNvSpPr>
            <a:spLocks noGrp="1"/>
          </p:cNvSpPr>
          <p:nvPr>
            <p:ph type="ftr" sz="quarter" idx="11"/>
          </p:nvPr>
        </p:nvSpPr>
        <p:spPr/>
        <p:txBody>
          <a:bodyPr/>
          <a:lstStyle/>
          <a:p>
            <a:r>
              <a:rPr lang="en-US" altLang="en-US" dirty="0"/>
              <a:t>Al Petrick, Jones-Petrick and Associates</a:t>
            </a:r>
          </a:p>
        </p:txBody>
      </p:sp>
      <p:sp>
        <p:nvSpPr>
          <p:cNvPr id="14" name="Slide Number Placeholder 13"/>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March 2018</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March 2018</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2018</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effectLst/>
              </a:rPr>
              <a:t>15-18-0157-00-0000</a:t>
            </a:r>
            <a:endParaRPr lang="en-US" altLang="en-US" sz="1400" b="1" dirty="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AB5BDA-E265-4DBF-B4FB-CE0E01ADF0A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45DC70-9675-4398-8117-C7C84813A76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75154B-51E2-42F9-99AC-2A008E6A9FF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7A1995-0A90-4220-9251-C8EE44D97C6E}" type="datetimeFigureOut">
              <a:rPr lang="en-US" smtClean="0"/>
              <a:t>3/8/2018</a:t>
            </a:fld>
            <a:endParaRPr lang="en-US"/>
          </a:p>
        </p:txBody>
      </p:sp>
      <p:sp>
        <p:nvSpPr>
          <p:cNvPr id="5" name="Footer Placeholder 4">
            <a:extLst>
              <a:ext uri="{FF2B5EF4-FFF2-40B4-BE49-F238E27FC236}">
                <a16:creationId xmlns:a16="http://schemas.microsoft.com/office/drawing/2014/main" id="{7AE20549-9449-4C39-9B8E-55AC1D7CC29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4E307F-6A94-4B6A-BFB3-124B5640D9F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A755F-2224-44E0-9713-8F729EBE90F5}" type="slidenum">
              <a:rPr lang="en-US" smtClean="0"/>
              <a:t>‹#›</a:t>
            </a:fld>
            <a:endParaRPr lang="en-US"/>
          </a:p>
        </p:txBody>
      </p:sp>
    </p:spTree>
    <p:extLst>
      <p:ext uri="{BB962C8B-B14F-4D97-AF65-F5344CB8AC3E}">
        <p14:creationId xmlns:p14="http://schemas.microsoft.com/office/powerpoint/2010/main" val="2971379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2018</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533400" y="388600"/>
            <a:ext cx="1600200" cy="215444"/>
          </a:xfrm>
        </p:spPr>
        <p:txBody>
          <a:bodyPr/>
          <a:lstStyle/>
          <a:p>
            <a:r>
              <a:rPr lang="en-US" altLang="en-US"/>
              <a:t>March 2018</a:t>
            </a:r>
            <a:endParaRPr lang="en-US" altLang="en-US"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Liaison Report on 802.11 for March 2018</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3 March 2018 </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Al Petrick 802.11</a:t>
            </a:r>
            <a:r>
              <a:rPr lang="en-US" altLang="en-US" sz="1600" dirty="0">
                <a:solidFill>
                  <a:schemeClr val="tx2"/>
                </a:solidFill>
              </a:rPr>
              <a:t>] Company [</a:t>
            </a:r>
            <a:r>
              <a:rPr lang="en-US" altLang="en-US" sz="1600" dirty="0">
                <a:solidFill>
                  <a:srgbClr val="FF0000"/>
                </a:solidFill>
              </a:rPr>
              <a:t>Jones-Petrick and Associates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Orlando, Florida, 32832</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321-235-3269</a:t>
            </a:r>
            <a:r>
              <a:rPr lang="en-US" altLang="en-US" sz="1600" dirty="0">
                <a:solidFill>
                  <a:schemeClr val="tx2"/>
                </a:solidFill>
              </a:rPr>
              <a:t>], FAX: [], E-Mail:[</a:t>
            </a:r>
            <a:r>
              <a:rPr lang="en-US" altLang="en-US" sz="1600" dirty="0">
                <a:solidFill>
                  <a:srgbClr val="FF0000"/>
                </a:solidFill>
              </a:rPr>
              <a:t>al@jpasoc.com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Liaison Report on 802.11 for March, 2018</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Liaison Report on 802.11 for March, 2018</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Informative</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Light Communications - SG</a:t>
            </a:r>
          </a:p>
        </p:txBody>
      </p:sp>
      <p:sp>
        <p:nvSpPr>
          <p:cNvPr id="3" name="Content Placeholder 2"/>
          <p:cNvSpPr>
            <a:spLocks noGrp="1"/>
          </p:cNvSpPr>
          <p:nvPr>
            <p:ph idx="1"/>
          </p:nvPr>
        </p:nvSpPr>
        <p:spPr>
          <a:xfrm>
            <a:off x="847095" y="1701644"/>
            <a:ext cx="7830809" cy="3403756"/>
          </a:xfrm>
        </p:spPr>
        <p:txBody>
          <a:bodyPr/>
          <a:lstStyle/>
          <a:p>
            <a:r>
              <a:rPr lang="en-AU" sz="2400" dirty="0"/>
              <a:t>Revised PAR and CSD for EC and </a:t>
            </a:r>
            <a:r>
              <a:rPr lang="en-AU" sz="2400" dirty="0" err="1"/>
              <a:t>NesCom</a:t>
            </a:r>
            <a:endParaRPr lang="en-AU" sz="2400" dirty="0"/>
          </a:p>
          <a:p>
            <a:pPr lvl="1"/>
            <a:r>
              <a:rPr lang="en-US" altLang="zh-CN" sz="2000" dirty="0"/>
              <a:t>Revised PAR(</a:t>
            </a:r>
            <a:r>
              <a:rPr lang="en-GB" altLang="zh-CN" sz="2000" dirty="0"/>
              <a:t>doc. 11-17/1604r09</a:t>
            </a:r>
            <a:r>
              <a:rPr lang="en-US" altLang="zh-CN" sz="2000" dirty="0"/>
              <a:t>)</a:t>
            </a:r>
          </a:p>
          <a:p>
            <a:pPr lvl="1"/>
            <a:r>
              <a:rPr lang="en-US" altLang="zh-CN" sz="2000" dirty="0"/>
              <a:t>Revised CSD(</a:t>
            </a:r>
            <a:r>
              <a:rPr lang="en-GB" altLang="zh-CN" sz="2000" dirty="0"/>
              <a:t>doc. 11-17/1603r08</a:t>
            </a:r>
            <a:r>
              <a:rPr lang="en-US" altLang="zh-CN" sz="2000" dirty="0"/>
              <a:t>)</a:t>
            </a:r>
            <a:br>
              <a:rPr lang="en-US" altLang="zh-CN" sz="2000" dirty="0"/>
            </a:br>
            <a:endParaRPr lang="en-US" altLang="zh-CN" sz="2000" dirty="0"/>
          </a:p>
          <a:p>
            <a:r>
              <a:rPr lang="en-US" altLang="zh-CN" sz="2400" dirty="0"/>
              <a:t>Presentations</a:t>
            </a:r>
          </a:p>
          <a:p>
            <a:pPr lvl="1"/>
            <a:r>
              <a:rPr lang="en-US" altLang="zh-CN" sz="2000" dirty="0"/>
              <a:t>Doc:11-18/556r0 “Modulation schemes for optical wireless communications</a:t>
            </a:r>
            <a:r>
              <a:rPr lang="en-US" altLang="zh-CN" dirty="0"/>
              <a:t>”</a:t>
            </a:r>
          </a:p>
          <a:p>
            <a:r>
              <a:rPr lang="en-GB" altLang="en-US" sz="2400" dirty="0"/>
              <a:t>Closing report: 18/0572r0</a:t>
            </a:r>
          </a:p>
          <a:p>
            <a:pPr marL="0" indent="0">
              <a:buNone/>
            </a:pPr>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a:t>March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10</a:t>
            </a:fld>
            <a:endParaRPr lang="en-US" altLang="en-US"/>
          </a:p>
        </p:txBody>
      </p:sp>
      <p:sp>
        <p:nvSpPr>
          <p:cNvPr id="7" name="Right Arrow 7">
            <a:extLst>
              <a:ext uri="{FF2B5EF4-FFF2-40B4-BE49-F238E27FC236}">
                <a16:creationId xmlns:a16="http://schemas.microsoft.com/office/drawing/2014/main" id="{51962826-D4C5-4057-B7A1-B2967EFE9CDE}"/>
              </a:ext>
            </a:extLst>
          </p:cNvPr>
          <p:cNvSpPr/>
          <p:nvPr/>
        </p:nvSpPr>
        <p:spPr bwMode="auto">
          <a:xfrm>
            <a:off x="495300" y="2170906"/>
            <a:ext cx="381000" cy="381000"/>
          </a:xfrm>
          <a:prstGeom prst="rightArrow">
            <a:avLst>
              <a:gd name="adj1" fmla="val 50000"/>
              <a:gd name="adj2" fmla="val 59438"/>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94311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75560-D56E-4402-B8E2-09415D8AC6E8}"/>
              </a:ext>
            </a:extLst>
          </p:cNvPr>
          <p:cNvSpPr>
            <a:spLocks noGrp="1"/>
          </p:cNvSpPr>
          <p:nvPr>
            <p:ph type="title"/>
          </p:nvPr>
        </p:nvSpPr>
        <p:spPr/>
        <p:txBody>
          <a:bodyPr/>
          <a:lstStyle/>
          <a:p>
            <a:r>
              <a:rPr lang="en-US" b="1" dirty="0" err="1"/>
              <a:t>TGmd</a:t>
            </a:r>
            <a:r>
              <a:rPr lang="en-US" b="1" dirty="0"/>
              <a:t> – Maintenance </a:t>
            </a:r>
          </a:p>
        </p:txBody>
      </p:sp>
      <p:sp>
        <p:nvSpPr>
          <p:cNvPr id="3" name="Content Placeholder 2">
            <a:extLst>
              <a:ext uri="{FF2B5EF4-FFF2-40B4-BE49-F238E27FC236}">
                <a16:creationId xmlns:a16="http://schemas.microsoft.com/office/drawing/2014/main" id="{FAECB3FC-44AB-4F17-AD8C-23E977F0A1A3}"/>
              </a:ext>
            </a:extLst>
          </p:cNvPr>
          <p:cNvSpPr>
            <a:spLocks noGrp="1"/>
          </p:cNvSpPr>
          <p:nvPr>
            <p:ph idx="1"/>
          </p:nvPr>
        </p:nvSpPr>
        <p:spPr>
          <a:xfrm>
            <a:off x="762000" y="1800727"/>
            <a:ext cx="8153400" cy="2743200"/>
          </a:xfrm>
        </p:spPr>
        <p:txBody>
          <a:bodyPr/>
          <a:lstStyle/>
          <a:p>
            <a:pPr>
              <a:defRPr/>
            </a:pPr>
            <a:r>
              <a:rPr lang="en-US" altLang="ja-JP" sz="2400" dirty="0"/>
              <a:t>Review contributions</a:t>
            </a:r>
          </a:p>
          <a:p>
            <a:pPr lvl="1"/>
            <a:r>
              <a:rPr lang="en-US" sz="2000" dirty="0"/>
              <a:t>11-18-0354 – QoS Mapping – </a:t>
            </a:r>
            <a:r>
              <a:rPr lang="en-US" sz="2000" dirty="0" err="1"/>
              <a:t>A.Myles</a:t>
            </a:r>
            <a:endParaRPr lang="en-US" sz="2000" dirty="0"/>
          </a:p>
          <a:p>
            <a:pPr lvl="1"/>
            <a:r>
              <a:rPr lang="en-US" sz="2000" dirty="0"/>
              <a:t>11-18-0480 – Peer key deletion – </a:t>
            </a:r>
            <a:r>
              <a:rPr lang="en-US" sz="2000" dirty="0" err="1"/>
              <a:t>M.Wentink</a:t>
            </a:r>
            <a:endParaRPr lang="en-US" sz="2000" dirty="0"/>
          </a:p>
          <a:p>
            <a:pPr lvl="1"/>
            <a:r>
              <a:rPr lang="en-US" altLang="en-US" sz="2000" dirty="0"/>
              <a:t>11-18-0334 </a:t>
            </a:r>
            <a:r>
              <a:rPr lang="en-US" sz="2000" dirty="0"/>
              <a:t> –  </a:t>
            </a:r>
            <a:r>
              <a:rPr lang="en-US" altLang="en-US" sz="2000" dirty="0"/>
              <a:t>Annex I DMG OFDM removal – Lei Huang</a:t>
            </a:r>
          </a:p>
          <a:p>
            <a:pPr lvl="1"/>
            <a:r>
              <a:rPr lang="en-US" altLang="en-US" sz="2000" dirty="0"/>
              <a:t>11-17-1807 – Operating Channel Validation Nehru Bhandaru, Thomas Durham</a:t>
            </a:r>
            <a:br>
              <a:rPr lang="en-US" altLang="ja-JP" sz="1600" dirty="0"/>
            </a:br>
            <a:endParaRPr lang="en-US" altLang="ja-JP" sz="1600" dirty="0"/>
          </a:p>
          <a:p>
            <a:r>
              <a:rPr lang="en-US" sz="2400" dirty="0"/>
              <a:t>Initial WGLB closes 2018-03-17</a:t>
            </a:r>
          </a:p>
          <a:p>
            <a:r>
              <a:rPr lang="en-US" sz="2400" dirty="0"/>
              <a:t>Ad-hoc meeting April 10-11-12, 2018  </a:t>
            </a:r>
          </a:p>
          <a:p>
            <a:pPr lvl="1"/>
            <a:r>
              <a:rPr lang="en-US" sz="2000" dirty="0"/>
              <a:t>In Fort Lauderdale, Florida</a:t>
            </a:r>
          </a:p>
          <a:p>
            <a:pPr>
              <a:defRPr/>
            </a:pPr>
            <a:r>
              <a:rPr lang="en-US" altLang="ja-JP" sz="2200" dirty="0"/>
              <a:t>Closing report 18/0569r0</a:t>
            </a:r>
          </a:p>
          <a:p>
            <a:pPr>
              <a:defRPr/>
            </a:pPr>
            <a:endParaRPr lang="en-US" altLang="ja-JP" sz="2200" dirty="0"/>
          </a:p>
          <a:p>
            <a:endParaRPr lang="en-US" dirty="0"/>
          </a:p>
        </p:txBody>
      </p:sp>
      <p:sp>
        <p:nvSpPr>
          <p:cNvPr id="4" name="Date Placeholder 3">
            <a:extLst>
              <a:ext uri="{FF2B5EF4-FFF2-40B4-BE49-F238E27FC236}">
                <a16:creationId xmlns:a16="http://schemas.microsoft.com/office/drawing/2014/main" id="{CEBD10B5-EC8B-4BC3-9EB1-DFA1F0705D80}"/>
              </a:ext>
            </a:extLst>
          </p:cNvPr>
          <p:cNvSpPr>
            <a:spLocks noGrp="1"/>
          </p:cNvSpPr>
          <p:nvPr>
            <p:ph type="dt" sz="half" idx="10"/>
          </p:nvPr>
        </p:nvSpPr>
        <p:spPr/>
        <p:txBody>
          <a:bodyPr/>
          <a:lstStyle/>
          <a:p>
            <a:r>
              <a:rPr lang="en-US" altLang="en-US"/>
              <a:t>March 2018</a:t>
            </a:r>
            <a:endParaRPr lang="en-US" altLang="en-US" dirty="0"/>
          </a:p>
        </p:txBody>
      </p:sp>
      <p:sp>
        <p:nvSpPr>
          <p:cNvPr id="5" name="Footer Placeholder 4">
            <a:extLst>
              <a:ext uri="{FF2B5EF4-FFF2-40B4-BE49-F238E27FC236}">
                <a16:creationId xmlns:a16="http://schemas.microsoft.com/office/drawing/2014/main" id="{3437293C-DAC0-47B8-B725-B9ABB54C9014}"/>
              </a:ext>
            </a:extLst>
          </p:cNvPr>
          <p:cNvSpPr>
            <a:spLocks noGrp="1"/>
          </p:cNvSpPr>
          <p:nvPr>
            <p:ph type="ftr" sz="quarter" idx="11"/>
          </p:nvPr>
        </p:nvSpPr>
        <p:spPr/>
        <p:txBody>
          <a:bodyPr/>
          <a:lstStyle/>
          <a:p>
            <a:r>
              <a:rPr lang="en-US" altLang="en-US"/>
              <a:t>Al Petrick, Jones-Petrick and Associates</a:t>
            </a:r>
          </a:p>
        </p:txBody>
      </p:sp>
      <p:sp>
        <p:nvSpPr>
          <p:cNvPr id="6" name="Slide Number Placeholder 5">
            <a:extLst>
              <a:ext uri="{FF2B5EF4-FFF2-40B4-BE49-F238E27FC236}">
                <a16:creationId xmlns:a16="http://schemas.microsoft.com/office/drawing/2014/main" id="{A3BE9B77-DB69-4FEF-A1B3-747FD521C86E}"/>
              </a:ext>
            </a:extLst>
          </p:cNvPr>
          <p:cNvSpPr>
            <a:spLocks noGrp="1"/>
          </p:cNvSpPr>
          <p:nvPr>
            <p:ph type="sldNum" sz="quarter" idx="12"/>
          </p:nvPr>
        </p:nvSpPr>
        <p:spPr/>
        <p:txBody>
          <a:bodyPr/>
          <a:lstStyle/>
          <a:p>
            <a:r>
              <a:rPr lang="en-US" altLang="en-US"/>
              <a:t>Slide </a:t>
            </a:r>
            <a:fld id="{B5DF06B1-16D6-4ED2-BBDA-2A3165347220}" type="slidenum">
              <a:rPr lang="en-US" altLang="en-US" smtClean="0"/>
              <a:pPr/>
              <a:t>11</a:t>
            </a:fld>
            <a:endParaRPr lang="en-US" altLang="en-US"/>
          </a:p>
        </p:txBody>
      </p:sp>
      <p:sp>
        <p:nvSpPr>
          <p:cNvPr id="7" name="Right Arrow 7">
            <a:extLst>
              <a:ext uri="{FF2B5EF4-FFF2-40B4-BE49-F238E27FC236}">
                <a16:creationId xmlns:a16="http://schemas.microsoft.com/office/drawing/2014/main" id="{22348105-710C-4806-B73C-D8B35625FF13}"/>
              </a:ext>
            </a:extLst>
          </p:cNvPr>
          <p:cNvSpPr/>
          <p:nvPr/>
        </p:nvSpPr>
        <p:spPr bwMode="auto">
          <a:xfrm>
            <a:off x="198549" y="4353427"/>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54272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a:extLst>
              <a:ext uri="{FF2B5EF4-FFF2-40B4-BE49-F238E27FC236}">
                <a16:creationId xmlns:a16="http://schemas.microsoft.com/office/drawing/2014/main" id="{40FFF1E9-E708-483C-9DD0-1CC35FC5FE9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C1CDBA73-3A96-41D1-AA29-2FCBC889286F}" type="slidenum">
              <a:rPr lang="en-US" altLang="en-US" sz="1200" b="0" smtClean="0"/>
              <a:pPr>
                <a:spcBef>
                  <a:spcPct val="0"/>
                </a:spcBef>
                <a:buFontTx/>
                <a:buNone/>
              </a:pPr>
              <a:t>12</a:t>
            </a:fld>
            <a:endParaRPr lang="en-US" altLang="en-US" sz="1200" b="0"/>
          </a:p>
        </p:txBody>
      </p:sp>
      <p:sp>
        <p:nvSpPr>
          <p:cNvPr id="38915" name="Rectangle 2">
            <a:extLst>
              <a:ext uri="{FF2B5EF4-FFF2-40B4-BE49-F238E27FC236}">
                <a16:creationId xmlns:a16="http://schemas.microsoft.com/office/drawing/2014/main" id="{56B12BF4-C5F7-4D54-ACEB-1351B89E867D}"/>
              </a:ext>
            </a:extLst>
          </p:cNvPr>
          <p:cNvSpPr txBox="1">
            <a:spLocks noChangeArrowheads="1"/>
          </p:cNvSpPr>
          <p:nvPr/>
        </p:nvSpPr>
        <p:spPr bwMode="auto">
          <a:xfrm>
            <a:off x="609600" y="950127"/>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err="1">
                <a:solidFill>
                  <a:schemeClr val="tx2"/>
                </a:solidFill>
              </a:rPr>
              <a:t>TGay</a:t>
            </a:r>
            <a:r>
              <a:rPr lang="en-US" altLang="en-US" sz="3200" dirty="0">
                <a:solidFill>
                  <a:schemeClr val="tx2"/>
                </a:solidFill>
              </a:rPr>
              <a:t> (60 GHz)</a:t>
            </a:r>
            <a:endParaRPr lang="en-US" altLang="en-US" dirty="0">
              <a:solidFill>
                <a:schemeClr val="tx2"/>
              </a:solidFill>
            </a:endParaRPr>
          </a:p>
        </p:txBody>
      </p:sp>
      <p:sp>
        <p:nvSpPr>
          <p:cNvPr id="38916" name="Rectangle 3">
            <a:extLst>
              <a:ext uri="{FF2B5EF4-FFF2-40B4-BE49-F238E27FC236}">
                <a16:creationId xmlns:a16="http://schemas.microsoft.com/office/drawing/2014/main" id="{B700109D-7E72-4B30-8E86-9BADC3084BC9}"/>
              </a:ext>
            </a:extLst>
          </p:cNvPr>
          <p:cNvSpPr txBox="1">
            <a:spLocks noChangeArrowheads="1"/>
          </p:cNvSpPr>
          <p:nvPr/>
        </p:nvSpPr>
        <p:spPr bwMode="auto">
          <a:xfrm>
            <a:off x="609600" y="24384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800100" indent="-34290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ts val="1200"/>
              </a:spcBef>
            </a:pPr>
            <a:r>
              <a:rPr lang="en-US" altLang="en-US" dirty="0"/>
              <a:t>Reviewed 30 presentations addressing CID from </a:t>
            </a:r>
            <a:br>
              <a:rPr lang="en-US" altLang="en-US" dirty="0"/>
            </a:br>
            <a:r>
              <a:rPr lang="en-US" altLang="en-US" dirty="0"/>
              <a:t>LB 231 D1.0 </a:t>
            </a:r>
          </a:p>
          <a:p>
            <a:pPr algn="just">
              <a:spcBef>
                <a:spcPts val="575"/>
              </a:spcBef>
            </a:pPr>
            <a:r>
              <a:rPr lang="en-US" altLang="en-US" dirty="0"/>
              <a:t>Approved 459 resolved comments</a:t>
            </a:r>
          </a:p>
          <a:p>
            <a:pPr algn="just">
              <a:spcBef>
                <a:spcPts val="575"/>
              </a:spcBef>
            </a:pPr>
            <a:r>
              <a:rPr lang="en-US" altLang="en-US" dirty="0"/>
              <a:t>Closing report: 18/399r0   </a:t>
            </a:r>
          </a:p>
          <a:p>
            <a:pPr algn="just">
              <a:spcBef>
                <a:spcPts val="575"/>
              </a:spcBef>
            </a:pPr>
            <a:endParaRPr lang="en-US" altLang="en-US" sz="3200" dirty="0"/>
          </a:p>
          <a:p>
            <a:pPr lvl="1" algn="just">
              <a:spcBef>
                <a:spcPts val="300"/>
              </a:spcBef>
              <a:buFont typeface="Lucida Grande" charset="0"/>
              <a:buChar char="−"/>
            </a:pPr>
            <a:endParaRPr lang="en-US" altLang="en-US" sz="2400" dirty="0"/>
          </a:p>
          <a:p>
            <a:pPr lvl="1" algn="just">
              <a:spcBef>
                <a:spcPts val="1200"/>
              </a:spcBef>
              <a:buFontTx/>
              <a:buChar char="•"/>
            </a:pPr>
            <a:endParaRPr lang="en-US" altLang="en-US" sz="2800" b="1" dirty="0"/>
          </a:p>
          <a:p>
            <a:pPr marL="0" indent="0" algn="just">
              <a:spcBef>
                <a:spcPts val="1200"/>
              </a:spcBef>
              <a:buNone/>
            </a:pPr>
            <a:endParaRPr lang="en-US" altLang="en-US" sz="2800" dirty="0"/>
          </a:p>
          <a:p>
            <a:pPr lvl="1" algn="just">
              <a:lnSpc>
                <a:spcPct val="90000"/>
              </a:lnSpc>
            </a:pPr>
            <a:endParaRPr lang="en-US" altLang="en-US" sz="2400" dirty="0"/>
          </a:p>
          <a:p>
            <a:pPr lvl="1">
              <a:buFontTx/>
              <a:buNone/>
            </a:pPr>
            <a:endParaRPr lang="en-US" altLang="en-US" sz="2400" dirty="0"/>
          </a:p>
          <a:p>
            <a:pPr lvl="1"/>
            <a:endParaRPr lang="en-US" altLang="en-US" sz="2400" dirty="0"/>
          </a:p>
        </p:txBody>
      </p:sp>
      <p:sp>
        <p:nvSpPr>
          <p:cNvPr id="38917" name="Date Placeholder 3">
            <a:extLst>
              <a:ext uri="{FF2B5EF4-FFF2-40B4-BE49-F238E27FC236}">
                <a16:creationId xmlns:a16="http://schemas.microsoft.com/office/drawing/2014/main" id="{18979F96-636C-4B61-A08F-0540EBD87F8E}"/>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March 2018</a:t>
            </a:r>
          </a:p>
        </p:txBody>
      </p:sp>
      <p:sp>
        <p:nvSpPr>
          <p:cNvPr id="38918" name="Footer Placeholder 4">
            <a:extLst>
              <a:ext uri="{FF2B5EF4-FFF2-40B4-BE49-F238E27FC236}">
                <a16:creationId xmlns:a16="http://schemas.microsoft.com/office/drawing/2014/main" id="{B312F7C7-A1D1-495B-BE6B-F9B5FA74B0FA}"/>
              </a:ext>
            </a:extLst>
          </p:cNvPr>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Al Petrick, Jones-Petrick and Associates</a:t>
            </a:r>
          </a:p>
        </p:txBody>
      </p:sp>
    </p:spTree>
    <p:extLst>
      <p:ext uri="{BB962C8B-B14F-4D97-AF65-F5344CB8AC3E}">
        <p14:creationId xmlns:p14="http://schemas.microsoft.com/office/powerpoint/2010/main" val="374863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75560-D56E-4402-B8E2-09415D8AC6E8}"/>
              </a:ext>
            </a:extLst>
          </p:cNvPr>
          <p:cNvSpPr>
            <a:spLocks noGrp="1"/>
          </p:cNvSpPr>
          <p:nvPr>
            <p:ph type="title"/>
          </p:nvPr>
        </p:nvSpPr>
        <p:spPr/>
        <p:txBody>
          <a:bodyPr/>
          <a:lstStyle/>
          <a:p>
            <a:r>
              <a:rPr lang="en-US" b="1" dirty="0" err="1"/>
              <a:t>TGaz</a:t>
            </a:r>
            <a:br>
              <a:rPr lang="en-US" b="1" dirty="0"/>
            </a:br>
            <a:r>
              <a:rPr lang="en-US" b="1" dirty="0"/>
              <a:t>(Next Generation Positioning) </a:t>
            </a:r>
          </a:p>
        </p:txBody>
      </p:sp>
      <p:sp>
        <p:nvSpPr>
          <p:cNvPr id="3" name="Content Placeholder 2">
            <a:extLst>
              <a:ext uri="{FF2B5EF4-FFF2-40B4-BE49-F238E27FC236}">
                <a16:creationId xmlns:a16="http://schemas.microsoft.com/office/drawing/2014/main" id="{FAECB3FC-44AB-4F17-AD8C-23E977F0A1A3}"/>
              </a:ext>
            </a:extLst>
          </p:cNvPr>
          <p:cNvSpPr>
            <a:spLocks noGrp="1"/>
          </p:cNvSpPr>
          <p:nvPr>
            <p:ph idx="1"/>
          </p:nvPr>
        </p:nvSpPr>
        <p:spPr>
          <a:xfrm>
            <a:off x="1600200" y="2324348"/>
            <a:ext cx="6705600" cy="2743200"/>
          </a:xfrm>
        </p:spPr>
        <p:txBody>
          <a:bodyPr/>
          <a:lstStyle/>
          <a:p>
            <a:pPr>
              <a:defRPr/>
            </a:pPr>
            <a:r>
              <a:rPr lang="en-US" altLang="ja-JP" sz="2200" dirty="0"/>
              <a:t>Approved draft IEEE 802.11az D0.1 </a:t>
            </a:r>
          </a:p>
          <a:p>
            <a:pPr lvl="1">
              <a:defRPr/>
            </a:pPr>
            <a:r>
              <a:rPr lang="en-US" altLang="ja-JP" sz="1800" dirty="0"/>
              <a:t>Includes trigger based and non-trigger based operation</a:t>
            </a:r>
          </a:p>
          <a:p>
            <a:pPr>
              <a:defRPr/>
            </a:pPr>
            <a:r>
              <a:rPr lang="en-US" altLang="ja-JP" sz="2200" dirty="0"/>
              <a:t>Updated SFD </a:t>
            </a:r>
            <a:r>
              <a:rPr lang="en-US" altLang="ja-JP" sz="2200" b="1" dirty="0"/>
              <a:t>r13</a:t>
            </a:r>
            <a:r>
              <a:rPr lang="en-US" altLang="ja-JP" sz="2200" dirty="0"/>
              <a:t> </a:t>
            </a:r>
          </a:p>
          <a:p>
            <a:pPr lvl="1">
              <a:defRPr/>
            </a:pPr>
            <a:r>
              <a:rPr lang="en-US" altLang="ja-JP" sz="1800" dirty="0"/>
              <a:t>30 New requirements approved</a:t>
            </a:r>
          </a:p>
          <a:p>
            <a:pPr lvl="2">
              <a:defRPr/>
            </a:pPr>
            <a:r>
              <a:rPr lang="en-US" altLang="ja-JP" sz="1400" dirty="0"/>
              <a:t>Secured parameters for ranging measurement protocol</a:t>
            </a:r>
            <a:br>
              <a:rPr lang="en-US" altLang="ja-JP" sz="1200" dirty="0"/>
            </a:br>
            <a:endParaRPr lang="en-US" altLang="ja-JP" sz="1200" dirty="0"/>
          </a:p>
          <a:p>
            <a:pPr>
              <a:defRPr/>
            </a:pPr>
            <a:r>
              <a:rPr lang="en-US" altLang="ja-JP" sz="2200" dirty="0"/>
              <a:t>Reviewed text contributions on trigger frame formats</a:t>
            </a:r>
          </a:p>
          <a:p>
            <a:pPr>
              <a:defRPr/>
            </a:pPr>
            <a:endParaRPr lang="en-US" altLang="ja-JP" sz="1800" dirty="0"/>
          </a:p>
          <a:p>
            <a:pPr marL="0" indent="0">
              <a:buNone/>
              <a:defRPr/>
            </a:pPr>
            <a:endParaRPr lang="en-US" altLang="ja-JP" sz="2200" dirty="0"/>
          </a:p>
          <a:p>
            <a:pPr>
              <a:defRPr/>
            </a:pPr>
            <a:endParaRPr lang="en-US" altLang="ja-JP" sz="2200" dirty="0"/>
          </a:p>
          <a:p>
            <a:endParaRPr lang="en-US" dirty="0"/>
          </a:p>
        </p:txBody>
      </p:sp>
      <p:sp>
        <p:nvSpPr>
          <p:cNvPr id="4" name="Date Placeholder 3">
            <a:extLst>
              <a:ext uri="{FF2B5EF4-FFF2-40B4-BE49-F238E27FC236}">
                <a16:creationId xmlns:a16="http://schemas.microsoft.com/office/drawing/2014/main" id="{CEBD10B5-EC8B-4BC3-9EB1-DFA1F0705D80}"/>
              </a:ext>
            </a:extLst>
          </p:cNvPr>
          <p:cNvSpPr>
            <a:spLocks noGrp="1"/>
          </p:cNvSpPr>
          <p:nvPr>
            <p:ph type="dt" sz="half" idx="10"/>
          </p:nvPr>
        </p:nvSpPr>
        <p:spPr/>
        <p:txBody>
          <a:bodyPr/>
          <a:lstStyle/>
          <a:p>
            <a:r>
              <a:rPr lang="en-US" altLang="en-US"/>
              <a:t>March 2018</a:t>
            </a:r>
            <a:endParaRPr lang="en-US" altLang="en-US" dirty="0"/>
          </a:p>
        </p:txBody>
      </p:sp>
      <p:sp>
        <p:nvSpPr>
          <p:cNvPr id="5" name="Footer Placeholder 4">
            <a:extLst>
              <a:ext uri="{FF2B5EF4-FFF2-40B4-BE49-F238E27FC236}">
                <a16:creationId xmlns:a16="http://schemas.microsoft.com/office/drawing/2014/main" id="{3437293C-DAC0-47B8-B725-B9ABB54C9014}"/>
              </a:ext>
            </a:extLst>
          </p:cNvPr>
          <p:cNvSpPr>
            <a:spLocks noGrp="1"/>
          </p:cNvSpPr>
          <p:nvPr>
            <p:ph type="ftr" sz="quarter" idx="11"/>
          </p:nvPr>
        </p:nvSpPr>
        <p:spPr/>
        <p:txBody>
          <a:bodyPr/>
          <a:lstStyle/>
          <a:p>
            <a:r>
              <a:rPr lang="en-US" altLang="en-US"/>
              <a:t>Al Petrick, Jones-Petrick and Associates</a:t>
            </a:r>
          </a:p>
        </p:txBody>
      </p:sp>
      <p:sp>
        <p:nvSpPr>
          <p:cNvPr id="6" name="Slide Number Placeholder 5">
            <a:extLst>
              <a:ext uri="{FF2B5EF4-FFF2-40B4-BE49-F238E27FC236}">
                <a16:creationId xmlns:a16="http://schemas.microsoft.com/office/drawing/2014/main" id="{A3BE9B77-DB69-4FEF-A1B3-747FD521C86E}"/>
              </a:ext>
            </a:extLst>
          </p:cNvPr>
          <p:cNvSpPr>
            <a:spLocks noGrp="1"/>
          </p:cNvSpPr>
          <p:nvPr>
            <p:ph type="sldNum" sz="quarter" idx="12"/>
          </p:nvPr>
        </p:nvSpPr>
        <p:spPr/>
        <p:txBody>
          <a:bodyPr/>
          <a:lstStyle/>
          <a:p>
            <a:r>
              <a:rPr lang="en-US" altLang="en-US"/>
              <a:t>Slide </a:t>
            </a:r>
            <a:fld id="{B5DF06B1-16D6-4ED2-BBDA-2A3165347220}" type="slidenum">
              <a:rPr lang="en-US" altLang="en-US" smtClean="0"/>
              <a:pPr/>
              <a:t>13</a:t>
            </a:fld>
            <a:endParaRPr lang="en-US" altLang="en-US"/>
          </a:p>
        </p:txBody>
      </p:sp>
      <p:sp>
        <p:nvSpPr>
          <p:cNvPr id="7" name="Right Arrow 7">
            <a:extLst>
              <a:ext uri="{FF2B5EF4-FFF2-40B4-BE49-F238E27FC236}">
                <a16:creationId xmlns:a16="http://schemas.microsoft.com/office/drawing/2014/main" id="{230011E1-D5AC-47A3-B51F-DEEF2A8AF750}"/>
              </a:ext>
            </a:extLst>
          </p:cNvPr>
          <p:cNvSpPr/>
          <p:nvPr/>
        </p:nvSpPr>
        <p:spPr bwMode="auto">
          <a:xfrm>
            <a:off x="762000" y="3124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46131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75560-D56E-4402-B8E2-09415D8AC6E8}"/>
              </a:ext>
            </a:extLst>
          </p:cNvPr>
          <p:cNvSpPr>
            <a:spLocks noGrp="1"/>
          </p:cNvSpPr>
          <p:nvPr>
            <p:ph type="title"/>
          </p:nvPr>
        </p:nvSpPr>
        <p:spPr/>
        <p:txBody>
          <a:bodyPr/>
          <a:lstStyle/>
          <a:p>
            <a:r>
              <a:rPr lang="en-US" b="1" dirty="0"/>
              <a:t>802.11 FD TIG</a:t>
            </a:r>
            <a:br>
              <a:rPr lang="en-US" b="1" dirty="0"/>
            </a:br>
            <a:r>
              <a:rPr lang="en-US" sz="2400" b="1" dirty="0"/>
              <a:t>(Full-Duplex Topic Interest Group) </a:t>
            </a:r>
            <a:endParaRPr lang="en-US" b="1" dirty="0"/>
          </a:p>
        </p:txBody>
      </p:sp>
      <p:sp>
        <p:nvSpPr>
          <p:cNvPr id="3" name="Content Placeholder 2">
            <a:extLst>
              <a:ext uri="{FF2B5EF4-FFF2-40B4-BE49-F238E27FC236}">
                <a16:creationId xmlns:a16="http://schemas.microsoft.com/office/drawing/2014/main" id="{FAECB3FC-44AB-4F17-AD8C-23E977F0A1A3}"/>
              </a:ext>
            </a:extLst>
          </p:cNvPr>
          <p:cNvSpPr>
            <a:spLocks noGrp="1"/>
          </p:cNvSpPr>
          <p:nvPr>
            <p:ph idx="1"/>
          </p:nvPr>
        </p:nvSpPr>
        <p:spPr>
          <a:xfrm>
            <a:off x="836613" y="2057400"/>
            <a:ext cx="8077200" cy="2743200"/>
          </a:xfrm>
        </p:spPr>
        <p:txBody>
          <a:bodyPr/>
          <a:lstStyle/>
          <a:p>
            <a:pPr>
              <a:defRPr/>
            </a:pPr>
            <a:r>
              <a:rPr lang="en-US" altLang="ja-JP" sz="2200" dirty="0"/>
              <a:t>First meeting as FD TIG</a:t>
            </a:r>
          </a:p>
          <a:p>
            <a:pPr>
              <a:defRPr/>
            </a:pPr>
            <a:r>
              <a:rPr lang="en-US" altLang="ja-JP" sz="2200" dirty="0"/>
              <a:t>Reviewed 2 presentations</a:t>
            </a:r>
          </a:p>
          <a:p>
            <a:pPr>
              <a:defRPr/>
            </a:pPr>
            <a:r>
              <a:rPr lang="en-US" altLang="ja-JP" sz="2200" dirty="0"/>
              <a:t>Reviewed draft framework for TIG report</a:t>
            </a:r>
          </a:p>
          <a:p>
            <a:pPr>
              <a:defRPr/>
            </a:pPr>
            <a:r>
              <a:rPr lang="en-US" altLang="ja-JP" sz="2200" dirty="0"/>
              <a:t>Planning a teleconference call before the May 2018 interim</a:t>
            </a:r>
          </a:p>
          <a:p>
            <a:pPr>
              <a:defRPr/>
            </a:pPr>
            <a:r>
              <a:rPr lang="en-US" altLang="ja-JP" sz="2200" dirty="0"/>
              <a:t>Plans – Timeline</a:t>
            </a:r>
          </a:p>
          <a:p>
            <a:pPr lvl="1">
              <a:defRPr/>
            </a:pPr>
            <a:r>
              <a:rPr lang="en-US" altLang="ja-JP" sz="1800" dirty="0"/>
              <a:t>Teleconference call  - April 11, 2018 – review use cases</a:t>
            </a:r>
          </a:p>
          <a:p>
            <a:pPr lvl="1">
              <a:defRPr/>
            </a:pPr>
            <a:r>
              <a:rPr lang="en-US" altLang="ja-JP" sz="1800" dirty="0"/>
              <a:t> May 2018 – review presentations, add text for TIG report</a:t>
            </a:r>
          </a:p>
          <a:p>
            <a:pPr lvl="1">
              <a:defRPr/>
            </a:pPr>
            <a:r>
              <a:rPr lang="en-US" altLang="ja-JP" sz="1800" dirty="0"/>
              <a:t>July 2018 finalize report, make recommendation</a:t>
            </a:r>
          </a:p>
          <a:p>
            <a:pPr>
              <a:defRPr/>
            </a:pPr>
            <a:r>
              <a:rPr lang="en-US" altLang="ja-JP" sz="2200" dirty="0"/>
              <a:t>Closing report: 18/0585r0</a:t>
            </a:r>
          </a:p>
          <a:p>
            <a:pPr marL="0" indent="0">
              <a:buNone/>
              <a:defRPr/>
            </a:pPr>
            <a:endParaRPr lang="en-US" altLang="ja-JP" sz="2200" dirty="0"/>
          </a:p>
          <a:p>
            <a:pPr>
              <a:defRPr/>
            </a:pPr>
            <a:endParaRPr lang="en-US" altLang="ja-JP" sz="2200" dirty="0"/>
          </a:p>
          <a:p>
            <a:endParaRPr lang="en-US" dirty="0"/>
          </a:p>
        </p:txBody>
      </p:sp>
      <p:sp>
        <p:nvSpPr>
          <p:cNvPr id="4" name="Date Placeholder 3">
            <a:extLst>
              <a:ext uri="{FF2B5EF4-FFF2-40B4-BE49-F238E27FC236}">
                <a16:creationId xmlns:a16="http://schemas.microsoft.com/office/drawing/2014/main" id="{CEBD10B5-EC8B-4BC3-9EB1-DFA1F0705D80}"/>
              </a:ext>
            </a:extLst>
          </p:cNvPr>
          <p:cNvSpPr>
            <a:spLocks noGrp="1"/>
          </p:cNvSpPr>
          <p:nvPr>
            <p:ph type="dt" sz="half" idx="10"/>
          </p:nvPr>
        </p:nvSpPr>
        <p:spPr/>
        <p:txBody>
          <a:bodyPr/>
          <a:lstStyle/>
          <a:p>
            <a:r>
              <a:rPr lang="en-US" altLang="en-US"/>
              <a:t>March 2018</a:t>
            </a:r>
            <a:endParaRPr lang="en-US" altLang="en-US" dirty="0"/>
          </a:p>
        </p:txBody>
      </p:sp>
      <p:sp>
        <p:nvSpPr>
          <p:cNvPr id="5" name="Footer Placeholder 4">
            <a:extLst>
              <a:ext uri="{FF2B5EF4-FFF2-40B4-BE49-F238E27FC236}">
                <a16:creationId xmlns:a16="http://schemas.microsoft.com/office/drawing/2014/main" id="{3437293C-DAC0-47B8-B725-B9ABB54C9014}"/>
              </a:ext>
            </a:extLst>
          </p:cNvPr>
          <p:cNvSpPr>
            <a:spLocks noGrp="1"/>
          </p:cNvSpPr>
          <p:nvPr>
            <p:ph type="ftr" sz="quarter" idx="11"/>
          </p:nvPr>
        </p:nvSpPr>
        <p:spPr/>
        <p:txBody>
          <a:bodyPr/>
          <a:lstStyle/>
          <a:p>
            <a:r>
              <a:rPr lang="en-US" altLang="en-US"/>
              <a:t>Al Petrick, Jones-Petrick and Associates</a:t>
            </a:r>
          </a:p>
        </p:txBody>
      </p:sp>
      <p:sp>
        <p:nvSpPr>
          <p:cNvPr id="6" name="Slide Number Placeholder 5">
            <a:extLst>
              <a:ext uri="{FF2B5EF4-FFF2-40B4-BE49-F238E27FC236}">
                <a16:creationId xmlns:a16="http://schemas.microsoft.com/office/drawing/2014/main" id="{A3BE9B77-DB69-4FEF-A1B3-747FD521C86E}"/>
              </a:ext>
            </a:extLst>
          </p:cNvPr>
          <p:cNvSpPr>
            <a:spLocks noGrp="1"/>
          </p:cNvSpPr>
          <p:nvPr>
            <p:ph type="sldNum" sz="quarter" idx="12"/>
          </p:nvPr>
        </p:nvSpPr>
        <p:spPr/>
        <p:txBody>
          <a:bodyPr/>
          <a:lstStyle/>
          <a:p>
            <a:r>
              <a:rPr lang="en-US" altLang="en-US"/>
              <a:t>Slide </a:t>
            </a:r>
            <a:fld id="{B5DF06B1-16D6-4ED2-BBDA-2A3165347220}" type="slidenum">
              <a:rPr lang="en-US" altLang="en-US" smtClean="0"/>
              <a:pPr/>
              <a:t>14</a:t>
            </a:fld>
            <a:endParaRPr lang="en-US" altLang="en-US"/>
          </a:p>
        </p:txBody>
      </p:sp>
      <p:sp>
        <p:nvSpPr>
          <p:cNvPr id="7" name="Right Arrow 7">
            <a:extLst>
              <a:ext uri="{FF2B5EF4-FFF2-40B4-BE49-F238E27FC236}">
                <a16:creationId xmlns:a16="http://schemas.microsoft.com/office/drawing/2014/main" id="{230011E1-D5AC-47A3-B51F-DEEF2A8AF750}"/>
              </a:ext>
            </a:extLst>
          </p:cNvPr>
          <p:cNvSpPr/>
          <p:nvPr/>
        </p:nvSpPr>
        <p:spPr bwMode="auto">
          <a:xfrm>
            <a:off x="331631" y="22098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244164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15</a:t>
            </a:fld>
            <a:endParaRPr lang="en-US"/>
          </a:p>
        </p:txBody>
      </p:sp>
      <p:sp>
        <p:nvSpPr>
          <p:cNvPr id="29699" name="Rectangle 4"/>
          <p:cNvSpPr>
            <a:spLocks noGrp="1" noChangeArrowheads="1"/>
          </p:cNvSpPr>
          <p:nvPr>
            <p:ph type="title"/>
          </p:nvPr>
        </p:nvSpPr>
        <p:spPr>
          <a:xfrm>
            <a:off x="685800" y="914400"/>
            <a:ext cx="7772400" cy="685800"/>
          </a:xfrm>
        </p:spPr>
        <p:txBody>
          <a:bodyPr/>
          <a:lstStyle/>
          <a:p>
            <a:r>
              <a:rPr lang="en-US" altLang="en-US" b="1" dirty="0"/>
              <a:t>Editor’s Projected Completion of 802.11 Amendments</a:t>
            </a:r>
            <a:endParaRPr lang="en-US" b="1" dirty="0"/>
          </a:p>
        </p:txBody>
      </p:sp>
      <p:sp>
        <p:nvSpPr>
          <p:cNvPr id="29756" name="Footer Placeholder 7"/>
          <p:cNvSpPr>
            <a:spLocks noGrp="1"/>
          </p:cNvSpPr>
          <p:nvPr>
            <p:ph type="ftr" sz="quarter" idx="11"/>
          </p:nvPr>
        </p:nvSpPr>
        <p:spPr>
          <a:noFill/>
        </p:spPr>
        <p:txBody>
          <a:bodyPr/>
          <a:lstStyle/>
          <a:p>
            <a:r>
              <a:rPr lang="en-US"/>
              <a:t>Al Petrick, Jones-Petrick and Associates</a:t>
            </a:r>
          </a:p>
        </p:txBody>
      </p:sp>
      <p:sp>
        <p:nvSpPr>
          <p:cNvPr id="29757" name="Date Placeholder 7"/>
          <p:cNvSpPr>
            <a:spLocks noGrp="1"/>
          </p:cNvSpPr>
          <p:nvPr>
            <p:ph type="dt" sz="quarter" idx="10"/>
          </p:nvPr>
        </p:nvSpPr>
        <p:spPr>
          <a:noFill/>
        </p:spPr>
        <p:txBody>
          <a:bodyPr/>
          <a:lstStyle/>
          <a:p>
            <a:r>
              <a:rPr lang="en-US"/>
              <a:t>March 2018</a:t>
            </a:r>
          </a:p>
        </p:txBody>
      </p:sp>
      <p:sp>
        <p:nvSpPr>
          <p:cNvPr id="9" name="Right Arrow 7"/>
          <p:cNvSpPr/>
          <p:nvPr/>
        </p:nvSpPr>
        <p:spPr bwMode="auto">
          <a:xfrm>
            <a:off x="304800" y="43434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 name="Rectangle 1">
            <a:extLst>
              <a:ext uri="{FF2B5EF4-FFF2-40B4-BE49-F238E27FC236}">
                <a16:creationId xmlns:a16="http://schemas.microsoft.com/office/drawing/2014/main" id="{DBCE2A97-AE70-415C-BC2E-5838A4FBEC76}"/>
              </a:ext>
            </a:extLst>
          </p:cNvPr>
          <p:cNvSpPr/>
          <p:nvPr/>
        </p:nvSpPr>
        <p:spPr bwMode="auto">
          <a:xfrm>
            <a:off x="3810000" y="5905500"/>
            <a:ext cx="242888" cy="190500"/>
          </a:xfrm>
          <a:prstGeom prst="rect">
            <a:avLst/>
          </a:prstGeom>
          <a:solidFill>
            <a:srgbClr val="FF0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 name="TextBox 3">
            <a:extLst>
              <a:ext uri="{FF2B5EF4-FFF2-40B4-BE49-F238E27FC236}">
                <a16:creationId xmlns:a16="http://schemas.microsoft.com/office/drawing/2014/main" id="{42694D20-2C98-41D2-8830-4F2F2860D998}"/>
              </a:ext>
            </a:extLst>
          </p:cNvPr>
          <p:cNvSpPr txBox="1"/>
          <p:nvPr/>
        </p:nvSpPr>
        <p:spPr>
          <a:xfrm>
            <a:off x="3976034" y="5866323"/>
            <a:ext cx="1087157" cy="276999"/>
          </a:xfrm>
          <a:prstGeom prst="rect">
            <a:avLst/>
          </a:prstGeom>
          <a:noFill/>
        </p:spPr>
        <p:txBody>
          <a:bodyPr wrap="none" rtlCol="0">
            <a:spAutoFit/>
          </a:bodyPr>
          <a:lstStyle/>
          <a:p>
            <a:r>
              <a:rPr lang="en-US" dirty="0"/>
              <a:t>Page Numbers</a:t>
            </a:r>
          </a:p>
        </p:txBody>
      </p:sp>
      <p:sp>
        <p:nvSpPr>
          <p:cNvPr id="10" name="Rectangle 9">
            <a:extLst>
              <a:ext uri="{FF2B5EF4-FFF2-40B4-BE49-F238E27FC236}">
                <a16:creationId xmlns:a16="http://schemas.microsoft.com/office/drawing/2014/main" id="{1EEF62D9-055F-440D-AA69-8AA3978E9828}"/>
              </a:ext>
            </a:extLst>
          </p:cNvPr>
          <p:cNvSpPr/>
          <p:nvPr/>
        </p:nvSpPr>
        <p:spPr bwMode="auto">
          <a:xfrm>
            <a:off x="6096000" y="5867400"/>
            <a:ext cx="228600" cy="228600"/>
          </a:xfrm>
          <a:prstGeom prst="rect">
            <a:avLst/>
          </a:prstGeom>
          <a:solidFill>
            <a:srgbClr val="7030A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10E539E6-0F2A-47B6-9282-CF5CE211997B}"/>
              </a:ext>
            </a:extLst>
          </p:cNvPr>
          <p:cNvSpPr txBox="1"/>
          <p:nvPr/>
        </p:nvSpPr>
        <p:spPr>
          <a:xfrm>
            <a:off x="6311917" y="5856307"/>
            <a:ext cx="1071127" cy="276999"/>
          </a:xfrm>
          <a:prstGeom prst="rect">
            <a:avLst/>
          </a:prstGeom>
          <a:noFill/>
        </p:spPr>
        <p:txBody>
          <a:bodyPr wrap="none" rtlCol="0">
            <a:spAutoFit/>
          </a:bodyPr>
          <a:lstStyle/>
          <a:p>
            <a:r>
              <a:rPr lang="en-US" dirty="0"/>
              <a:t>Revised Dates</a:t>
            </a:r>
          </a:p>
        </p:txBody>
      </p:sp>
      <p:graphicFrame>
        <p:nvGraphicFramePr>
          <p:cNvPr id="13" name="Table 12">
            <a:extLst>
              <a:ext uri="{FF2B5EF4-FFF2-40B4-BE49-F238E27FC236}">
                <a16:creationId xmlns:a16="http://schemas.microsoft.com/office/drawing/2014/main" id="{223AA614-0B28-4088-A1A2-2333614B2C68}"/>
              </a:ext>
            </a:extLst>
          </p:cNvPr>
          <p:cNvGraphicFramePr>
            <a:graphicFrameLocks noGrp="1"/>
          </p:cNvGraphicFramePr>
          <p:nvPr>
            <p:extLst>
              <p:ext uri="{D42A27DB-BD31-4B8C-83A1-F6EECF244321}">
                <p14:modId xmlns:p14="http://schemas.microsoft.com/office/powerpoint/2010/main" val="2430305793"/>
              </p:ext>
            </p:extLst>
          </p:nvPr>
        </p:nvGraphicFramePr>
        <p:xfrm>
          <a:off x="981075" y="2233110"/>
          <a:ext cx="7258050" cy="3219456"/>
        </p:xfrm>
        <a:graphic>
          <a:graphicData uri="http://schemas.openxmlformats.org/drawingml/2006/table">
            <a:tbl>
              <a:tblPr firstRow="1" bandRow="1">
                <a:tableStyleId>{5C22544A-7EE6-4342-B048-85BDC9FD1C3A}</a:tableStyleId>
              </a:tblPr>
              <a:tblGrid>
                <a:gridCol w="2419350">
                  <a:extLst>
                    <a:ext uri="{9D8B030D-6E8A-4147-A177-3AD203B41FA5}">
                      <a16:colId xmlns:a16="http://schemas.microsoft.com/office/drawing/2014/main" val="3336049185"/>
                    </a:ext>
                  </a:extLst>
                </a:gridCol>
                <a:gridCol w="2419350">
                  <a:extLst>
                    <a:ext uri="{9D8B030D-6E8A-4147-A177-3AD203B41FA5}">
                      <a16:colId xmlns:a16="http://schemas.microsoft.com/office/drawing/2014/main" val="1921072032"/>
                    </a:ext>
                  </a:extLst>
                </a:gridCol>
                <a:gridCol w="2419350">
                  <a:extLst>
                    <a:ext uri="{9D8B030D-6E8A-4147-A177-3AD203B41FA5}">
                      <a16:colId xmlns:a16="http://schemas.microsoft.com/office/drawing/2014/main" val="3834352144"/>
                    </a:ext>
                  </a:extLst>
                </a:gridCol>
              </a:tblGrid>
              <a:tr h="43653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a:ln>
                            <a:noFill/>
                          </a:ln>
                          <a:solidFill>
                            <a:schemeClr val="tx1"/>
                          </a:solidFill>
                          <a:effectLst/>
                          <a:latin typeface="Times New Roman" pitchFamily="18" charset="0"/>
                        </a:rPr>
                        <a:t>Amendment Number</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a:ln>
                            <a:noFill/>
                          </a:ln>
                          <a:solidFill>
                            <a:schemeClr val="tx1"/>
                          </a:solidFill>
                          <a:effectLst/>
                          <a:latin typeface="Times New Roman" pitchFamily="18" charset="0"/>
                        </a:rPr>
                        <a:t>Task Group</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a:ln>
                            <a:noFill/>
                          </a:ln>
                          <a:solidFill>
                            <a:schemeClr val="tx1"/>
                          </a:solidFill>
                          <a:effectLst/>
                          <a:latin typeface="Times New Roman" pitchFamily="18" charset="0"/>
                        </a:rPr>
                        <a:t>Projected REVCOM Date</a:t>
                      </a:r>
                    </a:p>
                  </a:txBody>
                  <a:tcPr marL="68580" marR="68580" marT="34290" marB="34290" horzOverflow="overflow">
                    <a:noFill/>
                  </a:tcPr>
                </a:tc>
                <a:extLst>
                  <a:ext uri="{0D108BD9-81ED-4DB2-BD59-A6C34878D82A}">
                    <a16:rowId xmlns:a16="http://schemas.microsoft.com/office/drawing/2014/main" val="3578554141"/>
                  </a:ext>
                </a:extLst>
              </a:tr>
              <a:tr h="30921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a:ln>
                            <a:noFill/>
                          </a:ln>
                          <a:solidFill>
                            <a:schemeClr val="accent2"/>
                          </a:solidFill>
                          <a:effectLst/>
                          <a:latin typeface="Times New Roman" pitchFamily="18" charset="0"/>
                        </a:rPr>
                        <a:t>802.11-2016 Amendment 1</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accent2"/>
                          </a:solidFill>
                          <a:effectLst/>
                          <a:latin typeface="Times New Roman" pitchFamily="18" charset="0"/>
                        </a:rPr>
                        <a:t>TGai</a:t>
                      </a:r>
                      <a:endParaRPr kumimoji="0" lang="en-US" sz="1500" b="0" i="0" u="none" strike="noStrike" cap="none" normalizeH="0" baseline="0" dirty="0">
                        <a:ln>
                          <a:noFill/>
                        </a:ln>
                        <a:solidFill>
                          <a:schemeClr val="accent2"/>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Dec 2016</a:t>
                      </a:r>
                    </a:p>
                  </a:txBody>
                  <a:tcPr marL="68580" marR="68580" marT="34290" marB="34290" horzOverflow="overflow">
                    <a:noFill/>
                  </a:tcPr>
                </a:tc>
                <a:extLst>
                  <a:ext uri="{0D108BD9-81ED-4DB2-BD59-A6C34878D82A}">
                    <a16:rowId xmlns:a16="http://schemas.microsoft.com/office/drawing/2014/main" val="216556490"/>
                  </a:ext>
                </a:extLst>
              </a:tr>
              <a:tr h="30921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a:ln>
                            <a:noFill/>
                          </a:ln>
                          <a:solidFill>
                            <a:schemeClr val="accent2"/>
                          </a:solidFill>
                          <a:effectLst/>
                          <a:latin typeface="Times New Roman" pitchFamily="18" charset="0"/>
                        </a:rPr>
                        <a:t>802.11-2016 Amendment 2</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err="1">
                          <a:ln>
                            <a:noFill/>
                          </a:ln>
                          <a:solidFill>
                            <a:schemeClr val="accent2"/>
                          </a:solidFill>
                          <a:effectLst/>
                          <a:latin typeface="Times New Roman" pitchFamily="18" charset="0"/>
                        </a:rPr>
                        <a:t>TGah</a:t>
                      </a:r>
                      <a:endParaRPr kumimoji="0" lang="en-US" sz="1500" b="0" i="0" u="none" strike="noStrike" cap="none" normalizeH="0" baseline="0" dirty="0">
                        <a:ln>
                          <a:noFill/>
                        </a:ln>
                        <a:solidFill>
                          <a:schemeClr val="accent2"/>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Dec 2016</a:t>
                      </a:r>
                    </a:p>
                  </a:txBody>
                  <a:tcPr marL="68580" marR="68580" marT="34290" marB="34290" horzOverflow="overflow">
                    <a:noFill/>
                  </a:tcPr>
                </a:tc>
                <a:extLst>
                  <a:ext uri="{0D108BD9-81ED-4DB2-BD59-A6C34878D82A}">
                    <a16:rowId xmlns:a16="http://schemas.microsoft.com/office/drawing/2014/main" val="2414023622"/>
                  </a:ext>
                </a:extLst>
              </a:tr>
              <a:tr h="30921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a:ln>
                            <a:noFill/>
                          </a:ln>
                          <a:solidFill>
                            <a:schemeClr val="accent2"/>
                          </a:solidFill>
                          <a:effectLst/>
                          <a:latin typeface="Times New Roman" pitchFamily="18" charset="0"/>
                        </a:rPr>
                        <a:t>802.11-2016 Amendment 3</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err="1">
                          <a:ln>
                            <a:noFill/>
                          </a:ln>
                          <a:solidFill>
                            <a:schemeClr val="accent2"/>
                          </a:solidFill>
                          <a:effectLst/>
                          <a:latin typeface="Times New Roman" pitchFamily="18" charset="0"/>
                        </a:rPr>
                        <a:t>TGaj</a:t>
                      </a:r>
                      <a:endParaRPr kumimoji="0" lang="en-US" sz="1500" b="0" i="0" u="none" strike="noStrike" cap="none" normalizeH="0" baseline="0" dirty="0">
                        <a:ln>
                          <a:noFill/>
                        </a:ln>
                        <a:solidFill>
                          <a:srgbClr val="0070C0"/>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March 2018</a:t>
                      </a:r>
                    </a:p>
                  </a:txBody>
                  <a:tcPr marL="68580" marR="68580" marT="34290" marB="34290" horzOverflow="overflow">
                    <a:noFill/>
                  </a:tcPr>
                </a:tc>
                <a:extLst>
                  <a:ext uri="{0D108BD9-81ED-4DB2-BD59-A6C34878D82A}">
                    <a16:rowId xmlns:a16="http://schemas.microsoft.com/office/drawing/2014/main" val="3227809256"/>
                  </a:ext>
                </a:extLst>
              </a:tr>
              <a:tr h="309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802.11-2016 Amendment 4</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err="1">
                          <a:ln>
                            <a:noFill/>
                          </a:ln>
                          <a:solidFill>
                            <a:schemeClr val="accent2"/>
                          </a:solidFill>
                          <a:effectLst/>
                          <a:latin typeface="Times New Roman" pitchFamily="18" charset="0"/>
                        </a:rPr>
                        <a:t>TGak</a:t>
                      </a:r>
                      <a:endParaRPr kumimoji="0" lang="en-US" sz="1500" b="0" i="0" u="none" strike="noStrike" cap="none" normalizeH="0" baseline="0" dirty="0">
                        <a:ln>
                          <a:noFill/>
                        </a:ln>
                        <a:solidFill>
                          <a:srgbClr val="002060"/>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March 2018</a:t>
                      </a:r>
                    </a:p>
                  </a:txBody>
                  <a:tcPr marL="68580" marR="68580" marT="34290" marB="34290" horzOverflow="overflow">
                    <a:noFill/>
                  </a:tcPr>
                </a:tc>
                <a:extLst>
                  <a:ext uri="{0D108BD9-81ED-4DB2-BD59-A6C34878D82A}">
                    <a16:rowId xmlns:a16="http://schemas.microsoft.com/office/drawing/2014/main" val="1982380037"/>
                  </a:ext>
                </a:extLst>
              </a:tr>
              <a:tr h="30921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a:ln>
                            <a:noFill/>
                          </a:ln>
                          <a:solidFill>
                            <a:schemeClr val="accent2"/>
                          </a:solidFill>
                          <a:effectLst/>
                          <a:latin typeface="Times New Roman" pitchFamily="18" charset="0"/>
                        </a:rPr>
                        <a:t>802.11-2016 Amendment 5</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err="1">
                          <a:ln>
                            <a:noFill/>
                          </a:ln>
                          <a:solidFill>
                            <a:schemeClr val="accent2"/>
                          </a:solidFill>
                          <a:effectLst/>
                          <a:latin typeface="Times New Roman" pitchFamily="18" charset="0"/>
                        </a:rPr>
                        <a:t>TGaq</a:t>
                      </a:r>
                      <a:endParaRPr kumimoji="0" lang="en-US" sz="1500" b="0" i="0" u="none" strike="noStrike" cap="none" normalizeH="0" baseline="0" dirty="0">
                        <a:ln>
                          <a:noFill/>
                        </a:ln>
                        <a:solidFill>
                          <a:srgbClr val="0070C0"/>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rgbClr val="002060"/>
                          </a:solidFill>
                          <a:effectLst/>
                          <a:latin typeface="Times New Roman" pitchFamily="18" charset="0"/>
                        </a:rPr>
                        <a:t>March 2018</a:t>
                      </a:r>
                    </a:p>
                  </a:txBody>
                  <a:tcPr marL="68580" marR="68580" marT="34290" marB="34290" horzOverflow="overflow">
                    <a:noFill/>
                  </a:tcPr>
                </a:tc>
                <a:extLst>
                  <a:ext uri="{0D108BD9-81ED-4DB2-BD59-A6C34878D82A}">
                    <a16:rowId xmlns:a16="http://schemas.microsoft.com/office/drawing/2014/main" val="4167905179"/>
                  </a:ext>
                </a:extLst>
              </a:tr>
              <a:tr h="309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802.11-2016 Amendment 6</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TGax – </a:t>
                      </a:r>
                      <a:r>
                        <a:rPr kumimoji="0" lang="en-US" sz="1500" b="0" i="0" u="none" strike="noStrike" cap="none" normalizeH="0" baseline="0" dirty="0">
                          <a:ln>
                            <a:noFill/>
                          </a:ln>
                          <a:solidFill>
                            <a:srgbClr val="FF0000"/>
                          </a:solidFill>
                          <a:effectLst/>
                          <a:latin typeface="Times New Roman" pitchFamily="18" charset="0"/>
                        </a:rPr>
                        <a:t>619</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Dec 2019</a:t>
                      </a:r>
                    </a:p>
                  </a:txBody>
                  <a:tcPr marL="68580" marR="68580" marT="34290" marB="34290" horzOverflow="overflow">
                    <a:noFill/>
                  </a:tcPr>
                </a:tc>
                <a:extLst>
                  <a:ext uri="{0D108BD9-81ED-4DB2-BD59-A6C34878D82A}">
                    <a16:rowId xmlns:a16="http://schemas.microsoft.com/office/drawing/2014/main" val="1182416159"/>
                  </a:ext>
                </a:extLst>
              </a:tr>
              <a:tr h="309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802.11-2016 Amendment 7</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TGay</a:t>
                      </a:r>
                      <a:r>
                        <a:rPr kumimoji="0" lang="en-US" sz="1500" b="0" i="0" u="none" strike="noStrike" cap="none" normalizeH="0" baseline="0" dirty="0">
                          <a:ln>
                            <a:noFill/>
                          </a:ln>
                          <a:solidFill>
                            <a:schemeClr val="tx1"/>
                          </a:solidFill>
                          <a:effectLst/>
                          <a:latin typeface="Times New Roman" pitchFamily="18" charset="0"/>
                        </a:rPr>
                        <a:t> – 490</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Dec 2019</a:t>
                      </a:r>
                    </a:p>
                  </a:txBody>
                  <a:tcPr marL="68580" marR="68580" marT="34290" marB="34290" horzOverflow="overflow">
                    <a:noFill/>
                  </a:tcPr>
                </a:tc>
                <a:extLst>
                  <a:ext uri="{0D108BD9-81ED-4DB2-BD59-A6C34878D82A}">
                    <a16:rowId xmlns:a16="http://schemas.microsoft.com/office/drawing/2014/main" val="502494330"/>
                  </a:ext>
                </a:extLst>
              </a:tr>
              <a:tr h="309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802.11-2016 Amendment 8</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TGaz</a:t>
                      </a:r>
                      <a:endParaRPr kumimoji="0" lang="en-US" sz="1500" b="0" i="0" u="none" strike="noStrike" cap="none" normalizeH="0" baseline="0" dirty="0">
                        <a:ln>
                          <a:noFill/>
                        </a:ln>
                        <a:solidFill>
                          <a:schemeClr val="tx1"/>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Mar 2021</a:t>
                      </a:r>
                    </a:p>
                  </a:txBody>
                  <a:tcPr marL="68580" marR="68580" marT="34290" marB="34290" horzOverflow="overflow">
                    <a:noFill/>
                  </a:tcPr>
                </a:tc>
                <a:extLst>
                  <a:ext uri="{0D108BD9-81ED-4DB2-BD59-A6C34878D82A}">
                    <a16:rowId xmlns:a16="http://schemas.microsoft.com/office/drawing/2014/main" val="3939065581"/>
                  </a:ext>
                </a:extLst>
              </a:tr>
              <a:tr h="309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802.11-2016 Amendment 9</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TGba</a:t>
                      </a:r>
                      <a:r>
                        <a:rPr kumimoji="0" lang="en-US" sz="1500" b="0" i="0" u="none" strike="noStrike" cap="none" normalizeH="0" baseline="0" dirty="0">
                          <a:ln>
                            <a:noFill/>
                          </a:ln>
                          <a:solidFill>
                            <a:schemeClr val="tx1"/>
                          </a:solidFill>
                          <a:effectLst/>
                          <a:latin typeface="Times New Roman" pitchFamily="18" charset="0"/>
                        </a:rPr>
                        <a:t> - </a:t>
                      </a:r>
                      <a:r>
                        <a:rPr kumimoji="0" lang="en-US" sz="1500" b="0" i="0" u="none" strike="noStrike" cap="none" normalizeH="0" baseline="0" dirty="0">
                          <a:ln>
                            <a:noFill/>
                          </a:ln>
                          <a:solidFill>
                            <a:srgbClr val="FF0000"/>
                          </a:solidFill>
                          <a:effectLst/>
                          <a:latin typeface="Times New Roman" pitchFamily="18" charset="0"/>
                        </a:rPr>
                        <a:t>53</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Jul 2020</a:t>
                      </a:r>
                    </a:p>
                  </a:txBody>
                  <a:tcPr marL="68580" marR="68580" marT="34290" marB="34290" horzOverflow="overflow">
                    <a:noFill/>
                  </a:tcPr>
                </a:tc>
                <a:extLst>
                  <a:ext uri="{0D108BD9-81ED-4DB2-BD59-A6C34878D82A}">
                    <a16:rowId xmlns:a16="http://schemas.microsoft.com/office/drawing/2014/main" val="1287635205"/>
                  </a:ext>
                </a:extLst>
              </a:tr>
            </a:tbl>
          </a:graphicData>
        </a:graphic>
      </p:graphicFrame>
      <p:sp>
        <p:nvSpPr>
          <p:cNvPr id="3" name="Rectangle 2">
            <a:extLst>
              <a:ext uri="{FF2B5EF4-FFF2-40B4-BE49-F238E27FC236}">
                <a16:creationId xmlns:a16="http://schemas.microsoft.com/office/drawing/2014/main" id="{CBED1541-0E12-4FDE-B4C2-5A2A532979F8}"/>
              </a:ext>
            </a:extLst>
          </p:cNvPr>
          <p:cNvSpPr/>
          <p:nvPr/>
        </p:nvSpPr>
        <p:spPr bwMode="auto">
          <a:xfrm>
            <a:off x="838200" y="2209800"/>
            <a:ext cx="7772400" cy="4038600"/>
          </a:xfrm>
          <a:prstGeom prst="rect">
            <a:avLst/>
          </a:prstGeom>
          <a:no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24552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a:t>March 2018</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16</a:t>
            </a:fld>
            <a:endParaRPr lang="en-US" altLang="en-US"/>
          </a:p>
        </p:txBody>
      </p:sp>
    </p:spTree>
    <p:extLst>
      <p:ext uri="{BB962C8B-B14F-4D97-AF65-F5344CB8AC3E}">
        <p14:creationId xmlns:p14="http://schemas.microsoft.com/office/powerpoint/2010/main" val="94570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81000"/>
            <a:ext cx="1600200" cy="212725"/>
          </a:xfrm>
        </p:spPr>
        <p:txBody>
          <a:bodyPr/>
          <a:lstStyle/>
          <a:p>
            <a:r>
              <a:rPr lang="en-US" altLang="en-US"/>
              <a:t>March 2018</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1219200" y="2133600"/>
            <a:ext cx="6400800" cy="1752600"/>
          </a:xfrm>
        </p:spPr>
        <p:txBody>
          <a:bodyPr/>
          <a:lstStyle/>
          <a:p>
            <a:r>
              <a:rPr lang="en-US" altLang="en-US" sz="3600" b="1" dirty="0"/>
              <a:t>802.11 Liaison Report</a:t>
            </a:r>
          </a:p>
          <a:p>
            <a:r>
              <a:rPr lang="en-US" altLang="en-US" sz="2800" b="1" dirty="0"/>
              <a:t>Doc:15-18-0060</a:t>
            </a:r>
            <a:br>
              <a:rPr lang="en-US" altLang="en-US" sz="3600" b="1" dirty="0"/>
            </a:br>
            <a:endParaRPr lang="en-US" altLang="en-US" sz="3600" b="1" dirty="0"/>
          </a:p>
          <a:p>
            <a:r>
              <a:rPr lang="en-GB" sz="2800" dirty="0"/>
              <a:t>Hyatt Regency O’Hare</a:t>
            </a:r>
          </a:p>
          <a:p>
            <a:r>
              <a:rPr lang="en-GB" sz="2800" dirty="0"/>
              <a:t>Rosemont, IL</a:t>
            </a:r>
            <a:br>
              <a:rPr lang="en-GB" sz="2800" dirty="0"/>
            </a:br>
            <a:r>
              <a:rPr lang="en-US" sz="2800" dirty="0"/>
              <a:t>March 4-9, </a:t>
            </a:r>
            <a:r>
              <a:rPr lang="en-US" altLang="en-US" sz="2800" dirty="0"/>
              <a:t>2018</a:t>
            </a:r>
          </a:p>
          <a:p>
            <a:r>
              <a:rPr lang="en-US" alt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85800"/>
            <a:ext cx="7772400" cy="649287"/>
          </a:xfrm>
        </p:spPr>
        <p:txBody>
          <a:bodyPr/>
          <a:lstStyle/>
          <a:p>
            <a:r>
              <a:rPr lang="en-US" dirty="0"/>
              <a:t>IEEE 802.11 Standards Pipeline</a:t>
            </a: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3</a:t>
            </a:fld>
            <a:endParaRPr lang="en-US" sz="800" b="1" dirty="0">
              <a:latin typeface="+mj-lt"/>
            </a:endParaRPr>
          </a:p>
        </p:txBody>
      </p:sp>
      <p:sp>
        <p:nvSpPr>
          <p:cNvPr id="4" name="Footer Placeholder 3"/>
          <p:cNvSpPr>
            <a:spLocks noGrp="1"/>
          </p:cNvSpPr>
          <p:nvPr>
            <p:ph type="ftr" sz="quarter" idx="11"/>
          </p:nvPr>
        </p:nvSpPr>
        <p:spPr/>
        <p:txBody>
          <a:bodyPr/>
          <a:lstStyle/>
          <a:p>
            <a:pPr>
              <a:defRPr/>
            </a:pPr>
            <a:r>
              <a:rPr lang="en-US"/>
              <a:t>Al Petrick, Jones-Petrick and Associates</a:t>
            </a:r>
          </a:p>
        </p:txBody>
      </p:sp>
      <p:sp>
        <p:nvSpPr>
          <p:cNvPr id="5" name="Date Placeholder 4"/>
          <p:cNvSpPr>
            <a:spLocks noGrp="1"/>
          </p:cNvSpPr>
          <p:nvPr>
            <p:ph type="dt" sz="half" idx="10"/>
          </p:nvPr>
        </p:nvSpPr>
        <p:spPr/>
        <p:txBody>
          <a:bodyPr/>
          <a:lstStyle/>
          <a:p>
            <a:pPr>
              <a:defRPr/>
            </a:pPr>
            <a:r>
              <a:rPr lang="en-US"/>
              <a:t>March 2018</a:t>
            </a:r>
            <a:endParaRPr lang="en-US" dirty="0"/>
          </a:p>
        </p:txBody>
      </p:sp>
      <p:sp>
        <p:nvSpPr>
          <p:cNvPr id="11" name="Slide Number Placeholder 10"/>
          <p:cNvSpPr>
            <a:spLocks noGrp="1"/>
          </p:cNvSpPr>
          <p:nvPr>
            <p:ph type="sldNum" sz="quarter" idx="12"/>
          </p:nvPr>
        </p:nvSpPr>
        <p:spPr/>
        <p:txBody>
          <a:bodyPr/>
          <a:lstStyle/>
          <a:p>
            <a:pPr>
              <a:defRPr/>
            </a:pPr>
            <a:r>
              <a:rPr lang="en-US"/>
              <a:t>Slide </a:t>
            </a:r>
            <a:fld id="{3FBD1F51-5136-477F-A21E-BB3B46CB0CD8}" type="slidenum">
              <a:rPr lang="en-US" smtClean="0"/>
              <a:pPr>
                <a:defRPr/>
              </a:pPr>
              <a:t>3</a:t>
            </a:fld>
            <a:endParaRPr lang="en-US"/>
          </a:p>
        </p:txBody>
      </p:sp>
      <p:grpSp>
        <p:nvGrpSpPr>
          <p:cNvPr id="39" name="Group 38">
            <a:extLst>
              <a:ext uri="{FF2B5EF4-FFF2-40B4-BE49-F238E27FC236}">
                <a16:creationId xmlns:a16="http://schemas.microsoft.com/office/drawing/2014/main" id="{07C897F1-F8A2-417F-A343-19EC4B40DBFD}"/>
              </a:ext>
            </a:extLst>
          </p:cNvPr>
          <p:cNvGrpSpPr/>
          <p:nvPr/>
        </p:nvGrpSpPr>
        <p:grpSpPr>
          <a:xfrm>
            <a:off x="381000" y="1567314"/>
            <a:ext cx="8382000" cy="4609332"/>
            <a:chOff x="1536700" y="1436917"/>
            <a:chExt cx="9131303" cy="4990332"/>
          </a:xfrm>
        </p:grpSpPr>
        <p:sp>
          <p:nvSpPr>
            <p:cNvPr id="40" name="Text Box 3">
              <a:extLst>
                <a:ext uri="{FF2B5EF4-FFF2-40B4-BE49-F238E27FC236}">
                  <a16:creationId xmlns:a16="http://schemas.microsoft.com/office/drawing/2014/main" id="{CA6D322F-D0D3-45D6-A334-E8A4D6AAE56D}"/>
                </a:ext>
              </a:extLst>
            </p:cNvPr>
            <p:cNvSpPr txBox="1">
              <a:spLocks noChangeArrowheads="1"/>
            </p:cNvSpPr>
            <p:nvPr/>
          </p:nvSpPr>
          <p:spPr bwMode="auto">
            <a:xfrm>
              <a:off x="1625263"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41" name="Text Box 4">
              <a:extLst>
                <a:ext uri="{FF2B5EF4-FFF2-40B4-BE49-F238E27FC236}">
                  <a16:creationId xmlns:a16="http://schemas.microsoft.com/office/drawing/2014/main" id="{C51A426C-DC09-4E75-A08C-F35AB26AFD35}"/>
                </a:ext>
              </a:extLst>
            </p:cNvPr>
            <p:cNvSpPr txBox="1">
              <a:spLocks noChangeArrowheads="1"/>
            </p:cNvSpPr>
            <p:nvPr/>
          </p:nvSpPr>
          <p:spPr bwMode="auto">
            <a:xfrm>
              <a:off x="6669491" y="5965584"/>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42" name="AutoShape 5">
              <a:extLst>
                <a:ext uri="{FF2B5EF4-FFF2-40B4-BE49-F238E27FC236}">
                  <a16:creationId xmlns:a16="http://schemas.microsoft.com/office/drawing/2014/main" id="{AF1BCBA4-552E-45B4-91AE-B0225FFB319E}"/>
                </a:ext>
              </a:extLst>
            </p:cNvPr>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43" name="Text Box 6">
              <a:extLst>
                <a:ext uri="{FF2B5EF4-FFF2-40B4-BE49-F238E27FC236}">
                  <a16:creationId xmlns:a16="http://schemas.microsoft.com/office/drawing/2014/main" id="{20227EA0-7EC0-4D94-81F6-5502785FBBD4}"/>
                </a:ext>
              </a:extLst>
            </p:cNvPr>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44" name="Text Box 7">
              <a:extLst>
                <a:ext uri="{FF2B5EF4-FFF2-40B4-BE49-F238E27FC236}">
                  <a16:creationId xmlns:a16="http://schemas.microsoft.com/office/drawing/2014/main" id="{4E78AB02-F197-4672-8323-0DB53CD03B2F}"/>
                </a:ext>
              </a:extLst>
            </p:cNvPr>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45" name="AutoShape 8">
              <a:extLst>
                <a:ext uri="{FF2B5EF4-FFF2-40B4-BE49-F238E27FC236}">
                  <a16:creationId xmlns:a16="http://schemas.microsoft.com/office/drawing/2014/main" id="{70BE7852-2DCD-40F9-85D9-1D3BEEF76C43}"/>
                </a:ext>
              </a:extLst>
            </p:cNvPr>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46" name="Text Box 13">
              <a:extLst>
                <a:ext uri="{FF2B5EF4-FFF2-40B4-BE49-F238E27FC236}">
                  <a16:creationId xmlns:a16="http://schemas.microsoft.com/office/drawing/2014/main" id="{A59D5771-692C-4624-8DFC-B69504B359C6}"/>
                </a:ext>
              </a:extLst>
            </p:cNvPr>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47" name="Text Box 26">
              <a:extLst>
                <a:ext uri="{FF2B5EF4-FFF2-40B4-BE49-F238E27FC236}">
                  <a16:creationId xmlns:a16="http://schemas.microsoft.com/office/drawing/2014/main" id="{8DB5BFE9-FA0A-4EB5-AC03-1A54614F9648}"/>
                </a:ext>
              </a:extLst>
            </p:cNvPr>
            <p:cNvSpPr txBox="1">
              <a:spLocks noChangeArrowheads="1"/>
            </p:cNvSpPr>
            <p:nvPr/>
          </p:nvSpPr>
          <p:spPr bwMode="auto">
            <a:xfrm>
              <a:off x="533213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48" name="AutoShape 27">
              <a:extLst>
                <a:ext uri="{FF2B5EF4-FFF2-40B4-BE49-F238E27FC236}">
                  <a16:creationId xmlns:a16="http://schemas.microsoft.com/office/drawing/2014/main" id="{A52F88A4-5395-44B7-B77E-B06B5FB2FEDF}"/>
                </a:ext>
              </a:extLst>
            </p:cNvPr>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9" name="Line 29">
              <a:extLst>
                <a:ext uri="{FF2B5EF4-FFF2-40B4-BE49-F238E27FC236}">
                  <a16:creationId xmlns:a16="http://schemas.microsoft.com/office/drawing/2014/main" id="{CDC96943-72B9-4B61-8803-82F95E98433E}"/>
                </a:ext>
              </a:extLst>
            </p:cNvPr>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0" name="AutoShape 34">
              <a:extLst>
                <a:ext uri="{FF2B5EF4-FFF2-40B4-BE49-F238E27FC236}">
                  <a16:creationId xmlns:a16="http://schemas.microsoft.com/office/drawing/2014/main" id="{559AAB40-AD1E-4C89-B7D2-3E34AA4BF8D7}"/>
                </a:ext>
              </a:extLst>
            </p:cNvPr>
            <p:cNvSpPr>
              <a:spLocks/>
            </p:cNvSpPr>
            <p:nvPr/>
          </p:nvSpPr>
          <p:spPr bwMode="auto">
            <a:xfrm rot="-5400000">
              <a:off x="4541841"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1" name="Text Box 35">
              <a:extLst>
                <a:ext uri="{FF2B5EF4-FFF2-40B4-BE49-F238E27FC236}">
                  <a16:creationId xmlns:a16="http://schemas.microsoft.com/office/drawing/2014/main" id="{62739CBE-942C-4227-BCEA-AB5CC2C058BD}"/>
                </a:ext>
              </a:extLst>
            </p:cNvPr>
            <p:cNvSpPr txBox="1">
              <a:spLocks noChangeArrowheads="1"/>
            </p:cNvSpPr>
            <p:nvPr/>
          </p:nvSpPr>
          <p:spPr bwMode="auto">
            <a:xfrm>
              <a:off x="4008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53" name="Text Box 36">
              <a:extLst>
                <a:ext uri="{FF2B5EF4-FFF2-40B4-BE49-F238E27FC236}">
                  <a16:creationId xmlns:a16="http://schemas.microsoft.com/office/drawing/2014/main" id="{B178B975-BD01-407A-AE90-F3E4DEAD5AEB}"/>
                </a:ext>
              </a:extLst>
            </p:cNvPr>
            <p:cNvSpPr txBox="1">
              <a:spLocks noChangeArrowheads="1"/>
            </p:cNvSpPr>
            <p:nvPr/>
          </p:nvSpPr>
          <p:spPr bwMode="auto">
            <a:xfrm>
              <a:off x="1708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54" name="AutoShape 37">
              <a:extLst>
                <a:ext uri="{FF2B5EF4-FFF2-40B4-BE49-F238E27FC236}">
                  <a16:creationId xmlns:a16="http://schemas.microsoft.com/office/drawing/2014/main" id="{420528EA-5FDF-48FA-8866-FBF02EC811AF}"/>
                </a:ext>
              </a:extLst>
            </p:cNvPr>
            <p:cNvSpPr>
              <a:spLocks/>
            </p:cNvSpPr>
            <p:nvPr/>
          </p:nvSpPr>
          <p:spPr bwMode="auto">
            <a:xfrm rot="-5400000">
              <a:off x="2169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5" name="Text Box 38">
              <a:extLst>
                <a:ext uri="{FF2B5EF4-FFF2-40B4-BE49-F238E27FC236}">
                  <a16:creationId xmlns:a16="http://schemas.microsoft.com/office/drawing/2014/main" id="{F175D65C-8E13-4B35-A786-B4E6146F4235}"/>
                </a:ext>
              </a:extLst>
            </p:cNvPr>
            <p:cNvSpPr txBox="1">
              <a:spLocks noChangeArrowheads="1"/>
            </p:cNvSpPr>
            <p:nvPr/>
          </p:nvSpPr>
          <p:spPr bwMode="auto">
            <a:xfrm>
              <a:off x="7759303"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56" name="AutoShape 47">
              <a:extLst>
                <a:ext uri="{FF2B5EF4-FFF2-40B4-BE49-F238E27FC236}">
                  <a16:creationId xmlns:a16="http://schemas.microsoft.com/office/drawing/2014/main" id="{6F0C8F54-280F-4A62-AAF2-2E0A29B1435E}"/>
                </a:ext>
              </a:extLst>
            </p:cNvPr>
            <p:cNvSpPr>
              <a:spLocks noChangeArrowheads="1"/>
            </p:cNvSpPr>
            <p:nvPr/>
          </p:nvSpPr>
          <p:spPr bwMode="auto">
            <a:xfrm>
              <a:off x="7832632" y="2990055"/>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dirty="0">
                  <a:latin typeface="Tahoma" pitchFamily="34" charset="0"/>
                  <a:ea typeface="ＭＳ Ｐゴシック" charset="-128"/>
                  <a:cs typeface="Arial" charset="0"/>
                </a:rPr>
                <a:t>802.11ai</a:t>
              </a:r>
            </a:p>
            <a:p>
              <a:pPr algn="ctr">
                <a:defRPr/>
              </a:pPr>
              <a:r>
                <a:rPr lang="en-US" sz="1200" dirty="0">
                  <a:latin typeface="Tahoma" pitchFamily="34" charset="0"/>
                  <a:ea typeface="ＭＳ Ｐゴシック" charset="-128"/>
                  <a:cs typeface="Arial" charset="0"/>
                </a:rPr>
                <a:t>FILS</a:t>
              </a:r>
            </a:p>
          </p:txBody>
        </p:sp>
        <p:sp>
          <p:nvSpPr>
            <p:cNvPr id="57" name="Cloud">
              <a:extLst>
                <a:ext uri="{FF2B5EF4-FFF2-40B4-BE49-F238E27FC236}">
                  <a16:creationId xmlns:a16="http://schemas.microsoft.com/office/drawing/2014/main" id="{F72A686D-3888-4FC6-88E6-61E36492C041}"/>
                </a:ext>
              </a:extLst>
            </p:cNvPr>
            <p:cNvSpPr>
              <a:spLocks noChangeAspect="1" noEditPoints="1" noChangeArrowheads="1"/>
            </p:cNvSpPr>
            <p:nvPr/>
          </p:nvSpPr>
          <p:spPr bwMode="auto">
            <a:xfrm>
              <a:off x="15367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58" name="AutoShape 46">
              <a:extLst>
                <a:ext uri="{FF2B5EF4-FFF2-40B4-BE49-F238E27FC236}">
                  <a16:creationId xmlns:a16="http://schemas.microsoft.com/office/drawing/2014/main" id="{A74D7186-951C-4FE8-8652-249EC29F3C77}"/>
                </a:ext>
              </a:extLst>
            </p:cNvPr>
            <p:cNvSpPr>
              <a:spLocks noChangeArrowheads="1"/>
            </p:cNvSpPr>
            <p:nvPr/>
          </p:nvSpPr>
          <p:spPr bwMode="auto">
            <a:xfrm>
              <a:off x="1802606" y="3332164"/>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a:latin typeface="Tahoma" pitchFamily="34" charset="0"/>
                  <a:ea typeface="ＭＳ Ｐゴシック" charset="-128"/>
                  <a:cs typeface="Arial" pitchFamily="34" charset="0"/>
                </a:rPr>
                <a:t>WNG</a:t>
              </a:r>
            </a:p>
          </p:txBody>
        </p:sp>
        <p:sp>
          <p:nvSpPr>
            <p:cNvPr id="59" name="AutoShape 46">
              <a:extLst>
                <a:ext uri="{FF2B5EF4-FFF2-40B4-BE49-F238E27FC236}">
                  <a16:creationId xmlns:a16="http://schemas.microsoft.com/office/drawing/2014/main" id="{DD350C59-879A-4AAF-99B2-C69ED03E895F}"/>
                </a:ext>
              </a:extLst>
            </p:cNvPr>
            <p:cNvSpPr>
              <a:spLocks noChangeArrowheads="1"/>
            </p:cNvSpPr>
            <p:nvPr/>
          </p:nvSpPr>
          <p:spPr bwMode="auto">
            <a:xfrm>
              <a:off x="6479273" y="2226582"/>
              <a:ext cx="981141"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802.11aq</a:t>
              </a:r>
            </a:p>
            <a:p>
              <a:pPr algn="ctr"/>
              <a:r>
                <a:rPr lang="en-US" sz="1200" dirty="0">
                  <a:latin typeface="Tahoma" pitchFamily="34" charset="0"/>
                  <a:ea typeface="ＭＳ Ｐゴシック" charset="-128"/>
                  <a:cs typeface="Arial" pitchFamily="34" charset="0"/>
                </a:rPr>
                <a:t>PAD</a:t>
              </a:r>
            </a:p>
          </p:txBody>
        </p:sp>
        <p:sp>
          <p:nvSpPr>
            <p:cNvPr id="60" name="AutoShape 46">
              <a:extLst>
                <a:ext uri="{FF2B5EF4-FFF2-40B4-BE49-F238E27FC236}">
                  <a16:creationId xmlns:a16="http://schemas.microsoft.com/office/drawing/2014/main" id="{3C1FE8B6-AE1F-41D0-A330-06AEB7441681}"/>
                </a:ext>
              </a:extLst>
            </p:cNvPr>
            <p:cNvSpPr>
              <a:spLocks noChangeArrowheads="1"/>
            </p:cNvSpPr>
            <p:nvPr/>
          </p:nvSpPr>
          <p:spPr bwMode="auto">
            <a:xfrm>
              <a:off x="6529407"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dirty="0">
                <a:latin typeface="Tahoma" pitchFamily="34" charset="0"/>
                <a:ea typeface="ＭＳ Ｐゴシック" charset="-128"/>
                <a:cs typeface="Arial" pitchFamily="34" charset="0"/>
              </a:endParaRPr>
            </a:p>
            <a:p>
              <a:pPr algn="ctr"/>
              <a:r>
                <a:rPr lang="en-US" sz="1200" dirty="0">
                  <a:latin typeface="Tahoma" pitchFamily="34" charset="0"/>
                  <a:ea typeface="ＭＳ Ｐゴシック" charset="-128"/>
                  <a:cs typeface="Arial" pitchFamily="34" charset="0"/>
                </a:rPr>
                <a:t>802.11aj</a:t>
              </a:r>
            </a:p>
            <a:p>
              <a:pPr algn="ctr"/>
              <a:r>
                <a:rPr lang="en-US" sz="1200" dirty="0">
                  <a:latin typeface="Tahoma" pitchFamily="34" charset="0"/>
                  <a:ea typeface="ＭＳ Ｐゴシック" charset="-128"/>
                  <a:cs typeface="Arial" pitchFamily="34" charset="0"/>
                </a:rPr>
                <a:t>CMMW</a:t>
              </a:r>
            </a:p>
            <a:p>
              <a:pPr algn="ctr"/>
              <a:endParaRPr lang="en-US" sz="1200" dirty="0">
                <a:latin typeface="Tahoma" pitchFamily="34" charset="0"/>
                <a:ea typeface="ＭＳ Ｐゴシック" charset="-128"/>
                <a:cs typeface="Arial" pitchFamily="34" charset="0"/>
              </a:endParaRPr>
            </a:p>
          </p:txBody>
        </p:sp>
        <p:sp>
          <p:nvSpPr>
            <p:cNvPr id="61" name="AutoShape 46">
              <a:extLst>
                <a:ext uri="{FF2B5EF4-FFF2-40B4-BE49-F238E27FC236}">
                  <a16:creationId xmlns:a16="http://schemas.microsoft.com/office/drawing/2014/main" id="{FEFEEE4C-3ABA-484C-AAA2-19F6EC40D317}"/>
                </a:ext>
              </a:extLst>
            </p:cNvPr>
            <p:cNvSpPr>
              <a:spLocks noChangeArrowheads="1"/>
            </p:cNvSpPr>
            <p:nvPr/>
          </p:nvSpPr>
          <p:spPr bwMode="auto">
            <a:xfrm>
              <a:off x="6470575" y="2914423"/>
              <a:ext cx="992464"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802.11ak</a:t>
              </a:r>
            </a:p>
            <a:p>
              <a:pPr algn="ctr"/>
              <a:r>
                <a:rPr lang="en-US" sz="1200" dirty="0">
                  <a:latin typeface="Tahoma" pitchFamily="34" charset="0"/>
                  <a:ea typeface="ＭＳ Ｐゴシック" charset="-128"/>
                  <a:cs typeface="Arial" pitchFamily="34" charset="0"/>
                </a:rPr>
                <a:t>GLK</a:t>
              </a:r>
            </a:p>
          </p:txBody>
        </p:sp>
        <p:sp>
          <p:nvSpPr>
            <p:cNvPr id="62" name="AutoShape 46">
              <a:extLst>
                <a:ext uri="{FF2B5EF4-FFF2-40B4-BE49-F238E27FC236}">
                  <a16:creationId xmlns:a16="http://schemas.microsoft.com/office/drawing/2014/main" id="{9E7405E4-F690-4EA5-A4FD-191074DFCDFD}"/>
                </a:ext>
              </a:extLst>
            </p:cNvPr>
            <p:cNvSpPr>
              <a:spLocks noChangeArrowheads="1"/>
            </p:cNvSpPr>
            <p:nvPr/>
          </p:nvSpPr>
          <p:spPr bwMode="auto">
            <a:xfrm>
              <a:off x="4204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63" name="AutoShape 46">
              <a:extLst>
                <a:ext uri="{FF2B5EF4-FFF2-40B4-BE49-F238E27FC236}">
                  <a16:creationId xmlns:a16="http://schemas.microsoft.com/office/drawing/2014/main" id="{35A876AB-6C45-4E21-B696-7E3422D81665}"/>
                </a:ext>
              </a:extLst>
            </p:cNvPr>
            <p:cNvSpPr>
              <a:spLocks noChangeArrowheads="1"/>
            </p:cNvSpPr>
            <p:nvPr/>
          </p:nvSpPr>
          <p:spPr bwMode="auto">
            <a:xfrm>
              <a:off x="4204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64" name="AutoShape 11">
              <a:extLst>
                <a:ext uri="{FF2B5EF4-FFF2-40B4-BE49-F238E27FC236}">
                  <a16:creationId xmlns:a16="http://schemas.microsoft.com/office/drawing/2014/main" id="{751FAAF6-35CE-4438-9446-4B3B9713AD7E}"/>
                </a:ext>
              </a:extLst>
            </p:cNvPr>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-2016</a:t>
              </a:r>
            </a:p>
          </p:txBody>
        </p:sp>
        <p:sp>
          <p:nvSpPr>
            <p:cNvPr id="65" name="AutoShape 46">
              <a:extLst>
                <a:ext uri="{FF2B5EF4-FFF2-40B4-BE49-F238E27FC236}">
                  <a16:creationId xmlns:a16="http://schemas.microsoft.com/office/drawing/2014/main" id="{6402457B-DA7B-40C5-B2AA-027A04BBC588}"/>
                </a:ext>
              </a:extLst>
            </p:cNvPr>
            <p:cNvSpPr>
              <a:spLocks noChangeArrowheads="1"/>
            </p:cNvSpPr>
            <p:nvPr/>
          </p:nvSpPr>
          <p:spPr bwMode="auto">
            <a:xfrm>
              <a:off x="4195470" y="245828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66" name="AutoShape 46">
              <a:extLst>
                <a:ext uri="{FF2B5EF4-FFF2-40B4-BE49-F238E27FC236}">
                  <a16:creationId xmlns:a16="http://schemas.microsoft.com/office/drawing/2014/main" id="{B3E1D6B2-8AD4-47B9-B237-8855252F78B2}"/>
                </a:ext>
              </a:extLst>
            </p:cNvPr>
            <p:cNvSpPr>
              <a:spLocks noChangeArrowheads="1"/>
            </p:cNvSpPr>
            <p:nvPr/>
          </p:nvSpPr>
          <p:spPr bwMode="auto">
            <a:xfrm>
              <a:off x="4181475" y="3097211"/>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802.11ba</a:t>
              </a:r>
            </a:p>
            <a:p>
              <a:pPr algn="ctr"/>
              <a:r>
                <a:rPr lang="en-US" sz="1100" dirty="0">
                  <a:latin typeface="Tahoma" pitchFamily="34" charset="0"/>
                  <a:ea typeface="ＭＳ Ｐゴシック" charset="-128"/>
                  <a:cs typeface="Arial" pitchFamily="34" charset="0"/>
                </a:rPr>
                <a:t>WUR</a:t>
              </a:r>
            </a:p>
          </p:txBody>
        </p:sp>
        <p:sp>
          <p:nvSpPr>
            <p:cNvPr id="67" name="AutoShape 49">
              <a:extLst>
                <a:ext uri="{FF2B5EF4-FFF2-40B4-BE49-F238E27FC236}">
                  <a16:creationId xmlns:a16="http://schemas.microsoft.com/office/drawing/2014/main" id="{8BAE0E07-748A-4227-AA15-71C8BB2563E2}"/>
                </a:ext>
              </a:extLst>
            </p:cNvPr>
            <p:cNvSpPr>
              <a:spLocks noChangeArrowheads="1"/>
            </p:cNvSpPr>
            <p:nvPr/>
          </p:nvSpPr>
          <p:spPr bwMode="auto">
            <a:xfrm>
              <a:off x="7823561"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dirty="0">
                  <a:latin typeface="Tahoma" pitchFamily="34" charset="0"/>
                  <a:ea typeface="ＭＳ Ｐゴシック" charset="-128"/>
                  <a:cs typeface="Arial" charset="0"/>
                </a:rPr>
                <a:t>802.11ah</a:t>
              </a:r>
            </a:p>
            <a:p>
              <a:pPr algn="ctr">
                <a:defRPr/>
              </a:pPr>
              <a:r>
                <a:rPr lang="en-US" sz="1200" dirty="0">
                  <a:latin typeface="Tahoma" pitchFamily="34" charset="0"/>
                  <a:ea typeface="ＭＳ Ｐゴシック" charset="-128"/>
                  <a:cs typeface="Arial" charset="0"/>
                </a:rPr>
                <a:t>&lt; 1Ghz</a:t>
              </a:r>
            </a:p>
          </p:txBody>
        </p:sp>
        <p:sp>
          <p:nvSpPr>
            <p:cNvPr id="68" name="AutoShape 46">
              <a:extLst>
                <a:ext uri="{FF2B5EF4-FFF2-40B4-BE49-F238E27FC236}">
                  <a16:creationId xmlns:a16="http://schemas.microsoft.com/office/drawing/2014/main" id="{36C8C1A7-420B-4DC6-9308-40AA9BD3A777}"/>
                </a:ext>
              </a:extLst>
            </p:cNvPr>
            <p:cNvSpPr>
              <a:spLocks noChangeArrowheads="1"/>
            </p:cNvSpPr>
            <p:nvPr/>
          </p:nvSpPr>
          <p:spPr bwMode="auto">
            <a:xfrm>
              <a:off x="3078049" y="3353592"/>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Light </a:t>
              </a:r>
              <a:r>
                <a:rPr lang="en-US" sz="1100" dirty="0" err="1">
                  <a:latin typeface="Tahoma" pitchFamily="34" charset="0"/>
                  <a:ea typeface="ＭＳ Ｐゴシック" charset="-128"/>
                  <a:cs typeface="Arial" pitchFamily="34" charset="0"/>
                </a:rPr>
                <a:t>Comms</a:t>
              </a:r>
              <a:endParaRPr lang="en-US" sz="1100" dirty="0">
                <a:latin typeface="Tahoma" pitchFamily="34" charset="0"/>
                <a:ea typeface="ＭＳ Ｐゴシック" charset="-128"/>
                <a:cs typeface="Arial" pitchFamily="34" charset="0"/>
              </a:endParaRPr>
            </a:p>
            <a:p>
              <a:pPr algn="ctr"/>
              <a:r>
                <a:rPr lang="en-US" sz="1100" dirty="0">
                  <a:latin typeface="Tahoma" pitchFamily="34" charset="0"/>
                  <a:ea typeface="ＭＳ Ｐゴシック" charset="-128"/>
                  <a:cs typeface="Arial" pitchFamily="34" charset="0"/>
                </a:rPr>
                <a:t> (LC) SG</a:t>
              </a:r>
            </a:p>
          </p:txBody>
        </p:sp>
        <p:sp>
          <p:nvSpPr>
            <p:cNvPr id="69" name="AutoShape 27">
              <a:extLst>
                <a:ext uri="{FF2B5EF4-FFF2-40B4-BE49-F238E27FC236}">
                  <a16:creationId xmlns:a16="http://schemas.microsoft.com/office/drawing/2014/main" id="{E660E305-62CE-4A3F-AC07-27DD988A713A}"/>
                </a:ext>
              </a:extLst>
            </p:cNvPr>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70" name="AutoShape 46">
              <a:extLst>
                <a:ext uri="{FF2B5EF4-FFF2-40B4-BE49-F238E27FC236}">
                  <a16:creationId xmlns:a16="http://schemas.microsoft.com/office/drawing/2014/main" id="{6FD757C0-4577-4C3F-8B4B-00547A11B615}"/>
                </a:ext>
              </a:extLst>
            </p:cNvPr>
            <p:cNvSpPr>
              <a:spLocks noChangeArrowheads="1"/>
            </p:cNvSpPr>
            <p:nvPr/>
          </p:nvSpPr>
          <p:spPr bwMode="auto">
            <a:xfrm>
              <a:off x="4204912" y="1708168"/>
              <a:ext cx="990600" cy="531774"/>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REVmd</a:t>
              </a:r>
              <a:endParaRPr lang="en-US" sz="1400" dirty="0">
                <a:latin typeface="Arial" panose="020B0604020202020204" pitchFamily="34" charset="0"/>
                <a:cs typeface="Arial" panose="020B0604020202020204" pitchFamily="34" charset="0"/>
              </a:endParaRPr>
            </a:p>
          </p:txBody>
        </p:sp>
        <p:sp>
          <p:nvSpPr>
            <p:cNvPr id="71" name="AutoShape 46">
              <a:extLst>
                <a:ext uri="{FF2B5EF4-FFF2-40B4-BE49-F238E27FC236}">
                  <a16:creationId xmlns:a16="http://schemas.microsoft.com/office/drawing/2014/main" id="{8B3D8445-F702-4EB1-95AE-063E57B6AF89}"/>
                </a:ext>
              </a:extLst>
            </p:cNvPr>
            <p:cNvSpPr>
              <a:spLocks noChangeArrowheads="1"/>
            </p:cNvSpPr>
            <p:nvPr/>
          </p:nvSpPr>
          <p:spPr bwMode="auto">
            <a:xfrm>
              <a:off x="3073924" y="2631848"/>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Broadcast</a:t>
              </a:r>
            </a:p>
            <a:p>
              <a:pPr algn="ctr"/>
              <a:r>
                <a:rPr lang="en-US" sz="1100" dirty="0">
                  <a:latin typeface="Tahoma" pitchFamily="34" charset="0"/>
                  <a:ea typeface="ＭＳ Ｐゴシック" charset="-128"/>
                  <a:cs typeface="Arial" pitchFamily="34" charset="0"/>
                </a:rPr>
                <a:t>Services </a:t>
              </a:r>
            </a:p>
            <a:p>
              <a:pPr algn="ctr"/>
              <a:r>
                <a:rPr lang="en-US" sz="1100" dirty="0">
                  <a:latin typeface="Tahoma" pitchFamily="34" charset="0"/>
                  <a:ea typeface="ＭＳ Ｐゴシック" charset="-128"/>
                  <a:cs typeface="Arial" pitchFamily="34" charset="0"/>
                </a:rPr>
                <a:t>(BCS) TIG</a:t>
              </a:r>
            </a:p>
          </p:txBody>
        </p:sp>
        <p:sp>
          <p:nvSpPr>
            <p:cNvPr id="72" name="AutoShape 46">
              <a:extLst>
                <a:ext uri="{FF2B5EF4-FFF2-40B4-BE49-F238E27FC236}">
                  <a16:creationId xmlns:a16="http://schemas.microsoft.com/office/drawing/2014/main" id="{1AD8F24F-FC73-4546-97F9-FA9E0B9CBA1E}"/>
                </a:ext>
              </a:extLst>
            </p:cNvPr>
            <p:cNvSpPr>
              <a:spLocks noChangeArrowheads="1"/>
            </p:cNvSpPr>
            <p:nvPr/>
          </p:nvSpPr>
          <p:spPr bwMode="auto">
            <a:xfrm>
              <a:off x="3073924" y="4073526"/>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Full Duplex</a:t>
              </a:r>
            </a:p>
            <a:p>
              <a:pPr algn="ctr"/>
              <a:r>
                <a:rPr lang="en-US" sz="1100" dirty="0">
                  <a:latin typeface="Tahoma" pitchFamily="34" charset="0"/>
                  <a:ea typeface="ＭＳ Ｐゴシック" charset="-128"/>
                  <a:cs typeface="Arial" pitchFamily="34" charset="0"/>
                </a:rPr>
                <a:t>(FD) TIG</a:t>
              </a:r>
            </a:p>
          </p:txBody>
        </p:sp>
      </p:grpSp>
    </p:spTree>
    <p:extLst>
      <p:ext uri="{BB962C8B-B14F-4D97-AF65-F5344CB8AC3E}">
        <p14:creationId xmlns:p14="http://schemas.microsoft.com/office/powerpoint/2010/main" val="201619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939" y="829834"/>
            <a:ext cx="8077200" cy="1066800"/>
          </a:xfrm>
        </p:spPr>
        <p:txBody>
          <a:bodyPr/>
          <a:lstStyle/>
          <a:p>
            <a:r>
              <a:rPr lang="en-US" sz="3200" b="1" dirty="0"/>
              <a:t>802.11 Task Groups in Comment Resolution</a:t>
            </a:r>
          </a:p>
        </p:txBody>
      </p:sp>
      <p:sp>
        <p:nvSpPr>
          <p:cNvPr id="4" name="Date Placeholder 3"/>
          <p:cNvSpPr>
            <a:spLocks noGrp="1"/>
          </p:cNvSpPr>
          <p:nvPr>
            <p:ph type="dt" sz="half" idx="10"/>
          </p:nvPr>
        </p:nvSpPr>
        <p:spPr/>
        <p:txBody>
          <a:bodyPr/>
          <a:lstStyle/>
          <a:p>
            <a:r>
              <a:rPr lang="en-US" altLang="en-US"/>
              <a:t>March 2018</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1321118976"/>
              </p:ext>
            </p:extLst>
          </p:nvPr>
        </p:nvGraphicFramePr>
        <p:xfrm>
          <a:off x="838201" y="2057400"/>
          <a:ext cx="8077199" cy="2509520"/>
        </p:xfrm>
        <a:graphic>
          <a:graphicData uri="http://schemas.openxmlformats.org/drawingml/2006/table">
            <a:tbl>
              <a:tblPr firstRow="1" bandRow="1">
                <a:tableStyleId>{5C22544A-7EE6-4342-B048-85BDC9FD1C3A}</a:tableStyleId>
              </a:tblPr>
              <a:tblGrid>
                <a:gridCol w="717973">
                  <a:extLst>
                    <a:ext uri="{9D8B030D-6E8A-4147-A177-3AD203B41FA5}">
                      <a16:colId xmlns:a16="http://schemas.microsoft.com/office/drawing/2014/main" val="20000"/>
                    </a:ext>
                  </a:extLst>
                </a:gridCol>
                <a:gridCol w="837636">
                  <a:extLst>
                    <a:ext uri="{9D8B030D-6E8A-4147-A177-3AD203B41FA5}">
                      <a16:colId xmlns:a16="http://schemas.microsoft.com/office/drawing/2014/main" val="20001"/>
                    </a:ext>
                  </a:extLst>
                </a:gridCol>
                <a:gridCol w="658142">
                  <a:extLst>
                    <a:ext uri="{9D8B030D-6E8A-4147-A177-3AD203B41FA5}">
                      <a16:colId xmlns:a16="http://schemas.microsoft.com/office/drawing/2014/main" val="20002"/>
                    </a:ext>
                  </a:extLst>
                </a:gridCol>
                <a:gridCol w="1139048">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438400">
                  <a:extLst>
                    <a:ext uri="{9D8B030D-6E8A-4147-A177-3AD203B41FA5}">
                      <a16:colId xmlns:a16="http://schemas.microsoft.com/office/drawing/2014/main" val="20005"/>
                    </a:ext>
                  </a:extLst>
                </a:gridCol>
                <a:gridCol w="1295400">
                  <a:extLst>
                    <a:ext uri="{9D8B030D-6E8A-4147-A177-3AD203B41FA5}">
                      <a16:colId xmlns:a16="http://schemas.microsoft.com/office/drawing/2014/main" val="20006"/>
                    </a:ext>
                  </a:extLst>
                </a:gridCol>
              </a:tblGrid>
              <a:tr h="462280">
                <a:tc>
                  <a:txBody>
                    <a:bodyPr/>
                    <a:lstStyle/>
                    <a:p>
                      <a:pPr algn="ctr"/>
                      <a:r>
                        <a:rPr lang="en-US" sz="1400" dirty="0"/>
                        <a:t>Task</a:t>
                      </a:r>
                      <a:r>
                        <a:rPr lang="en-US" sz="1400" baseline="0" dirty="0"/>
                        <a:t> Group</a:t>
                      </a:r>
                      <a:endParaRPr lang="en-US" sz="1400" dirty="0"/>
                    </a:p>
                  </a:txBody>
                  <a:tcPr/>
                </a:tc>
                <a:tc>
                  <a:txBody>
                    <a:bodyPr/>
                    <a:lstStyle/>
                    <a:p>
                      <a:pPr algn="ctr"/>
                      <a:r>
                        <a:rPr lang="en-US" sz="1400" dirty="0"/>
                        <a:t>Ballot</a:t>
                      </a:r>
                    </a:p>
                  </a:txBody>
                  <a:tcPr/>
                </a:tc>
                <a:tc>
                  <a:txBody>
                    <a:bodyPr/>
                    <a:lstStyle/>
                    <a:p>
                      <a:pPr algn="ctr"/>
                      <a:r>
                        <a:rPr lang="en-US" sz="1400" dirty="0"/>
                        <a:t>Draft </a:t>
                      </a:r>
                    </a:p>
                  </a:txBody>
                  <a:tcPr/>
                </a:tc>
                <a:tc>
                  <a:txBody>
                    <a:bodyPr/>
                    <a:lstStyle/>
                    <a:p>
                      <a:pPr algn="ctr"/>
                      <a:r>
                        <a:rPr lang="en-US" sz="1400" dirty="0"/>
                        <a:t>Comments</a:t>
                      </a:r>
                    </a:p>
                  </a:txBody>
                  <a:tcPr/>
                </a:tc>
                <a:tc>
                  <a:txBody>
                    <a:bodyPr/>
                    <a:lstStyle/>
                    <a:p>
                      <a:pPr algn="ctr"/>
                      <a:r>
                        <a:rPr lang="en-US" sz="1400" dirty="0"/>
                        <a:t>Resolved</a:t>
                      </a:r>
                    </a:p>
                  </a:txBody>
                  <a:tcPr/>
                </a:tc>
                <a:tc>
                  <a:txBody>
                    <a:bodyPr/>
                    <a:lstStyle/>
                    <a:p>
                      <a:pPr algn="ctr"/>
                      <a:r>
                        <a:rPr lang="en-US" sz="1400" dirty="0"/>
                        <a:t>Plans</a:t>
                      </a:r>
                    </a:p>
                    <a:p>
                      <a:pPr algn="ctr"/>
                      <a:r>
                        <a:rPr lang="en-US" sz="1400" baseline="0" dirty="0"/>
                        <a:t> May 2018</a:t>
                      </a:r>
                      <a:endParaRPr lang="en-US" sz="1400" dirty="0"/>
                    </a:p>
                  </a:txBody>
                  <a:tcPr/>
                </a:tc>
                <a:tc>
                  <a:txBody>
                    <a:bodyPr/>
                    <a:lstStyle/>
                    <a:p>
                      <a:pPr algn="ctr"/>
                      <a:r>
                        <a:rPr lang="en-US" sz="1400" dirty="0"/>
                        <a:t>Closing</a:t>
                      </a:r>
                      <a:r>
                        <a:rPr lang="en-US" sz="1400" baseline="0" dirty="0"/>
                        <a:t> Report</a:t>
                      </a:r>
                      <a:endParaRPr lang="en-US" sz="1400" dirty="0"/>
                    </a:p>
                  </a:txBody>
                  <a:tcPr/>
                </a:tc>
                <a:extLst>
                  <a:ext uri="{0D108BD9-81ED-4DB2-BD59-A6C34878D82A}">
                    <a16:rowId xmlns:a16="http://schemas.microsoft.com/office/drawing/2014/main" val="10000"/>
                  </a:ext>
                </a:extLst>
              </a:tr>
              <a:tr h="370840">
                <a:tc>
                  <a:txBody>
                    <a:bodyPr/>
                    <a:lstStyle/>
                    <a:p>
                      <a:r>
                        <a:rPr lang="en-US" sz="1400" dirty="0" err="1"/>
                        <a:t>TGax</a:t>
                      </a:r>
                      <a:endParaRPr lang="en-US" sz="1400" dirty="0"/>
                    </a:p>
                  </a:txBody>
                  <a:tcPr/>
                </a:tc>
                <a:tc>
                  <a:txBody>
                    <a:bodyPr/>
                    <a:lstStyle/>
                    <a:p>
                      <a:r>
                        <a:rPr lang="en-US" sz="1400" dirty="0"/>
                        <a:t>LB238</a:t>
                      </a:r>
                    </a:p>
                  </a:txBody>
                  <a:tcPr/>
                </a:tc>
                <a:tc>
                  <a:txBody>
                    <a:bodyPr/>
                    <a:lstStyle/>
                    <a:p>
                      <a:r>
                        <a:rPr lang="en-US" sz="1400" dirty="0"/>
                        <a:t>D2.0</a:t>
                      </a:r>
                    </a:p>
                  </a:txBody>
                  <a:tcPr/>
                </a:tc>
                <a:tc>
                  <a:txBody>
                    <a:bodyPr/>
                    <a:lstStyle/>
                    <a:p>
                      <a:pPr algn="ctr"/>
                      <a:r>
                        <a:rPr lang="en-US" sz="1400" dirty="0"/>
                        <a:t>Remaining</a:t>
                      </a:r>
                      <a:br>
                        <a:rPr lang="en-US" sz="1400" dirty="0"/>
                      </a:br>
                      <a:r>
                        <a:rPr lang="en-US" sz="1400" dirty="0"/>
                        <a:t>(~2700) </a:t>
                      </a:r>
                    </a:p>
                  </a:txBody>
                  <a:tcPr/>
                </a:tc>
                <a:tc>
                  <a:txBody>
                    <a:bodyPr/>
                    <a:lstStyle/>
                    <a:p>
                      <a:pPr algn="ctr"/>
                      <a:r>
                        <a:rPr lang="en-US" sz="1400" baseline="0" dirty="0"/>
                        <a:t>~800</a:t>
                      </a:r>
                      <a:endParaRPr lang="en-US" sz="1400" dirty="0"/>
                    </a:p>
                  </a:txBody>
                  <a:tcPr/>
                </a:tc>
                <a:tc>
                  <a:txBody>
                    <a:bodyPr/>
                    <a:lstStyle/>
                    <a:p>
                      <a:pPr marL="285750" indent="-285750">
                        <a:buFontTx/>
                        <a:buChar char="-"/>
                      </a:pPr>
                      <a:r>
                        <a:rPr lang="en-US" sz="1400" baseline="0" dirty="0"/>
                        <a:t>Continue resolving comments </a:t>
                      </a:r>
                    </a:p>
                    <a:p>
                      <a:pPr marL="285750" indent="-285750">
                        <a:buFontTx/>
                        <a:buChar char="-"/>
                      </a:pPr>
                      <a:r>
                        <a:rPr lang="en-US" sz="1400" baseline="0" dirty="0"/>
                        <a:t>D3.0 in May 2018</a:t>
                      </a:r>
                      <a:endParaRPr lang="en-US" sz="1400" dirty="0"/>
                    </a:p>
                  </a:txBody>
                  <a:tcPr/>
                </a:tc>
                <a:tc>
                  <a:txBody>
                    <a:bodyPr/>
                    <a:lstStyle/>
                    <a:p>
                      <a:pPr algn="ctr"/>
                      <a:r>
                        <a:rPr lang="en-US" sz="1400" dirty="0"/>
                        <a:t>18/582r0</a:t>
                      </a:r>
                    </a:p>
                    <a:p>
                      <a:pPr algn="ctr"/>
                      <a:endParaRPr lang="en-US" sz="1400" dirty="0"/>
                    </a:p>
                  </a:txBody>
                  <a:tcPr/>
                </a:tc>
                <a:extLst>
                  <a:ext uri="{0D108BD9-81ED-4DB2-BD59-A6C34878D82A}">
                    <a16:rowId xmlns:a16="http://schemas.microsoft.com/office/drawing/2014/main" val="10001"/>
                  </a:ext>
                </a:extLst>
              </a:tr>
              <a:tr h="370840">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pPr algn="ctr"/>
                      <a:endParaRPr lang="en-US" sz="1400" dirty="0"/>
                    </a:p>
                  </a:txBody>
                  <a:tcPr/>
                </a:tc>
                <a:tc>
                  <a:txBody>
                    <a:bodyPr/>
                    <a:lstStyle/>
                    <a:p>
                      <a:pPr algn="ctr"/>
                      <a:endParaRPr lang="en-US" sz="1400" dirty="0"/>
                    </a:p>
                  </a:txBody>
                  <a:tcPr/>
                </a:tc>
                <a:tc>
                  <a:txBody>
                    <a:bodyPr/>
                    <a:lstStyle/>
                    <a:p>
                      <a:endParaRPr lang="en-US" sz="1400" dirty="0"/>
                    </a:p>
                  </a:txBody>
                  <a:tcPr/>
                </a:tc>
                <a:tc>
                  <a:txBody>
                    <a:bodyPr/>
                    <a:lstStyle/>
                    <a:p>
                      <a:pPr algn="ctr"/>
                      <a:endParaRPr lang="en-US" sz="1400" dirty="0"/>
                    </a:p>
                  </a:txBody>
                  <a:tcPr/>
                </a:tc>
                <a:extLst>
                  <a:ext uri="{0D108BD9-81ED-4DB2-BD59-A6C34878D82A}">
                    <a16:rowId xmlns:a16="http://schemas.microsoft.com/office/drawing/2014/main" val="10002"/>
                  </a:ext>
                </a:extLst>
              </a:tr>
              <a:tr h="370840">
                <a:tc>
                  <a:txBody>
                    <a:bodyPr/>
                    <a:lstStyle/>
                    <a:p>
                      <a:r>
                        <a:rPr lang="en-US" sz="1400" dirty="0" err="1"/>
                        <a:t>TGay</a:t>
                      </a:r>
                      <a:endParaRPr lang="en-US" sz="1400" dirty="0"/>
                    </a:p>
                  </a:txBody>
                  <a:tcPr/>
                </a:tc>
                <a:tc>
                  <a:txBody>
                    <a:bodyPr/>
                    <a:lstStyle/>
                    <a:p>
                      <a:r>
                        <a:rPr lang="en-US" sz="1400" dirty="0"/>
                        <a:t>LB 231</a:t>
                      </a:r>
                    </a:p>
                  </a:txBody>
                  <a:tcPr/>
                </a:tc>
                <a:tc>
                  <a:txBody>
                    <a:bodyPr/>
                    <a:lstStyle/>
                    <a:p>
                      <a:r>
                        <a:rPr lang="en-US" sz="1400" dirty="0"/>
                        <a:t>D1.0</a:t>
                      </a:r>
                    </a:p>
                  </a:txBody>
                  <a:tcPr/>
                </a:tc>
                <a:tc>
                  <a:txBody>
                    <a:bodyPr/>
                    <a:lstStyle/>
                    <a:p>
                      <a:pPr algn="ctr"/>
                      <a:r>
                        <a:rPr lang="en-US" sz="1400" dirty="0"/>
                        <a:t>Remaining</a:t>
                      </a:r>
                    </a:p>
                    <a:p>
                      <a:pPr algn="ctr"/>
                      <a:r>
                        <a:rPr lang="en-US" sz="1400" dirty="0"/>
                        <a:t>(~1200) </a:t>
                      </a:r>
                    </a:p>
                  </a:txBody>
                  <a:tcPr/>
                </a:tc>
                <a:tc>
                  <a:txBody>
                    <a:bodyPr/>
                    <a:lstStyle/>
                    <a:p>
                      <a:pPr algn="ctr"/>
                      <a:r>
                        <a:rPr lang="en-US" sz="1400" dirty="0"/>
                        <a:t>~459</a:t>
                      </a:r>
                    </a:p>
                  </a:txBody>
                  <a:tcPr/>
                </a:tc>
                <a:tc>
                  <a:txBody>
                    <a:bodyPr/>
                    <a:lstStyle/>
                    <a:p>
                      <a:pPr marL="285750" indent="-285750">
                        <a:buFontTx/>
                        <a:buChar char="-"/>
                      </a:pPr>
                      <a:r>
                        <a:rPr lang="en-US" sz="1400" dirty="0"/>
                        <a:t>Continue comment resolution </a:t>
                      </a:r>
                    </a:p>
                  </a:txBody>
                  <a:tcPr/>
                </a:tc>
                <a:tc>
                  <a:txBody>
                    <a:bodyPr/>
                    <a:lstStyle/>
                    <a:p>
                      <a:pPr algn="ctr"/>
                      <a:r>
                        <a:rPr lang="en-US" sz="1400" dirty="0"/>
                        <a:t>18/399r0</a:t>
                      </a:r>
                    </a:p>
                  </a:txBody>
                  <a:tcPr/>
                </a:tc>
                <a:extLst>
                  <a:ext uri="{0D108BD9-81ED-4DB2-BD59-A6C34878D82A}">
                    <a16:rowId xmlns:a16="http://schemas.microsoft.com/office/drawing/2014/main" val="10003"/>
                  </a:ext>
                </a:extLst>
              </a:tr>
              <a:tr h="370840">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pPr algn="ctr"/>
                      <a:endParaRPr lang="en-US" sz="1400" dirty="0"/>
                    </a:p>
                  </a:txBody>
                  <a:tcPr/>
                </a:tc>
                <a:tc>
                  <a:txBody>
                    <a:bodyPr/>
                    <a:lstStyle/>
                    <a:p>
                      <a:pPr algn="ctr"/>
                      <a:endParaRPr lang="en-US" sz="1400" dirty="0"/>
                    </a:p>
                  </a:txBody>
                  <a:tcPr/>
                </a:tc>
                <a:tc>
                  <a:txBody>
                    <a:bodyPr/>
                    <a:lstStyle/>
                    <a:p>
                      <a:pPr marL="285750" indent="-285750">
                        <a:buFontTx/>
                        <a:buChar char="-"/>
                      </a:pPr>
                      <a:endParaRPr lang="en-US" sz="1400" dirty="0"/>
                    </a:p>
                  </a:txBody>
                  <a:tcPr/>
                </a:tc>
                <a:tc>
                  <a:txBody>
                    <a:bodyPr/>
                    <a:lstStyle/>
                    <a:p>
                      <a:pPr algn="ctr"/>
                      <a:endParaRPr lang="en-US" sz="1400" dirty="0"/>
                    </a:p>
                  </a:txBody>
                  <a:tcPr/>
                </a:tc>
                <a:extLst>
                  <a:ext uri="{0D108BD9-81ED-4DB2-BD59-A6C34878D82A}">
                    <a16:rowId xmlns:a16="http://schemas.microsoft.com/office/drawing/2014/main" val="10004"/>
                  </a:ext>
                </a:extLst>
              </a:tr>
            </a:tbl>
          </a:graphicData>
        </a:graphic>
      </p:graphicFrame>
      <p:sp>
        <p:nvSpPr>
          <p:cNvPr id="8" name="Right Arrow 7"/>
          <p:cNvSpPr/>
          <p:nvPr/>
        </p:nvSpPr>
        <p:spPr bwMode="auto">
          <a:xfrm>
            <a:off x="308020" y="2743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99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1182055"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a:t>March 2018</a:t>
            </a:r>
            <a:endParaRPr lang="en-GB" altLang="en-US" sz="1800" dirty="0"/>
          </a:p>
        </p:txBody>
      </p:sp>
      <p:sp>
        <p:nvSpPr>
          <p:cNvPr id="15363" name="Footer Placeholder 4"/>
          <p:cNvSpPr>
            <a:spLocks noGrp="1"/>
          </p:cNvSpPr>
          <p:nvPr>
            <p:ph type="ftr" sz="quarter" idx="11"/>
          </p:nvPr>
        </p:nvSpPr>
        <p:spPr>
          <a:xfrm>
            <a:off x="6019800" y="6475413"/>
            <a:ext cx="2524125" cy="182562"/>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US" sz="1200" b="0"/>
              <a:t>Al Petrick, Jones-Petrick and Associates</a:t>
            </a:r>
            <a:endParaRPr lang="en-GB" sz="1200" b="0" dirty="0"/>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5</a:t>
            </a:fld>
            <a:endParaRPr lang="en-GB" altLang="en-US" sz="1200" b="0"/>
          </a:p>
        </p:txBody>
      </p:sp>
      <p:sp>
        <p:nvSpPr>
          <p:cNvPr id="15365" name="Rectangle 2"/>
          <p:cNvSpPr>
            <a:spLocks noGrp="1" noChangeArrowheads="1"/>
          </p:cNvSpPr>
          <p:nvPr>
            <p:ph type="body" idx="1"/>
          </p:nvPr>
        </p:nvSpPr>
        <p:spPr>
          <a:xfrm>
            <a:off x="381000" y="1088754"/>
            <a:ext cx="8712968" cy="5279901"/>
          </a:xfrm>
        </p:spPr>
        <p:txBody>
          <a:bodyPr/>
          <a:lstStyle/>
          <a:p>
            <a:pPr marL="0" indent="0" eaLnBrk="1" hangingPunct="1">
              <a:spcBef>
                <a:spcPts val="0"/>
              </a:spcBef>
              <a:buNone/>
            </a:pPr>
            <a:r>
              <a:rPr lang="en-US" altLang="en-US" sz="1100" b="0" dirty="0"/>
              <a:t>	</a:t>
            </a:r>
          </a:p>
          <a:p>
            <a:pPr lvl="1">
              <a:spcBef>
                <a:spcPts val="0"/>
              </a:spcBef>
              <a:defRPr/>
            </a:pPr>
            <a:r>
              <a:rPr lang="en-US" altLang="en-US" sz="2200" dirty="0"/>
              <a:t>“</a:t>
            </a:r>
            <a:r>
              <a:rPr lang="en-US" altLang="en-US" sz="2000" dirty="0"/>
              <a:t>Introduction to RPW- Experimental Study of a rotating polarization wave (RPW) system” – Ken Takei (Hitachi Ltd.)</a:t>
            </a:r>
          </a:p>
          <a:p>
            <a:pPr lvl="3" eaLnBrk="1" hangingPunct="1">
              <a:spcBef>
                <a:spcPts val="0"/>
              </a:spcBef>
              <a:defRPr/>
            </a:pPr>
            <a:r>
              <a:rPr lang="en-US" altLang="en-US" sz="1600" i="1" dirty="0"/>
              <a:t>https://mentor.ieee.org/802.11/dcn/18/11-18-0357-00-0000-experimental-study-of-a-rotating-polarizaton-wave-system.pptx</a:t>
            </a:r>
          </a:p>
          <a:p>
            <a:pPr lvl="3" eaLnBrk="1" hangingPunct="1">
              <a:spcBef>
                <a:spcPts val="0"/>
              </a:spcBef>
              <a:defRPr/>
            </a:pPr>
            <a:r>
              <a:rPr lang="en-US" altLang="en-US" sz="1600" dirty="0"/>
              <a:t>No  motions, no straw polls</a:t>
            </a:r>
            <a:br>
              <a:rPr lang="en-US" altLang="en-US" sz="1600" dirty="0"/>
            </a:br>
            <a:endParaRPr lang="en-US" altLang="en-US" sz="1600" dirty="0"/>
          </a:p>
          <a:p>
            <a:pPr lvl="1">
              <a:spcBef>
                <a:spcPts val="0"/>
              </a:spcBef>
              <a:defRPr/>
            </a:pPr>
            <a:r>
              <a:rPr lang="en-US" altLang="en-US" sz="2000" dirty="0"/>
              <a:t>"Exploring Next Generation V2X Communication"</a:t>
            </a:r>
            <a:r>
              <a:rPr lang="en-US" altLang="en-US" sz="2000" b="1" dirty="0"/>
              <a:t> </a:t>
            </a:r>
            <a:r>
              <a:rPr lang="en-US" altLang="en-US" sz="2000" dirty="0"/>
              <a:t>- </a:t>
            </a:r>
            <a:r>
              <a:rPr lang="en-US" altLang="en-US" sz="2000" dirty="0" err="1"/>
              <a:t>Hongyuan</a:t>
            </a:r>
            <a:r>
              <a:rPr lang="en-US" altLang="en-US" sz="2000" dirty="0"/>
              <a:t> Zhang (Marvell)</a:t>
            </a:r>
          </a:p>
          <a:p>
            <a:pPr lvl="3" eaLnBrk="1" hangingPunct="1">
              <a:spcBef>
                <a:spcPts val="0"/>
              </a:spcBef>
              <a:defRPr/>
            </a:pPr>
            <a:r>
              <a:rPr lang="en-US" altLang="en-US" sz="1600" i="1" dirty="0"/>
              <a:t>https://mentor.ieee.org/802.11/dcn/18/11-18-0513-02-0wng-802-11-for-next-generation-v2x-communication.pptx</a:t>
            </a:r>
          </a:p>
          <a:p>
            <a:pPr lvl="3" eaLnBrk="1" hangingPunct="1">
              <a:spcBef>
                <a:spcPts val="0"/>
              </a:spcBef>
              <a:defRPr/>
            </a:pPr>
            <a:r>
              <a:rPr lang="en-US" altLang="en-US" sz="1600" dirty="0"/>
              <a:t>No internal motions, one straw poll</a:t>
            </a:r>
          </a:p>
          <a:p>
            <a:pPr lvl="3" eaLnBrk="1" hangingPunct="1">
              <a:spcBef>
                <a:spcPts val="0"/>
              </a:spcBef>
              <a:defRPr/>
            </a:pPr>
            <a:r>
              <a:rPr lang="en-US" altLang="en-US" sz="1600" dirty="0">
                <a:solidFill>
                  <a:srgbClr val="FF0000"/>
                </a:solidFill>
              </a:rPr>
              <a:t>Study group straw poll: Yes: 89,</a:t>
            </a:r>
            <a:r>
              <a:rPr lang="en-US" altLang="en-US" sz="1600" dirty="0"/>
              <a:t> No: 2, Need more info: 34, Abstain: 6</a:t>
            </a:r>
            <a:br>
              <a:rPr lang="en-US" altLang="en-US" sz="1600" dirty="0"/>
            </a:br>
            <a:endParaRPr lang="en-US" altLang="en-US" sz="1600" dirty="0"/>
          </a:p>
          <a:p>
            <a:pPr lvl="1">
              <a:spcBef>
                <a:spcPts val="0"/>
              </a:spcBef>
              <a:defRPr/>
            </a:pPr>
            <a:r>
              <a:rPr lang="en-US" altLang="en-US" sz="2000" dirty="0"/>
              <a:t>"Introducing multiple primary channels to exploit unused resources</a:t>
            </a:r>
            <a:br>
              <a:rPr lang="en-US" altLang="en-US" sz="2000" dirty="0"/>
            </a:br>
            <a:r>
              <a:rPr lang="en-US" altLang="en-US" sz="2000" dirty="0"/>
              <a:t> scattered in multiple channels/bands“ - Kazuto Yano (ATR)</a:t>
            </a:r>
          </a:p>
          <a:p>
            <a:pPr lvl="3" eaLnBrk="1" hangingPunct="1">
              <a:spcBef>
                <a:spcPts val="0"/>
              </a:spcBef>
              <a:defRPr/>
            </a:pPr>
            <a:r>
              <a:rPr lang="en-US" altLang="en-US" sz="1600" i="1" dirty="0"/>
              <a:t>https://mentor.ieee.org/802.11/dcn/17/11-17-1699-07-0wng-introducing-multiple-primary-channels-to-exploit-unused-resources-scattered-in-multiple-channels-bands.pptx</a:t>
            </a:r>
            <a:endParaRPr lang="en-US" altLang="en-US" sz="1800" i="1" dirty="0"/>
          </a:p>
          <a:p>
            <a:pPr lvl="3" eaLnBrk="1" hangingPunct="1">
              <a:spcBef>
                <a:spcPts val="0"/>
              </a:spcBef>
              <a:defRPr/>
            </a:pPr>
            <a:r>
              <a:rPr lang="en-US" sz="1600" dirty="0"/>
              <a:t>No motions, one straw poll</a:t>
            </a:r>
          </a:p>
        </p:txBody>
      </p:sp>
      <p:sp>
        <p:nvSpPr>
          <p:cNvPr id="6" name="Title 1">
            <a:extLst>
              <a:ext uri="{FF2B5EF4-FFF2-40B4-BE49-F238E27FC236}">
                <a16:creationId xmlns:a16="http://schemas.microsoft.com/office/drawing/2014/main" id="{5DAE8E0A-80B7-4C3E-B929-0D624BFEC67A}"/>
              </a:ext>
            </a:extLst>
          </p:cNvPr>
          <p:cNvSpPr>
            <a:spLocks noGrp="1"/>
          </p:cNvSpPr>
          <p:nvPr>
            <p:ph type="title"/>
          </p:nvPr>
        </p:nvSpPr>
        <p:spPr>
          <a:xfrm>
            <a:off x="723900" y="489345"/>
            <a:ext cx="7772400" cy="762000"/>
          </a:xfrm>
        </p:spPr>
        <p:txBody>
          <a:bodyPr/>
          <a:lstStyle/>
          <a:p>
            <a:r>
              <a:rPr lang="en-US" sz="2400" b="1" dirty="0"/>
              <a:t>802.11 WNG  (Wireless Next Generation)</a:t>
            </a:r>
          </a:p>
        </p:txBody>
      </p:sp>
      <p:sp>
        <p:nvSpPr>
          <p:cNvPr id="7" name="Right Arrow 7">
            <a:extLst>
              <a:ext uri="{FF2B5EF4-FFF2-40B4-BE49-F238E27FC236}">
                <a16:creationId xmlns:a16="http://schemas.microsoft.com/office/drawing/2014/main" id="{01FC3535-12A0-44C4-9733-7ECD59485C83}"/>
              </a:ext>
            </a:extLst>
          </p:cNvPr>
          <p:cNvSpPr/>
          <p:nvPr/>
        </p:nvSpPr>
        <p:spPr bwMode="auto">
          <a:xfrm>
            <a:off x="457200" y="3025462"/>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183848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244A30-847B-43C4-BF30-BC0BFFAE61A4}"/>
              </a:ext>
            </a:extLst>
          </p:cNvPr>
          <p:cNvSpPr>
            <a:spLocks noGrp="1"/>
          </p:cNvSpPr>
          <p:nvPr>
            <p:ph idx="1"/>
          </p:nvPr>
        </p:nvSpPr>
        <p:spPr>
          <a:xfrm>
            <a:off x="76200" y="1600200"/>
            <a:ext cx="8461956" cy="4114800"/>
          </a:xfrm>
        </p:spPr>
        <p:txBody>
          <a:bodyPr/>
          <a:lstStyle/>
          <a:p>
            <a:pPr lvl="1">
              <a:spcBef>
                <a:spcPts val="0"/>
              </a:spcBef>
              <a:defRPr/>
            </a:pPr>
            <a:r>
              <a:rPr lang="en-US" altLang="en-US" sz="2000" dirty="0"/>
              <a:t>“Reconsidering Implicit Feedback for Beamforming” – Roger Marks (Huawei)</a:t>
            </a:r>
          </a:p>
          <a:p>
            <a:pPr lvl="3" eaLnBrk="1" hangingPunct="1">
              <a:spcBef>
                <a:spcPts val="0"/>
              </a:spcBef>
              <a:defRPr/>
            </a:pPr>
            <a:r>
              <a:rPr lang="en-US" altLang="en-US" sz="1600" dirty="0"/>
              <a:t>https://mentor.ieee.org/802.11/dcn/18/11-18-0509-00-0wng-reconsidering-implicit-feedback-for-beamforming.pptx</a:t>
            </a:r>
          </a:p>
          <a:p>
            <a:pPr lvl="3" eaLnBrk="1" hangingPunct="1">
              <a:spcBef>
                <a:spcPts val="0"/>
              </a:spcBef>
              <a:defRPr/>
            </a:pPr>
            <a:r>
              <a:rPr lang="en-US" altLang="en-US" sz="1600" dirty="0"/>
              <a:t>No motions, two straw polls</a:t>
            </a:r>
            <a:br>
              <a:rPr lang="en-US" altLang="en-US" sz="1600" dirty="0"/>
            </a:br>
            <a:endParaRPr lang="en-US" altLang="en-US" sz="1600" dirty="0"/>
          </a:p>
          <a:p>
            <a:pPr lvl="1">
              <a:spcBef>
                <a:spcPts val="0"/>
              </a:spcBef>
              <a:defRPr/>
            </a:pPr>
            <a:r>
              <a:rPr lang="en-US" altLang="en-US" sz="2000" dirty="0"/>
              <a:t>“</a:t>
            </a:r>
            <a:r>
              <a:rPr lang="en-US" sz="2000" dirty="0"/>
              <a:t>IEEE 802.11ba: more than a wake-up radio</a:t>
            </a:r>
            <a:r>
              <a:rPr lang="en-US" altLang="en-US" sz="2000" dirty="0"/>
              <a:t>” – Eduard Garcia-Villegas (Polytechnic University of Catalonia)</a:t>
            </a:r>
          </a:p>
          <a:p>
            <a:pPr lvl="3" eaLnBrk="1" hangingPunct="1">
              <a:spcBef>
                <a:spcPts val="0"/>
              </a:spcBef>
              <a:defRPr/>
            </a:pPr>
            <a:r>
              <a:rPr lang="en-US" altLang="en-US" sz="1600" dirty="0"/>
              <a:t>https://mentor.ieee.org/802.11/dcn/18/11-18-0540-01-0wng-ieee-802-11ba-more-than-a-wake-up-radio.pptx</a:t>
            </a:r>
          </a:p>
          <a:p>
            <a:pPr lvl="3" eaLnBrk="1" hangingPunct="1">
              <a:spcBef>
                <a:spcPts val="0"/>
              </a:spcBef>
              <a:defRPr/>
            </a:pPr>
            <a:r>
              <a:rPr lang="en-US" altLang="en-US" sz="1600" dirty="0"/>
              <a:t>No motions, one straw poll</a:t>
            </a:r>
            <a:br>
              <a:rPr lang="en-US" altLang="en-US" sz="1600" dirty="0"/>
            </a:br>
            <a:endParaRPr lang="en-US" altLang="en-US" sz="1600" dirty="0"/>
          </a:p>
          <a:p>
            <a:pPr marL="857250" lvl="2" indent="0">
              <a:spcBef>
                <a:spcPts val="0"/>
              </a:spcBef>
              <a:buNone/>
              <a:defRPr/>
            </a:pPr>
            <a:endParaRPr lang="en-GB" altLang="en-US" sz="1800" dirty="0"/>
          </a:p>
          <a:p>
            <a:pPr lvl="1">
              <a:spcBef>
                <a:spcPts val="0"/>
              </a:spcBef>
              <a:defRPr/>
            </a:pPr>
            <a:r>
              <a:rPr lang="en-GB" altLang="en-US" sz="2000" dirty="0"/>
              <a:t>Closing Report: </a:t>
            </a:r>
            <a:r>
              <a:rPr lang="en-AU" sz="2000" dirty="0"/>
              <a:t>18/570r0</a:t>
            </a:r>
          </a:p>
          <a:p>
            <a:pPr lvl="1">
              <a:spcBef>
                <a:spcPts val="0"/>
              </a:spcBef>
              <a:defRPr/>
            </a:pPr>
            <a:endParaRPr lang="en-GB" altLang="en-US" sz="2200" dirty="0"/>
          </a:p>
        </p:txBody>
      </p:sp>
      <p:sp>
        <p:nvSpPr>
          <p:cNvPr id="4" name="Date Placeholder 3">
            <a:extLst>
              <a:ext uri="{FF2B5EF4-FFF2-40B4-BE49-F238E27FC236}">
                <a16:creationId xmlns:a16="http://schemas.microsoft.com/office/drawing/2014/main" id="{07C159EB-2110-48D5-81C4-85064E84D2F0}"/>
              </a:ext>
            </a:extLst>
          </p:cNvPr>
          <p:cNvSpPr>
            <a:spLocks noGrp="1"/>
          </p:cNvSpPr>
          <p:nvPr>
            <p:ph type="dt" sz="half" idx="10"/>
          </p:nvPr>
        </p:nvSpPr>
        <p:spPr/>
        <p:txBody>
          <a:bodyPr/>
          <a:lstStyle/>
          <a:p>
            <a:pPr>
              <a:defRPr/>
            </a:pPr>
            <a:r>
              <a:rPr lang="en-US" altLang="en-US"/>
              <a:t>March 2018</a:t>
            </a:r>
            <a:endParaRPr lang="en-GB" altLang="en-US" dirty="0"/>
          </a:p>
        </p:txBody>
      </p:sp>
      <p:sp>
        <p:nvSpPr>
          <p:cNvPr id="5" name="Footer Placeholder 4">
            <a:extLst>
              <a:ext uri="{FF2B5EF4-FFF2-40B4-BE49-F238E27FC236}">
                <a16:creationId xmlns:a16="http://schemas.microsoft.com/office/drawing/2014/main" id="{73BC0D70-034A-41F0-82A8-337584BEC4B1}"/>
              </a:ext>
            </a:extLst>
          </p:cNvPr>
          <p:cNvSpPr>
            <a:spLocks noGrp="1"/>
          </p:cNvSpPr>
          <p:nvPr>
            <p:ph type="ftr" sz="quarter" idx="11"/>
          </p:nvPr>
        </p:nvSpPr>
        <p:spPr/>
        <p:txBody>
          <a:bodyPr/>
          <a:lstStyle/>
          <a:p>
            <a:pPr>
              <a:defRPr/>
            </a:pPr>
            <a:r>
              <a:rPr lang="en-US"/>
              <a:t>Al Petrick, Jones-Petrick and Associates</a:t>
            </a:r>
            <a:endParaRPr lang="en-GB" dirty="0"/>
          </a:p>
        </p:txBody>
      </p:sp>
      <p:sp>
        <p:nvSpPr>
          <p:cNvPr id="6" name="Slide Number Placeholder 5">
            <a:extLst>
              <a:ext uri="{FF2B5EF4-FFF2-40B4-BE49-F238E27FC236}">
                <a16:creationId xmlns:a16="http://schemas.microsoft.com/office/drawing/2014/main" id="{A9E89AF3-0E36-4636-BDEF-62A8B6C5FED5}"/>
              </a:ext>
            </a:extLst>
          </p:cNvPr>
          <p:cNvSpPr>
            <a:spLocks noGrp="1"/>
          </p:cNvSpPr>
          <p:nvPr>
            <p:ph type="sldNum" sz="quarter" idx="12"/>
          </p:nvPr>
        </p:nvSpPr>
        <p:spPr/>
        <p:txBody>
          <a:bodyPr/>
          <a:lstStyle/>
          <a:p>
            <a:pPr>
              <a:defRPr/>
            </a:pPr>
            <a:r>
              <a:rPr lang="en-GB" altLang="en-US"/>
              <a:t>Slide </a:t>
            </a:r>
            <a:fld id="{312366C1-4726-4453-8DE9-4CAACBB0E481}" type="slidenum">
              <a:rPr lang="en-GB" altLang="en-US" smtClean="0"/>
              <a:pPr>
                <a:defRPr/>
              </a:pPr>
              <a:t>6</a:t>
            </a:fld>
            <a:endParaRPr lang="en-GB" altLang="en-US"/>
          </a:p>
        </p:txBody>
      </p:sp>
      <p:sp>
        <p:nvSpPr>
          <p:cNvPr id="7" name="Title 1">
            <a:extLst>
              <a:ext uri="{FF2B5EF4-FFF2-40B4-BE49-F238E27FC236}">
                <a16:creationId xmlns:a16="http://schemas.microsoft.com/office/drawing/2014/main" id="{3FFC8850-2EAF-4AFB-8512-1ADF8BBA1D9F}"/>
              </a:ext>
            </a:extLst>
          </p:cNvPr>
          <p:cNvSpPr>
            <a:spLocks noGrp="1"/>
          </p:cNvSpPr>
          <p:nvPr>
            <p:ph type="title"/>
          </p:nvPr>
        </p:nvSpPr>
        <p:spPr>
          <a:xfrm>
            <a:off x="723900" y="489345"/>
            <a:ext cx="7772400" cy="762000"/>
          </a:xfrm>
        </p:spPr>
        <p:txBody>
          <a:bodyPr/>
          <a:lstStyle/>
          <a:p>
            <a:r>
              <a:rPr lang="en-US" sz="2400" b="1" dirty="0"/>
              <a:t>802.11WNG  (Wireless Next Generation) </a:t>
            </a:r>
            <a:r>
              <a:rPr lang="en-US" sz="2400" b="1" dirty="0" err="1"/>
              <a:t>cont</a:t>
            </a:r>
            <a:r>
              <a:rPr lang="en-US" sz="2400" b="1" dirty="0"/>
              <a:t>…..</a:t>
            </a:r>
          </a:p>
        </p:txBody>
      </p:sp>
    </p:spTree>
    <p:extLst>
      <p:ext uri="{BB962C8B-B14F-4D97-AF65-F5344CB8AC3E}">
        <p14:creationId xmlns:p14="http://schemas.microsoft.com/office/powerpoint/2010/main" val="4169651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802.11ax  (HEW) </a:t>
            </a:r>
            <a:endParaRPr lang="en-CA" dirty="0"/>
          </a:p>
        </p:txBody>
      </p:sp>
      <p:sp>
        <p:nvSpPr>
          <p:cNvPr id="3" name="Content Placeholder 2"/>
          <p:cNvSpPr>
            <a:spLocks noGrp="1"/>
          </p:cNvSpPr>
          <p:nvPr>
            <p:ph idx="1"/>
          </p:nvPr>
        </p:nvSpPr>
        <p:spPr>
          <a:xfrm>
            <a:off x="838200" y="1752600"/>
            <a:ext cx="8153400" cy="3515811"/>
          </a:xfrm>
        </p:spPr>
        <p:txBody>
          <a:bodyPr/>
          <a:lstStyle/>
          <a:p>
            <a:r>
              <a:rPr lang="en-CA" sz="2400" dirty="0"/>
              <a:t>LB 230 D2.0 failed ~3400 comments Nov 4, 2017</a:t>
            </a:r>
          </a:p>
          <a:p>
            <a:r>
              <a:rPr lang="en-CA" sz="2400" dirty="0"/>
              <a:t>Continued comment resolution on draft D2.0.</a:t>
            </a:r>
          </a:p>
          <a:p>
            <a:pPr lvl="1"/>
            <a:r>
              <a:rPr lang="en-CA" sz="2000" i="1" dirty="0">
                <a:ea typeface="+mn-ea"/>
                <a:cs typeface="+mn-cs"/>
              </a:rPr>
              <a:t>Resolved and approved  ~800 CIDs (PHY, MAC, MU) </a:t>
            </a:r>
          </a:p>
          <a:p>
            <a:pPr lvl="1"/>
            <a:r>
              <a:rPr lang="en-CA" sz="2000" i="1" dirty="0">
                <a:ea typeface="+mn-ea"/>
                <a:cs typeface="+mn-cs"/>
              </a:rPr>
              <a:t>Held Ad-Hoc before Santa Clara, CA</a:t>
            </a:r>
          </a:p>
          <a:p>
            <a:pPr lvl="1"/>
            <a:endParaRPr lang="en-CA" sz="2000" dirty="0">
              <a:ea typeface="+mn-ea"/>
              <a:cs typeface="+mn-cs"/>
            </a:endParaRPr>
          </a:p>
          <a:p>
            <a:r>
              <a:rPr lang="en-CA" sz="2400" dirty="0"/>
              <a:t>Plans for May 2018</a:t>
            </a:r>
          </a:p>
          <a:p>
            <a:pPr lvl="1"/>
            <a:r>
              <a:rPr lang="en-CA" sz="1800" dirty="0"/>
              <a:t>Hold several teleconference calls for comment resolution in </a:t>
            </a:r>
            <a:br>
              <a:rPr lang="en-CA" sz="1800" dirty="0"/>
            </a:br>
            <a:r>
              <a:rPr lang="en-CA" sz="1800" dirty="0"/>
              <a:t>March and April </a:t>
            </a:r>
          </a:p>
          <a:p>
            <a:pPr lvl="1"/>
            <a:r>
              <a:rPr lang="en-CA" sz="1800" dirty="0"/>
              <a:t>Ad-Hoc comment resolution meeting in Rennes, France. May 2-4, 2018 </a:t>
            </a:r>
          </a:p>
          <a:p>
            <a:pPr lvl="1"/>
            <a:r>
              <a:rPr lang="en-CA" sz="1800" dirty="0"/>
              <a:t>Complete Comment Resolution and prep draft D3.0 for WGLB</a:t>
            </a:r>
          </a:p>
          <a:p>
            <a:r>
              <a:rPr lang="en-AU" sz="2400" dirty="0"/>
              <a:t>Closing report: 18/0582r0</a:t>
            </a:r>
          </a:p>
          <a:p>
            <a:endParaRPr lang="en-CA" sz="2400" dirty="0"/>
          </a:p>
        </p:txBody>
      </p:sp>
      <p:sp>
        <p:nvSpPr>
          <p:cNvPr id="4" name="Date Placeholder 3"/>
          <p:cNvSpPr>
            <a:spLocks noGrp="1"/>
          </p:cNvSpPr>
          <p:nvPr>
            <p:ph type="dt" sz="half" idx="10"/>
          </p:nvPr>
        </p:nvSpPr>
        <p:spPr/>
        <p:txBody>
          <a:bodyPr/>
          <a:lstStyle/>
          <a:p>
            <a:pPr>
              <a:defRPr/>
            </a:pPr>
            <a:r>
              <a:rPr lang="en-US" altLang="zh-CN"/>
              <a:t>March 2018</a:t>
            </a:r>
            <a:endParaRPr lang="en-US" dirty="0"/>
          </a:p>
        </p:txBody>
      </p:sp>
      <p:sp>
        <p:nvSpPr>
          <p:cNvPr id="5" name="Footer Placeholder 4"/>
          <p:cNvSpPr>
            <a:spLocks noGrp="1"/>
          </p:cNvSpPr>
          <p:nvPr>
            <p:ph type="ftr" sz="quarter" idx="11"/>
          </p:nvPr>
        </p:nvSpPr>
        <p:spPr/>
        <p:txBody>
          <a:bodyPr/>
          <a:lstStyle/>
          <a:p>
            <a:pPr>
              <a:defRPr/>
            </a:pPr>
            <a:r>
              <a:rPr lang="en-US"/>
              <a:t>Al Petrick, Jones-Petrick and Associates</a:t>
            </a:r>
          </a:p>
        </p:txBody>
      </p:sp>
      <p:sp>
        <p:nvSpPr>
          <p:cNvPr id="6" name="Slide Number Placeholder 5"/>
          <p:cNvSpPr>
            <a:spLocks noGrp="1"/>
          </p:cNvSpPr>
          <p:nvPr>
            <p:ph type="sldNum" sz="quarter" idx="12"/>
          </p:nvPr>
        </p:nvSpPr>
        <p:spPr/>
        <p:txBody>
          <a:bodyPr/>
          <a:lstStyle/>
          <a:p>
            <a:pPr>
              <a:defRPr/>
            </a:pPr>
            <a:r>
              <a:rPr lang="en-US"/>
              <a:t>Slide </a:t>
            </a:r>
            <a:fld id="{E7E6215C-0148-4EB1-A390-22B113FC486F}" type="slidenum">
              <a:rPr lang="en-US" smtClean="0"/>
              <a:pPr>
                <a:defRPr/>
              </a:pPr>
              <a:t>7</a:t>
            </a:fld>
            <a:endParaRPr lang="en-US"/>
          </a:p>
        </p:txBody>
      </p:sp>
      <p:sp>
        <p:nvSpPr>
          <p:cNvPr id="7" name="Right Arrow 7">
            <a:extLst>
              <a:ext uri="{FF2B5EF4-FFF2-40B4-BE49-F238E27FC236}">
                <a16:creationId xmlns:a16="http://schemas.microsoft.com/office/drawing/2014/main" id="{42A775E8-4409-49B9-BE02-B26F39BF239C}"/>
              </a:ext>
            </a:extLst>
          </p:cNvPr>
          <p:cNvSpPr/>
          <p:nvPr/>
        </p:nvSpPr>
        <p:spPr bwMode="auto">
          <a:xfrm>
            <a:off x="381000" y="26670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343872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3200" b="1" dirty="0"/>
              <a:t>802.11ba [WUR –(Wake-Up Radio)]</a:t>
            </a:r>
          </a:p>
        </p:txBody>
      </p:sp>
      <p:sp>
        <p:nvSpPr>
          <p:cNvPr id="3" name="Content Placeholder 2"/>
          <p:cNvSpPr>
            <a:spLocks noGrp="1"/>
          </p:cNvSpPr>
          <p:nvPr>
            <p:ph idx="1"/>
          </p:nvPr>
        </p:nvSpPr>
        <p:spPr>
          <a:xfrm>
            <a:off x="914400" y="2170908"/>
            <a:ext cx="7848600" cy="2477292"/>
          </a:xfrm>
        </p:spPr>
        <p:txBody>
          <a:bodyPr/>
          <a:lstStyle/>
          <a:p>
            <a:r>
              <a:rPr lang="en-US" altLang="en-US" sz="2000" dirty="0"/>
              <a:t>Updated and approved </a:t>
            </a:r>
            <a:r>
              <a:rPr lang="en-US" altLang="en-US" sz="2000" dirty="0" err="1"/>
              <a:t>TGba</a:t>
            </a:r>
            <a:r>
              <a:rPr lang="en-US" altLang="en-US" sz="2000" dirty="0"/>
              <a:t> Spec Framework Document (SFD) </a:t>
            </a:r>
          </a:p>
          <a:p>
            <a:pPr lvl="1"/>
            <a:r>
              <a:rPr lang="en-US" altLang="en-US" sz="2000" dirty="0"/>
              <a:t>IEEE 802.11-17/575r</a:t>
            </a:r>
            <a:r>
              <a:rPr lang="en-US" altLang="en-US" sz="2000" b="1" dirty="0"/>
              <a:t>9</a:t>
            </a:r>
          </a:p>
          <a:p>
            <a:r>
              <a:rPr lang="en-US" altLang="en-US" sz="2000" dirty="0"/>
              <a:t>Approved </a:t>
            </a:r>
            <a:r>
              <a:rPr lang="en-US" altLang="en-US" sz="2000" dirty="0" err="1"/>
              <a:t>TGba</a:t>
            </a:r>
            <a:r>
              <a:rPr lang="en-US" altLang="en-US" sz="2000" dirty="0"/>
              <a:t> D0.1 as initial </a:t>
            </a:r>
            <a:r>
              <a:rPr lang="en-US" altLang="en-US" sz="2000" dirty="0" err="1"/>
              <a:t>TGba</a:t>
            </a:r>
            <a:r>
              <a:rPr lang="en-US" altLang="en-US" sz="2000" dirty="0"/>
              <a:t> draft</a:t>
            </a:r>
          </a:p>
          <a:p>
            <a:r>
              <a:rPr lang="en-US" sz="2000" dirty="0"/>
              <a:t>Approved PHY/MAC specification text documents to create D0.2 </a:t>
            </a:r>
          </a:p>
          <a:p>
            <a:r>
              <a:rPr lang="en-US" sz="2000" dirty="0"/>
              <a:t>Reviewed TG timeline – schedule delay by 2 months</a:t>
            </a:r>
          </a:p>
          <a:p>
            <a:pPr lvl="1"/>
            <a:r>
              <a:rPr lang="en-US" sz="1600" dirty="0" err="1"/>
              <a:t>TGba</a:t>
            </a:r>
            <a:r>
              <a:rPr lang="en-US" sz="1600" dirty="0"/>
              <a:t> D1.0 new target is </a:t>
            </a:r>
            <a:r>
              <a:rPr lang="en-US" sz="1600" u="sng" dirty="0"/>
              <a:t>July 2018</a:t>
            </a:r>
          </a:p>
        </p:txBody>
      </p:sp>
      <p:sp>
        <p:nvSpPr>
          <p:cNvPr id="4" name="Date Placeholder 3"/>
          <p:cNvSpPr>
            <a:spLocks noGrp="1"/>
          </p:cNvSpPr>
          <p:nvPr>
            <p:ph type="dt" sz="half" idx="10"/>
          </p:nvPr>
        </p:nvSpPr>
        <p:spPr/>
        <p:txBody>
          <a:bodyPr/>
          <a:lstStyle/>
          <a:p>
            <a:r>
              <a:rPr lang="en-US" altLang="en-US"/>
              <a:t>March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8</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381000" y="3003869"/>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484206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802.11aq</a:t>
            </a:r>
            <a:br>
              <a:rPr lang="en-US" b="1" dirty="0"/>
            </a:br>
            <a:r>
              <a:rPr lang="en-US" b="1" dirty="0"/>
              <a:t>(Pre- Association Discovery ) </a:t>
            </a:r>
          </a:p>
        </p:txBody>
      </p:sp>
      <p:sp>
        <p:nvSpPr>
          <p:cNvPr id="3" name="Content Placeholder 2"/>
          <p:cNvSpPr>
            <a:spLocks noGrp="1"/>
          </p:cNvSpPr>
          <p:nvPr>
            <p:ph idx="1"/>
          </p:nvPr>
        </p:nvSpPr>
        <p:spPr>
          <a:xfrm>
            <a:off x="1143000" y="2039974"/>
            <a:ext cx="7467600" cy="3733800"/>
          </a:xfrm>
        </p:spPr>
        <p:txBody>
          <a:bodyPr/>
          <a:lstStyle/>
          <a:p>
            <a:r>
              <a:rPr lang="en-US" altLang="en-US" sz="2400" dirty="0"/>
              <a:t>Completed SP#8 recirc comment resolution</a:t>
            </a:r>
          </a:p>
          <a:p>
            <a:r>
              <a:rPr lang="en-US" altLang="en-US" sz="2400" dirty="0"/>
              <a:t>Resolved 1 comment</a:t>
            </a:r>
          </a:p>
          <a:p>
            <a:r>
              <a:rPr lang="en-US" altLang="en-US" sz="2400" dirty="0"/>
              <a:t>Planning to forward D14.0 to </a:t>
            </a:r>
            <a:r>
              <a:rPr lang="en-US" altLang="en-US" sz="2400" dirty="0" err="1"/>
              <a:t>RevCom</a:t>
            </a:r>
            <a:endParaRPr lang="en-US" altLang="en-US" sz="2400" dirty="0"/>
          </a:p>
          <a:p>
            <a:r>
              <a:rPr lang="en-US" altLang="en-US" sz="2400" dirty="0"/>
              <a:t>Waiver request updated</a:t>
            </a:r>
          </a:p>
          <a:p>
            <a:pPr lvl="1"/>
            <a:r>
              <a:rPr lang="en-GB" altLang="en-US" sz="1600" i="1" dirty="0"/>
              <a:t>Waiver completed for EC and </a:t>
            </a:r>
            <a:r>
              <a:rPr lang="en-GB" altLang="en-US" sz="1600" i="1" dirty="0" err="1"/>
              <a:t>RevCom</a:t>
            </a:r>
            <a:endParaRPr lang="en-GB" altLang="en-US" sz="1600" i="1" dirty="0"/>
          </a:p>
          <a:p>
            <a:r>
              <a:rPr lang="en-AU" sz="2400" dirty="0"/>
              <a:t>Closing report: 18/0577r0</a:t>
            </a:r>
          </a:p>
          <a:p>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a:t>March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9</a:t>
            </a:fld>
            <a:endParaRPr lang="en-US" altLang="en-US"/>
          </a:p>
        </p:txBody>
      </p:sp>
      <p:sp>
        <p:nvSpPr>
          <p:cNvPr id="7" name="Right Arrow 7">
            <a:extLst>
              <a:ext uri="{FF2B5EF4-FFF2-40B4-BE49-F238E27FC236}">
                <a16:creationId xmlns:a16="http://schemas.microsoft.com/office/drawing/2014/main" id="{61A66BF7-C624-4A9F-B98D-D31A40435B8D}"/>
              </a:ext>
            </a:extLst>
          </p:cNvPr>
          <p:cNvSpPr/>
          <p:nvPr/>
        </p:nvSpPr>
        <p:spPr bwMode="auto">
          <a:xfrm>
            <a:off x="533400" y="3026535"/>
            <a:ext cx="381000" cy="381000"/>
          </a:xfrm>
          <a:prstGeom prst="rightArrow">
            <a:avLst>
              <a:gd name="adj1" fmla="val 50000"/>
              <a:gd name="adj2" fmla="val 59438"/>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409123935"/>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2416</TotalTime>
  <Words>935</Words>
  <Application>Microsoft Office PowerPoint</Application>
  <PresentationFormat>On-screen Show (4:3)</PresentationFormat>
  <Paragraphs>312</Paragraphs>
  <Slides>16</Slides>
  <Notes>11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16</vt:i4>
      </vt:variant>
    </vt:vector>
  </HeadingPairs>
  <TitlesOfParts>
    <vt:vector size="27" baseType="lpstr">
      <vt:lpstr>ＭＳ Ｐゴシック</vt:lpstr>
      <vt:lpstr>ＭＳ Ｐゴシック</vt:lpstr>
      <vt:lpstr>Arial</vt:lpstr>
      <vt:lpstr>Calibri</vt:lpstr>
      <vt:lpstr>Calibri Light</vt:lpstr>
      <vt:lpstr>Lucida Grande</vt:lpstr>
      <vt:lpstr>Tahoma</vt:lpstr>
      <vt:lpstr>Times New Roman</vt:lpstr>
      <vt:lpstr>IEEE-P802_15</vt:lpstr>
      <vt:lpstr>1_Custom Design</vt:lpstr>
      <vt:lpstr>Custom Design</vt:lpstr>
      <vt:lpstr>PowerPoint Presentation</vt:lpstr>
      <vt:lpstr>PowerPoint Presentation</vt:lpstr>
      <vt:lpstr>IEEE 802.11 Standards Pipeline</vt:lpstr>
      <vt:lpstr>802.11 Task Groups in Comment Resolution</vt:lpstr>
      <vt:lpstr>802.11 WNG  (Wireless Next Generation)</vt:lpstr>
      <vt:lpstr>802.11WNG  (Wireless Next Generation) cont…..</vt:lpstr>
      <vt:lpstr>802.11ax  (HEW) </vt:lpstr>
      <vt:lpstr>802.11ba [WUR –(Wake-Up Radio)]</vt:lpstr>
      <vt:lpstr>802.11aq (Pre- Association Discovery ) </vt:lpstr>
      <vt:lpstr>Light Communications - SG</vt:lpstr>
      <vt:lpstr>TGmd – Maintenance </vt:lpstr>
      <vt:lpstr>PowerPoint Presentation</vt:lpstr>
      <vt:lpstr>TGaz (Next Generation Positioning) </vt:lpstr>
      <vt:lpstr>802.11 FD TIG (Full-Duplex Topic Interest Group) </vt:lpstr>
      <vt:lpstr>Editor’s Projected Completion of 802.11 Amendments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Al Petrick</cp:lastModifiedBy>
  <cp:revision>343</cp:revision>
  <cp:lastPrinted>1998-02-10T13:28:06Z</cp:lastPrinted>
  <dcterms:created xsi:type="dcterms:W3CDTF">2016-01-21T14:33:00Z</dcterms:created>
  <dcterms:modified xsi:type="dcterms:W3CDTF">2018-03-09T00:56:20Z</dcterms:modified>
</cp:coreProperties>
</file>