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59" r:id="rId2"/>
    <p:sldId id="262" r:id="rId3"/>
    <p:sldId id="274" r:id="rId4"/>
    <p:sldId id="297" r:id="rId5"/>
    <p:sldId id="283" r:id="rId6"/>
    <p:sldId id="300" r:id="rId7"/>
    <p:sldId id="301" r:id="rId8"/>
    <p:sldId id="288" r:id="rId9"/>
    <p:sldId id="292" r:id="rId10"/>
    <p:sldId id="296" r:id="rId11"/>
    <p:sldId id="284" r:id="rId12"/>
    <p:sldId id="299" r:id="rId1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0" d="100"/>
          <a:sy n="70" d="100"/>
        </p:scale>
        <p:origin x="-1290"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en-US"/>
              <a:t>Page </a:t>
            </a:r>
            <a:fld id="{362A3E17-72DB-429D-82ED-5F7A6D48AB28}" type="slidenum">
              <a:rPr lang="en-US" altLang="en-US"/>
              <a:pPr>
                <a:defRPr/>
              </a:pPr>
              <a:t>‹Nr.›</a:t>
            </a:fld>
            <a:endParaRPr lang="en-US" altLang="en-US"/>
          </a:p>
        </p:txBody>
      </p:sp>
      <p:sp>
        <p:nvSpPr>
          <p:cNvPr id="615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en-US" sz="1200" smtClean="0"/>
              <a:t>Submission</a:t>
            </a:r>
          </a:p>
        </p:txBody>
      </p:sp>
      <p:sp>
        <p:nvSpPr>
          <p:cNvPr id="615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4127374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512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en-US"/>
              <a:t>Page </a:t>
            </a:r>
            <a:fld id="{904D3F85-CF48-4006-95B7-5F911FD5F290}" type="slidenum">
              <a:rPr lang="en-US" altLang="en-US"/>
              <a:pPr>
                <a:defRPr/>
              </a:pPr>
              <a:t>‹Nr.›</a:t>
            </a:fld>
            <a:endParaRPr lang="en-US" altLang="en-US"/>
          </a:p>
        </p:txBody>
      </p:sp>
      <p:sp>
        <p:nvSpPr>
          <p:cNvPr id="5128"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51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71301878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54113" y="701675"/>
            <a:ext cx="4625975" cy="3468688"/>
          </a:xfrm>
        </p:spPr>
      </p:sp>
      <p:sp>
        <p:nvSpPr>
          <p:cNvPr id="3" name="Notizenplatzhalter 2"/>
          <p:cNvSpPr>
            <a:spLocks noGrp="1"/>
          </p:cNvSpPr>
          <p:nvPr>
            <p:ph type="body" idx="1"/>
          </p:nvPr>
        </p:nvSpPr>
        <p:spPr/>
        <p:txBody>
          <a:bodyPr/>
          <a:lstStyle/>
          <a:p>
            <a:endParaRPr lang="en-US" dirty="0"/>
          </a:p>
        </p:txBody>
      </p:sp>
      <p:sp>
        <p:nvSpPr>
          <p:cNvPr id="4" name="Kopfzeilenplatzhalter 3"/>
          <p:cNvSpPr>
            <a:spLocks noGrp="1"/>
          </p:cNvSpPr>
          <p:nvPr>
            <p:ph type="hdr" sz="quarter" idx="10"/>
          </p:nvPr>
        </p:nvSpPr>
        <p:spPr/>
        <p:txBody>
          <a:bodyPr/>
          <a:lstStyle/>
          <a:p>
            <a:pPr>
              <a:defRPr/>
            </a:pPr>
            <a:r>
              <a:rPr lang="en-US" altLang="en-US" smtClean="0"/>
              <a:t>doc.: IEEE 802.15-&lt;doc#&gt;</a:t>
            </a:r>
            <a:endParaRPr lang="en-US" altLang="en-US"/>
          </a:p>
        </p:txBody>
      </p:sp>
      <p:sp>
        <p:nvSpPr>
          <p:cNvPr id="5" name="Datumsplatzhalter 4"/>
          <p:cNvSpPr>
            <a:spLocks noGrp="1"/>
          </p:cNvSpPr>
          <p:nvPr>
            <p:ph type="dt" idx="11"/>
          </p:nvPr>
        </p:nvSpPr>
        <p:spPr/>
        <p:txBody>
          <a:bodyPr/>
          <a:lstStyle/>
          <a:p>
            <a:pPr>
              <a:defRPr/>
            </a:pPr>
            <a:r>
              <a:rPr lang="en-US" altLang="en-US" smtClean="0"/>
              <a:t>&lt;month year&gt;</a:t>
            </a:r>
            <a:endParaRPr lang="en-US" altLang="en-US"/>
          </a:p>
        </p:txBody>
      </p:sp>
      <p:sp>
        <p:nvSpPr>
          <p:cNvPr id="6" name="Fußzeilenplatzhalter 5"/>
          <p:cNvSpPr>
            <a:spLocks noGrp="1"/>
          </p:cNvSpPr>
          <p:nvPr>
            <p:ph type="ftr" sz="quarter" idx="12"/>
          </p:nvPr>
        </p:nvSpPr>
        <p:spPr/>
        <p:txBody>
          <a:bodyPr/>
          <a:lstStyle/>
          <a:p>
            <a:pPr lvl="4">
              <a:defRPr/>
            </a:pPr>
            <a:r>
              <a:rPr lang="en-US" altLang="en-US" smtClean="0"/>
              <a:t>&lt;author&gt;, &lt;company&gt;</a:t>
            </a:r>
            <a:endParaRPr lang="en-US" altLang="en-US"/>
          </a:p>
        </p:txBody>
      </p:sp>
      <p:sp>
        <p:nvSpPr>
          <p:cNvPr id="7" name="Foliennummernplatzhalter 6"/>
          <p:cNvSpPr>
            <a:spLocks noGrp="1"/>
          </p:cNvSpPr>
          <p:nvPr>
            <p:ph type="sldNum" sz="quarter" idx="13"/>
          </p:nvPr>
        </p:nvSpPr>
        <p:spPr/>
        <p:txBody>
          <a:bodyPr/>
          <a:lstStyle/>
          <a:p>
            <a:pPr>
              <a:defRPr/>
            </a:pPr>
            <a:r>
              <a:rPr lang="en-US" altLang="en-US" smtClean="0"/>
              <a:t>Page </a:t>
            </a:r>
            <a:fld id="{904D3F85-CF48-4006-95B7-5F911FD5F290}" type="slidenum">
              <a:rPr lang="en-US" altLang="en-US" smtClean="0"/>
              <a:pPr>
                <a:defRPr/>
              </a:pPr>
              <a:t>11</a:t>
            </a:fld>
            <a:endParaRPr lang="en-US" altLang="en-US"/>
          </a:p>
        </p:txBody>
      </p:sp>
    </p:spTree>
    <p:extLst>
      <p:ext uri="{BB962C8B-B14F-4D97-AF65-F5344CB8AC3E}">
        <p14:creationId xmlns:p14="http://schemas.microsoft.com/office/powerpoint/2010/main" val="39318343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Mar. 2018</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D04A200C-604C-41CB-87F0-6EA46198B83E}" type="slidenum">
              <a:rPr lang="en-US" altLang="en-US"/>
              <a:pPr>
                <a:defRPr/>
              </a:pPr>
              <a:t>‹Nr.›</a:t>
            </a:fld>
            <a:endParaRPr lang="en-US" altLang="en-US"/>
          </a:p>
        </p:txBody>
      </p:sp>
    </p:spTree>
    <p:extLst>
      <p:ext uri="{BB962C8B-B14F-4D97-AF65-F5344CB8AC3E}">
        <p14:creationId xmlns:p14="http://schemas.microsoft.com/office/powerpoint/2010/main" val="28195243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Mar. 2018</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1EC327CB-982D-421E-9B37-00063087C83C}" type="slidenum">
              <a:rPr lang="en-US" altLang="en-US"/>
              <a:pPr>
                <a:defRPr/>
              </a:pPr>
              <a:t>‹Nr.›</a:t>
            </a:fld>
            <a:endParaRPr lang="en-US" altLang="en-US"/>
          </a:p>
        </p:txBody>
      </p:sp>
    </p:spTree>
    <p:extLst>
      <p:ext uri="{BB962C8B-B14F-4D97-AF65-F5344CB8AC3E}">
        <p14:creationId xmlns:p14="http://schemas.microsoft.com/office/powerpoint/2010/main" val="31227327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Mar. 2018</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F26A83E0-8158-4E4B-9216-7A9A447C73CC}" type="slidenum">
              <a:rPr lang="en-US" altLang="en-US"/>
              <a:pPr>
                <a:defRPr/>
              </a:pPr>
              <a:t>‹Nr.›</a:t>
            </a:fld>
            <a:endParaRPr lang="en-US" altLang="en-US"/>
          </a:p>
        </p:txBody>
      </p:sp>
    </p:spTree>
    <p:extLst>
      <p:ext uri="{BB962C8B-B14F-4D97-AF65-F5344CB8AC3E}">
        <p14:creationId xmlns:p14="http://schemas.microsoft.com/office/powerpoint/2010/main" val="20795989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Mar. 2018</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D9B19BB7-5E5C-4FE2-8325-CBE2EDC1721D}" type="slidenum">
              <a:rPr lang="en-US" altLang="en-US"/>
              <a:pPr>
                <a:defRPr/>
              </a:pPr>
              <a:t>‹Nr.›</a:t>
            </a:fld>
            <a:endParaRPr lang="en-US" altLang="en-US"/>
          </a:p>
        </p:txBody>
      </p:sp>
    </p:spTree>
    <p:extLst>
      <p:ext uri="{BB962C8B-B14F-4D97-AF65-F5344CB8AC3E}">
        <p14:creationId xmlns:p14="http://schemas.microsoft.com/office/powerpoint/2010/main" val="37061432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Mar. 2018</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F3173F8B-570C-4AD7-A60D-8E1AB1E1F5F2}" type="slidenum">
              <a:rPr lang="en-US" altLang="en-US"/>
              <a:pPr>
                <a:defRPr/>
              </a:pPr>
              <a:t>‹Nr.›</a:t>
            </a:fld>
            <a:endParaRPr lang="en-US" altLang="en-US"/>
          </a:p>
        </p:txBody>
      </p:sp>
    </p:spTree>
    <p:extLst>
      <p:ext uri="{BB962C8B-B14F-4D97-AF65-F5344CB8AC3E}">
        <p14:creationId xmlns:p14="http://schemas.microsoft.com/office/powerpoint/2010/main" val="31754824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smtClean="0"/>
            </a:lvl1pPr>
          </a:lstStyle>
          <a:p>
            <a:pPr>
              <a:defRPr/>
            </a:pPr>
            <a:r>
              <a:rPr lang="en-US" altLang="en-US" dirty="0" smtClean="0"/>
              <a:t>Mar. 2018</a:t>
            </a:r>
            <a:endParaRPr lang="en-US" altLang="en-US" dirty="0"/>
          </a:p>
        </p:txBody>
      </p:sp>
      <p:sp>
        <p:nvSpPr>
          <p:cNvPr id="6" name="Fußzeilenplatzhalter 5"/>
          <p:cNvSpPr>
            <a:spLocks noGrp="1"/>
          </p:cNvSpPr>
          <p:nvPr>
            <p:ph type="ftr" sz="quarter" idx="11"/>
          </p:nvPr>
        </p:nvSpPr>
        <p:spPr/>
        <p:txBody>
          <a:bodyPr/>
          <a:lstStyle>
            <a:lvl1pPr>
              <a:defRPr dirty="0" smtClean="0"/>
            </a:lvl1pPr>
          </a:lstStyle>
          <a:p>
            <a:pPr>
              <a:defRPr/>
            </a:pPr>
            <a:r>
              <a:rPr lang="en-US" altLang="en-US"/>
              <a:t>Joerg ROBERT, FAU Erlangen-</a:t>
            </a:r>
            <a:r>
              <a:rPr lang="en-US" altLang="en-US" err="1"/>
              <a:t>Nuernberg</a:t>
            </a:r>
            <a:endParaRPr lang="en-US" altLang="en-US"/>
          </a:p>
        </p:txBody>
      </p:sp>
      <p:sp>
        <p:nvSpPr>
          <p:cNvPr id="7" name="Foliennummernplatzhalter 6"/>
          <p:cNvSpPr>
            <a:spLocks noGrp="1"/>
          </p:cNvSpPr>
          <p:nvPr>
            <p:ph type="sldNum" sz="quarter" idx="12"/>
          </p:nvPr>
        </p:nvSpPr>
        <p:spPr/>
        <p:txBody>
          <a:bodyPr/>
          <a:lstStyle>
            <a:lvl1pPr>
              <a:defRPr smtClean="0"/>
            </a:lvl1pPr>
          </a:lstStyle>
          <a:p>
            <a:pPr>
              <a:defRPr/>
            </a:pPr>
            <a:r>
              <a:rPr lang="en-US" altLang="en-US"/>
              <a:t>Slide </a:t>
            </a:r>
            <a:fld id="{D61D644A-C660-4A83-8604-94F8CF5806A8}" type="slidenum">
              <a:rPr lang="en-US" altLang="en-US"/>
              <a:pPr>
                <a:defRPr/>
              </a:pPr>
              <a:t>‹Nr.›</a:t>
            </a:fld>
            <a:endParaRPr lang="en-US" altLang="en-US"/>
          </a:p>
        </p:txBody>
      </p:sp>
    </p:spTree>
    <p:extLst>
      <p:ext uri="{BB962C8B-B14F-4D97-AF65-F5344CB8AC3E}">
        <p14:creationId xmlns:p14="http://schemas.microsoft.com/office/powerpoint/2010/main" val="27135574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Rectangle 4"/>
          <p:cNvSpPr>
            <a:spLocks noGrp="1" noChangeArrowheads="1"/>
          </p:cNvSpPr>
          <p:nvPr>
            <p:ph type="dt" sz="half" idx="10"/>
          </p:nvPr>
        </p:nvSpPr>
        <p:spPr>
          <a:ln/>
        </p:spPr>
        <p:txBody>
          <a:bodyPr/>
          <a:lstStyle>
            <a:lvl1pPr>
              <a:defRPr/>
            </a:lvl1pPr>
          </a:lstStyle>
          <a:p>
            <a:pPr>
              <a:defRPr/>
            </a:pPr>
            <a:r>
              <a:rPr lang="en-US" altLang="en-US" dirty="0" smtClean="0"/>
              <a:t>Mar. 2018</a:t>
            </a:r>
            <a:endParaRPr lang="en-US" alt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37830CB3-48AF-4C1F-BFBA-5569B05126A2}" type="slidenum">
              <a:rPr lang="en-US" altLang="en-US"/>
              <a:pPr>
                <a:defRPr/>
              </a:pPr>
              <a:t>‹Nr.›</a:t>
            </a:fld>
            <a:endParaRPr lang="en-US" altLang="en-US"/>
          </a:p>
        </p:txBody>
      </p:sp>
    </p:spTree>
    <p:extLst>
      <p:ext uri="{BB962C8B-B14F-4D97-AF65-F5344CB8AC3E}">
        <p14:creationId xmlns:p14="http://schemas.microsoft.com/office/powerpoint/2010/main" val="13315542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Rectangle 4"/>
          <p:cNvSpPr>
            <a:spLocks noGrp="1" noChangeArrowheads="1"/>
          </p:cNvSpPr>
          <p:nvPr>
            <p:ph type="dt" sz="half" idx="10"/>
          </p:nvPr>
        </p:nvSpPr>
        <p:spPr>
          <a:ln/>
        </p:spPr>
        <p:txBody>
          <a:bodyPr/>
          <a:lstStyle>
            <a:lvl1pPr>
              <a:defRPr/>
            </a:lvl1pPr>
          </a:lstStyle>
          <a:p>
            <a:pPr>
              <a:defRPr/>
            </a:pPr>
            <a:r>
              <a:rPr lang="en-US" altLang="en-US" dirty="0" smtClean="0"/>
              <a:t>Mar. 2018</a:t>
            </a:r>
            <a:endParaRPr lang="en-US" alt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7CA5B6D0-3BC2-46EC-8AC0-490ACB3B62FE}" type="slidenum">
              <a:rPr lang="en-US" altLang="en-US"/>
              <a:pPr>
                <a:defRPr/>
              </a:pPr>
              <a:t>‹Nr.›</a:t>
            </a:fld>
            <a:endParaRPr lang="en-US" altLang="en-US"/>
          </a:p>
        </p:txBody>
      </p:sp>
    </p:spTree>
    <p:extLst>
      <p:ext uri="{BB962C8B-B14F-4D97-AF65-F5344CB8AC3E}">
        <p14:creationId xmlns:p14="http://schemas.microsoft.com/office/powerpoint/2010/main" val="19836963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en-US" dirty="0" smtClean="0"/>
              <a:t>Mar. 2018</a:t>
            </a:r>
            <a:endParaRPr lang="en-US" alt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915A54A6-D87D-44CA-9552-43124D8DF28B}" type="slidenum">
              <a:rPr lang="en-US" altLang="en-US"/>
              <a:pPr>
                <a:defRPr/>
              </a:pPr>
              <a:t>‹Nr.›</a:t>
            </a:fld>
            <a:endParaRPr lang="en-US" altLang="en-US"/>
          </a:p>
        </p:txBody>
      </p:sp>
    </p:spTree>
    <p:extLst>
      <p:ext uri="{BB962C8B-B14F-4D97-AF65-F5344CB8AC3E}">
        <p14:creationId xmlns:p14="http://schemas.microsoft.com/office/powerpoint/2010/main" val="14061766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dirty="0" smtClean="0"/>
              <a:t>Mar. 2018</a:t>
            </a:r>
            <a:endParaRPr lang="en-US" alt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C3CA94C3-58BC-4CE9-B143-D9CCEAF4E5E2}" type="slidenum">
              <a:rPr lang="en-US" altLang="en-US"/>
              <a:pPr>
                <a:defRPr/>
              </a:pPr>
              <a:t>‹Nr.›</a:t>
            </a:fld>
            <a:endParaRPr lang="en-US" altLang="en-US"/>
          </a:p>
        </p:txBody>
      </p:sp>
    </p:spTree>
    <p:extLst>
      <p:ext uri="{BB962C8B-B14F-4D97-AF65-F5344CB8AC3E}">
        <p14:creationId xmlns:p14="http://schemas.microsoft.com/office/powerpoint/2010/main" val="16905649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smtClean="0"/>
              <a:t>Bild durch Klicken auf Symbol hinzufügen</a:t>
            </a:r>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dirty="0" smtClean="0"/>
              <a:t>Mar. 2018</a:t>
            </a:r>
            <a:endParaRPr lang="en-US" alt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73D73E09-099F-475B-8F82-22F5D2BF28F9}" type="slidenum">
              <a:rPr lang="en-US" altLang="en-US"/>
              <a:pPr>
                <a:defRPr/>
              </a:pPr>
              <a:t>‹Nr.›</a:t>
            </a:fld>
            <a:endParaRPr lang="en-US" altLang="en-US"/>
          </a:p>
        </p:txBody>
      </p:sp>
    </p:spTree>
    <p:extLst>
      <p:ext uri="{BB962C8B-B14F-4D97-AF65-F5344CB8AC3E}">
        <p14:creationId xmlns:p14="http://schemas.microsoft.com/office/powerpoint/2010/main" val="31120716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de-DE" altLang="en-US" smtClean="0"/>
              <a:t>Titelmasterformat durch Klicken bearbeiten</a:t>
            </a:r>
            <a:endParaRPr lang="en-US" alt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de-DE" altLang="en-US" smtClean="0"/>
              <a:t>Textmasterformat bearbeiten</a:t>
            </a:r>
          </a:p>
          <a:p>
            <a:pPr lvl="1"/>
            <a:r>
              <a:rPr lang="de-DE" altLang="en-US" smtClean="0"/>
              <a:t>Zweite Ebene</a:t>
            </a:r>
          </a:p>
          <a:p>
            <a:pPr lvl="2"/>
            <a:r>
              <a:rPr lang="de-DE" altLang="en-US" smtClean="0"/>
              <a:t>Dritte Ebene</a:t>
            </a:r>
          </a:p>
          <a:p>
            <a:pPr lvl="3"/>
            <a:r>
              <a:rPr lang="de-DE" altLang="en-US" smtClean="0"/>
              <a:t>Vierte Ebene</a:t>
            </a:r>
          </a:p>
          <a:p>
            <a:pPr lvl="4"/>
            <a:r>
              <a:rPr lang="de-DE" altLang="en-US" smtClean="0"/>
              <a:t>Fünfte Ebene</a:t>
            </a:r>
            <a:endParaRPr lang="en-US" altLang="en-US"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pPr>
              <a:defRPr/>
            </a:pPr>
            <a:r>
              <a:rPr lang="en-US" altLang="en-US" dirty="0" smtClean="0"/>
              <a:t>Mar. 2018</a:t>
            </a:r>
            <a:endParaRPr lang="en-US" altLang="en-US" dirty="0"/>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dirty="0" smtClean="0"/>
            </a:lvl1pPr>
          </a:lstStyle>
          <a:p>
            <a:pPr>
              <a:defRPr/>
            </a:pPr>
            <a:r>
              <a:rPr lang="en-US" altLang="en-US"/>
              <a:t>Joerg Robert, FAU Erlangen-</a:t>
            </a:r>
            <a:r>
              <a:rPr lang="en-US" altLang="en-US" err="1"/>
              <a:t>Nuernberg</a:t>
            </a:r>
            <a:endParaRPr lang="en-US" alt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lvl1pPr>
          </a:lstStyle>
          <a:p>
            <a:pPr>
              <a:defRPr/>
            </a:pPr>
            <a:r>
              <a:rPr lang="en-US" altLang="en-US"/>
              <a:t>Slide </a:t>
            </a:r>
            <a:fld id="{C38DC984-A6E3-42AE-BB36-DFDB2E318E34}" type="slidenum">
              <a:rPr lang="en-US" altLang="en-US"/>
              <a:pPr>
                <a:defRPr/>
              </a:pPr>
              <a:t>‹Nr.›</a:t>
            </a:fld>
            <a:endParaRPr lang="en-US" altLang="en-US"/>
          </a:p>
        </p:txBody>
      </p:sp>
      <p:sp>
        <p:nvSpPr>
          <p:cNvPr id="1031" name="Rectangle 7"/>
          <p:cNvSpPr>
            <a:spLocks noChangeArrowheads="1"/>
          </p:cNvSpPr>
          <p:nvPr/>
        </p:nvSpPr>
        <p:spPr bwMode="auto">
          <a:xfrm>
            <a:off x="3707904" y="394156"/>
            <a:ext cx="4750296"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r>
              <a:rPr lang="en-US" altLang="en-US" sz="1400" b="1" dirty="0"/>
              <a:t>doc.: IEEE </a:t>
            </a:r>
            <a:r>
              <a:rPr lang="en-US" altLang="en-US" sz="1400" b="1" dirty="0" smtClean="0"/>
              <a:t>802.15-18-0156-00-0000</a:t>
            </a:r>
            <a:endParaRPr lang="en-US" alt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71" r:id="rId4"/>
    <p:sldLayoutId id="2147483664" r:id="rId5"/>
    <p:sldLayoutId id="2147483665" r:id="rId6"/>
    <p:sldLayoutId id="2147483666" r:id="rId7"/>
    <p:sldLayoutId id="2147483667" r:id="rId8"/>
    <p:sldLayoutId id="2147483668" r:id="rId9"/>
    <p:sldLayoutId id="2147483669" r:id="rId10"/>
    <p:sldLayoutId id="2147483670"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umsplatzhalter 1"/>
          <p:cNvSpPr>
            <a:spLocks noGrp="1"/>
          </p:cNvSpPr>
          <p:nvPr>
            <p:ph type="dt" sz="quarter" idx="10"/>
          </p:nvPr>
        </p:nvSpPr>
        <p:spPr>
          <a:xfrm>
            <a:off x="685800" y="378281"/>
            <a:ext cx="1600200" cy="215444"/>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sz="1400" dirty="0" smtClean="0"/>
              <a:t>Mar. 2018</a:t>
            </a:r>
            <a:endParaRPr lang="en-US" altLang="en-US" sz="1400" dirty="0"/>
          </a:p>
        </p:txBody>
      </p:sp>
      <p:sp>
        <p:nvSpPr>
          <p:cNvPr id="3075" name="Fußzeilenplatzhalter 2"/>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Joerg ROBERT, FAU Erlangen-Nuernberg</a:t>
            </a:r>
          </a:p>
        </p:txBody>
      </p:sp>
      <p:sp>
        <p:nvSpPr>
          <p:cNvPr id="3076" name="Foliennummernplatzhalter 3"/>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Slide </a:t>
            </a:r>
            <a:fld id="{FE7FCAAF-CBA7-47E6-8998-BA9E638C9510}" type="slidenum">
              <a:rPr lang="en-US" altLang="en-US"/>
              <a:pPr/>
              <a:t>1</a:t>
            </a:fld>
            <a:endParaRPr lang="en-US" altLang="en-US"/>
          </a:p>
        </p:txBody>
      </p:sp>
      <p:sp>
        <p:nvSpPr>
          <p:cNvPr id="27651" name="Rectangle 3"/>
          <p:cNvSpPr>
            <a:spLocks noChangeArrowheads="1"/>
          </p:cNvSpPr>
          <p:nvPr/>
        </p:nvSpPr>
        <p:spPr bwMode="auto">
          <a:xfrm>
            <a:off x="152400" y="609600"/>
            <a:ext cx="89916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pPr>
              <a:defRPr/>
            </a:pPr>
            <a:endParaRPr lang="en-US" altLang="en-US" sz="1600" dirty="0">
              <a:solidFill>
                <a:schemeClr val="tx2"/>
              </a:solidFill>
            </a:endParaRPr>
          </a:p>
          <a:p>
            <a:pPr>
              <a:defRPr/>
            </a:pPr>
            <a:r>
              <a:rPr lang="en-US" altLang="en-US" sz="1600" b="1" dirty="0">
                <a:solidFill>
                  <a:schemeClr val="tx2"/>
                </a:solidFill>
              </a:rPr>
              <a:t>Submission Title:</a:t>
            </a:r>
            <a:r>
              <a:rPr lang="en-US" altLang="en-US" sz="1600" dirty="0">
                <a:solidFill>
                  <a:schemeClr val="tx2"/>
                </a:solidFill>
              </a:rPr>
              <a:t> </a:t>
            </a:r>
            <a:r>
              <a:rPr lang="en-US" altLang="en-US" sz="1600" dirty="0" smtClean="0">
                <a:solidFill>
                  <a:schemeClr val="tx2"/>
                </a:solidFill>
              </a:rPr>
              <a:t>[SG4w </a:t>
            </a:r>
            <a:r>
              <a:rPr lang="en-US" altLang="en-US" sz="1600" dirty="0" smtClean="0">
                <a:solidFill>
                  <a:schemeClr val="tx2"/>
                </a:solidFill>
              </a:rPr>
              <a:t>March 2018 Plenary </a:t>
            </a:r>
            <a:r>
              <a:rPr lang="en-US" altLang="en-US" sz="1600" dirty="0" smtClean="0">
                <a:solidFill>
                  <a:schemeClr val="tx2"/>
                </a:solidFill>
              </a:rPr>
              <a:t>Closing Report]</a:t>
            </a:r>
            <a:r>
              <a:rPr lang="en-US" altLang="en-US" sz="1600" dirty="0">
                <a:solidFill>
                  <a:schemeClr val="tx2"/>
                </a:solidFill>
              </a:rPr>
              <a:t>	</a:t>
            </a:r>
          </a:p>
          <a:p>
            <a:pPr>
              <a:defRPr/>
            </a:pPr>
            <a:r>
              <a:rPr lang="en-US" altLang="en-US" sz="1600" b="1" dirty="0">
                <a:solidFill>
                  <a:schemeClr val="tx2"/>
                </a:solidFill>
              </a:rPr>
              <a:t>Date Submitted: </a:t>
            </a:r>
            <a:r>
              <a:rPr lang="en-US" altLang="en-US" sz="1600" dirty="0" smtClean="0">
                <a:solidFill>
                  <a:schemeClr val="tx2"/>
                </a:solidFill>
              </a:rPr>
              <a:t>[</a:t>
            </a:r>
            <a:r>
              <a:rPr lang="en-US" altLang="en-US" sz="1600" dirty="0" smtClean="0">
                <a:solidFill>
                  <a:schemeClr val="tx2"/>
                </a:solidFill>
              </a:rPr>
              <a:t>08. </a:t>
            </a:r>
            <a:r>
              <a:rPr lang="en-US" altLang="en-US" sz="1600" dirty="0" smtClean="0">
                <a:solidFill>
                  <a:schemeClr val="tx2"/>
                </a:solidFill>
              </a:rPr>
              <a:t>March, 2018]</a:t>
            </a:r>
            <a:r>
              <a:rPr lang="en-US" altLang="en-US" sz="1600" dirty="0">
                <a:solidFill>
                  <a:schemeClr val="tx2"/>
                </a:solidFill>
              </a:rPr>
              <a:t>	</a:t>
            </a:r>
          </a:p>
          <a:p>
            <a:pPr>
              <a:defRPr/>
            </a:pPr>
            <a:r>
              <a:rPr lang="en-US" altLang="en-US" sz="1600" b="1" dirty="0">
                <a:solidFill>
                  <a:schemeClr val="tx2"/>
                </a:solidFill>
              </a:rPr>
              <a:t>Source:</a:t>
            </a:r>
            <a:r>
              <a:rPr lang="en-US" altLang="en-US" sz="1600" dirty="0">
                <a:solidFill>
                  <a:schemeClr val="tx2"/>
                </a:solidFill>
              </a:rPr>
              <a:t> [Joerg ROBERT] Company [Friedrich-Alexander University Erlangen-</a:t>
            </a:r>
            <a:r>
              <a:rPr lang="en-US" altLang="en-US" sz="1600" dirty="0" err="1">
                <a:solidFill>
                  <a:schemeClr val="tx2"/>
                </a:solidFill>
              </a:rPr>
              <a:t>Nuernberg</a:t>
            </a:r>
            <a:r>
              <a:rPr lang="en-US" altLang="en-US" sz="1600" dirty="0">
                <a:solidFill>
                  <a:schemeClr val="tx2"/>
                </a:solidFill>
              </a:rPr>
              <a:t>]</a:t>
            </a:r>
          </a:p>
          <a:p>
            <a:pPr>
              <a:defRPr/>
            </a:pPr>
            <a:r>
              <a:rPr lang="en-US" altLang="en-US" sz="1600" dirty="0">
                <a:solidFill>
                  <a:schemeClr val="tx2"/>
                </a:solidFill>
              </a:rPr>
              <a:t>Address [Am </a:t>
            </a:r>
            <a:r>
              <a:rPr lang="en-US" altLang="en-US" sz="1600" dirty="0" err="1">
                <a:solidFill>
                  <a:schemeClr val="tx2"/>
                </a:solidFill>
              </a:rPr>
              <a:t>Wolfsmantel</a:t>
            </a:r>
            <a:r>
              <a:rPr lang="en-US" altLang="en-US" sz="1600" dirty="0">
                <a:solidFill>
                  <a:schemeClr val="tx2"/>
                </a:solidFill>
              </a:rPr>
              <a:t> 33, 91058 Erlangen, Germany]</a:t>
            </a:r>
          </a:p>
          <a:p>
            <a:pPr>
              <a:defRPr/>
            </a:pPr>
            <a:r>
              <a:rPr lang="en-US" altLang="en-US" sz="1600" dirty="0">
                <a:solidFill>
                  <a:schemeClr val="tx2"/>
                </a:solidFill>
              </a:rPr>
              <a:t>Voice:[+49 9131 8525373], FAX: [+49 9131 8525102], E-Mail:[joerg.robert@fau.de]	</a:t>
            </a:r>
          </a:p>
          <a:p>
            <a:pPr>
              <a:spcBef>
                <a:spcPts val="600"/>
              </a:spcBef>
              <a:spcAft>
                <a:spcPts val="600"/>
              </a:spcAft>
              <a:defRPr/>
            </a:pPr>
            <a:r>
              <a:rPr lang="en-US" altLang="en-US" sz="1600" b="1" dirty="0">
                <a:solidFill>
                  <a:schemeClr val="tx2"/>
                </a:solidFill>
              </a:rPr>
              <a:t>Re:</a:t>
            </a:r>
            <a:r>
              <a:rPr lang="en-US" altLang="en-US" sz="1600" dirty="0">
                <a:solidFill>
                  <a:schemeClr val="tx2"/>
                </a:solidFill>
              </a:rPr>
              <a:t> </a:t>
            </a:r>
            <a:r>
              <a:rPr lang="en-US" altLang="en-US" sz="1600" dirty="0" smtClean="0">
                <a:solidFill>
                  <a:schemeClr val="tx2"/>
                </a:solidFill>
              </a:rPr>
              <a:t>[]</a:t>
            </a:r>
            <a:endParaRPr lang="en-US" altLang="en-US" sz="1600" dirty="0">
              <a:solidFill>
                <a:schemeClr val="tx2"/>
              </a:solidFill>
            </a:endParaRPr>
          </a:p>
          <a:p>
            <a:pPr>
              <a:spcBef>
                <a:spcPts val="600"/>
              </a:spcBef>
              <a:spcAft>
                <a:spcPts val="600"/>
              </a:spcAft>
              <a:defRPr/>
            </a:pPr>
            <a:r>
              <a:rPr lang="en-US" altLang="en-US" sz="1600" b="1" dirty="0">
                <a:solidFill>
                  <a:schemeClr val="tx2"/>
                </a:solidFill>
              </a:rPr>
              <a:t>Abstract:</a:t>
            </a:r>
            <a:r>
              <a:rPr lang="en-US" altLang="en-US" sz="1600" dirty="0">
                <a:solidFill>
                  <a:schemeClr val="tx2"/>
                </a:solidFill>
              </a:rPr>
              <a:t>	</a:t>
            </a:r>
            <a:r>
              <a:rPr lang="en-US" altLang="en-US" sz="1600" dirty="0" smtClean="0">
                <a:solidFill>
                  <a:schemeClr val="tx2"/>
                </a:solidFill>
              </a:rPr>
              <a:t>[]</a:t>
            </a:r>
          </a:p>
          <a:p>
            <a:pPr>
              <a:spcBef>
                <a:spcPts val="600"/>
              </a:spcBef>
              <a:spcAft>
                <a:spcPts val="600"/>
              </a:spcAft>
              <a:defRPr/>
            </a:pPr>
            <a:r>
              <a:rPr lang="en-US" altLang="en-US" sz="1600" b="1" dirty="0" smtClean="0">
                <a:solidFill>
                  <a:schemeClr val="tx2"/>
                </a:solidFill>
              </a:rPr>
              <a:t>Purpose:</a:t>
            </a:r>
            <a:r>
              <a:rPr lang="en-US" altLang="en-US" sz="1600" dirty="0" smtClean="0">
                <a:solidFill>
                  <a:schemeClr val="tx2"/>
                </a:solidFill>
              </a:rPr>
              <a:t>	</a:t>
            </a:r>
            <a:r>
              <a:rPr lang="en-US" altLang="en-US" sz="1600" dirty="0" smtClean="0">
                <a:solidFill>
                  <a:schemeClr val="tx2"/>
                </a:solidFill>
              </a:rPr>
              <a:t>[Presentation in WG 802.15 Closing Plenary]</a:t>
            </a:r>
            <a:endParaRPr lang="en-US" altLang="en-US" sz="1600" dirty="0" smtClean="0">
              <a:solidFill>
                <a:schemeClr val="tx2"/>
              </a:solidFill>
            </a:endParaRPr>
          </a:p>
          <a:p>
            <a:pPr>
              <a:defRPr/>
            </a:pPr>
            <a:r>
              <a:rPr lang="en-US" altLang="en-US" sz="1600" b="1" dirty="0" smtClean="0">
                <a:solidFill>
                  <a:schemeClr val="tx2"/>
                </a:solidFill>
              </a:rPr>
              <a:t>Notice</a:t>
            </a:r>
            <a:r>
              <a:rPr lang="en-US" altLang="en-US" sz="1600" b="1" dirty="0">
                <a:solidFill>
                  <a:schemeClr val="tx2"/>
                </a:solidFill>
              </a:rPr>
              <a:t>:</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Telcos and Meeting Minutes</a:t>
            </a:r>
            <a:endParaRPr lang="en-US" dirty="0"/>
          </a:p>
        </p:txBody>
      </p:sp>
      <p:sp>
        <p:nvSpPr>
          <p:cNvPr id="3" name="Inhaltsplatzhalter 2"/>
          <p:cNvSpPr>
            <a:spLocks noGrp="1"/>
          </p:cNvSpPr>
          <p:nvPr>
            <p:ph idx="1"/>
          </p:nvPr>
        </p:nvSpPr>
        <p:spPr/>
        <p:txBody>
          <a:bodyPr/>
          <a:lstStyle/>
          <a:p>
            <a:r>
              <a:rPr lang="en-US" sz="2400" dirty="0" smtClean="0"/>
              <a:t>No telephone conferences planned before May interim</a:t>
            </a:r>
          </a:p>
          <a:p>
            <a:endParaRPr lang="en-US" sz="2400" dirty="0" smtClean="0"/>
          </a:p>
          <a:p>
            <a:r>
              <a:rPr lang="en-US" sz="2400" dirty="0" smtClean="0"/>
              <a:t>Meeting minutes are available </a:t>
            </a:r>
            <a:r>
              <a:rPr lang="en-US" sz="2400" dirty="0"/>
              <a:t>in </a:t>
            </a:r>
            <a:r>
              <a:rPr lang="en-US" sz="2400" dirty="0" smtClean="0"/>
              <a:t>document </a:t>
            </a:r>
            <a:br>
              <a:rPr lang="en-US" sz="2400" dirty="0" smtClean="0"/>
            </a:br>
            <a:r>
              <a:rPr lang="en-US" sz="2400" dirty="0" smtClean="0"/>
              <a:t>15-18/150r0 (special thanks to Charlie)</a:t>
            </a:r>
            <a:endParaRPr lang="en-US" sz="2400" dirty="0"/>
          </a:p>
          <a:p>
            <a:endParaRPr lang="en-US" sz="2400" dirty="0"/>
          </a:p>
        </p:txBody>
      </p:sp>
      <p:sp>
        <p:nvSpPr>
          <p:cNvPr id="4" name="Datumsplatzhalter 3"/>
          <p:cNvSpPr>
            <a:spLocks noGrp="1"/>
          </p:cNvSpPr>
          <p:nvPr>
            <p:ph type="dt" sz="half" idx="10"/>
          </p:nvPr>
        </p:nvSpPr>
        <p:spPr/>
        <p:txBody>
          <a:bodyPr/>
          <a:lstStyle/>
          <a:p>
            <a:pPr>
              <a:defRPr/>
            </a:pPr>
            <a:r>
              <a:rPr lang="en-US" altLang="en-US" smtClean="0"/>
              <a:t>Mar.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10</a:t>
            </a:fld>
            <a:endParaRPr lang="en-US" altLang="en-US"/>
          </a:p>
        </p:txBody>
      </p:sp>
    </p:spTree>
    <p:extLst>
      <p:ext uri="{BB962C8B-B14F-4D97-AF65-F5344CB8AC3E}">
        <p14:creationId xmlns:p14="http://schemas.microsoft.com/office/powerpoint/2010/main" val="27263458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WG </a:t>
            </a:r>
            <a:r>
              <a:rPr lang="en-US" dirty="0" smtClean="0"/>
              <a:t>802.15 Motion</a:t>
            </a:r>
            <a:endParaRPr lang="en-US" dirty="0"/>
          </a:p>
        </p:txBody>
      </p:sp>
      <p:sp>
        <p:nvSpPr>
          <p:cNvPr id="3" name="Inhaltsplatzhalter 2"/>
          <p:cNvSpPr>
            <a:spLocks noGrp="1"/>
          </p:cNvSpPr>
          <p:nvPr>
            <p:ph idx="1"/>
          </p:nvPr>
        </p:nvSpPr>
        <p:spPr/>
        <p:txBody>
          <a:bodyPr/>
          <a:lstStyle/>
          <a:p>
            <a:pPr marL="0" indent="0">
              <a:buNone/>
            </a:pPr>
            <a:r>
              <a:rPr lang="en-US" sz="1800" dirty="0"/>
              <a:t>WG Motion: request that the PAR and CSD contained in documents </a:t>
            </a:r>
            <a:r>
              <a:rPr lang="en-US" sz="1800" dirty="0" smtClean="0"/>
              <a:t>15-18-0050-06 </a:t>
            </a:r>
            <a:r>
              <a:rPr lang="en-US" sz="1800" dirty="0"/>
              <a:t>and </a:t>
            </a:r>
            <a:r>
              <a:rPr lang="en-US" sz="1800" dirty="0" smtClean="0"/>
              <a:t>15-18-0053-04, </a:t>
            </a:r>
            <a:r>
              <a:rPr lang="en-US" sz="1800" dirty="0"/>
              <a:t>respectively updated from resolved comments in </a:t>
            </a:r>
            <a:r>
              <a:rPr lang="en-US" sz="1800" dirty="0" smtClean="0"/>
              <a:t>15-18-0133-03, </a:t>
            </a:r>
            <a:r>
              <a:rPr lang="en-US" sz="1800" dirty="0"/>
              <a:t>be approved by the IEEE 802.15 WG and that the EC be requested to forward the PAR to </a:t>
            </a:r>
            <a:r>
              <a:rPr lang="en-US" sz="1800" dirty="0" err="1"/>
              <a:t>NesCom</a:t>
            </a:r>
            <a:r>
              <a:rPr lang="en-US" sz="1800" dirty="0"/>
              <a:t>. The 802.15 working group chair and technical editor are authorized to make additional modifications to the PAR and CSD as needed to reflect EC discussion at its closing meeting. </a:t>
            </a:r>
            <a:endParaRPr lang="en-US" sz="1800" dirty="0" smtClean="0"/>
          </a:p>
          <a:p>
            <a:endParaRPr lang="en-US" sz="1800" dirty="0"/>
          </a:p>
          <a:p>
            <a:pPr marL="0" indent="0">
              <a:buNone/>
            </a:pPr>
            <a:r>
              <a:rPr lang="en-US" sz="1800" dirty="0"/>
              <a:t>Moved </a:t>
            </a:r>
            <a:r>
              <a:rPr lang="en-US" sz="1800" dirty="0" smtClean="0"/>
              <a:t>by: Joerg Robert</a:t>
            </a:r>
            <a:endParaRPr lang="en-US" sz="1800" dirty="0"/>
          </a:p>
          <a:p>
            <a:pPr marL="0" indent="0">
              <a:buNone/>
            </a:pPr>
            <a:r>
              <a:rPr lang="en-US" sz="1800" dirty="0"/>
              <a:t>Seconded </a:t>
            </a:r>
            <a:r>
              <a:rPr lang="en-US" sz="1800" dirty="0" smtClean="0"/>
              <a:t>by:</a:t>
            </a:r>
          </a:p>
          <a:p>
            <a:pPr marL="0" indent="0">
              <a:buNone/>
            </a:pPr>
            <a:endParaRPr lang="en-US" sz="1800" dirty="0" smtClean="0"/>
          </a:p>
          <a:p>
            <a:pPr marL="0" indent="0">
              <a:buNone/>
            </a:pPr>
            <a:r>
              <a:rPr lang="en-US" sz="1800" dirty="0" smtClean="0"/>
              <a:t> Y / N / A:</a:t>
            </a:r>
            <a:endParaRPr lang="en-US" sz="1800" dirty="0"/>
          </a:p>
        </p:txBody>
      </p:sp>
      <p:sp>
        <p:nvSpPr>
          <p:cNvPr id="4" name="Datumsplatzhalter 3"/>
          <p:cNvSpPr>
            <a:spLocks noGrp="1"/>
          </p:cNvSpPr>
          <p:nvPr>
            <p:ph type="dt" sz="half" idx="10"/>
          </p:nvPr>
        </p:nvSpPr>
        <p:spPr/>
        <p:txBody>
          <a:bodyPr/>
          <a:lstStyle/>
          <a:p>
            <a:pPr>
              <a:defRPr/>
            </a:pPr>
            <a:r>
              <a:rPr lang="en-US" altLang="en-US" smtClean="0"/>
              <a:t>Mar.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11</a:t>
            </a:fld>
            <a:endParaRPr lang="en-US" altLang="en-US"/>
          </a:p>
        </p:txBody>
      </p:sp>
    </p:spTree>
    <p:extLst>
      <p:ext uri="{BB962C8B-B14F-4D97-AF65-F5344CB8AC3E}">
        <p14:creationId xmlns:p14="http://schemas.microsoft.com/office/powerpoint/2010/main" val="83484875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ctrTitle"/>
          </p:nvPr>
        </p:nvSpPr>
        <p:spPr/>
        <p:txBody>
          <a:bodyPr/>
          <a:lstStyle/>
          <a:p>
            <a:r>
              <a:rPr lang="en-US" dirty="0" smtClean="0"/>
              <a:t>Thank You!</a:t>
            </a:r>
            <a:endParaRPr lang="en-US" dirty="0"/>
          </a:p>
        </p:txBody>
      </p:sp>
      <p:sp>
        <p:nvSpPr>
          <p:cNvPr id="8" name="Untertitel 7"/>
          <p:cNvSpPr>
            <a:spLocks noGrp="1"/>
          </p:cNvSpPr>
          <p:nvPr>
            <p:ph type="subTitle" idx="1"/>
          </p:nvPr>
        </p:nvSpPr>
        <p:spPr/>
        <p:txBody>
          <a:bodyPr/>
          <a:lstStyle/>
          <a:p>
            <a:r>
              <a:rPr lang="en-US" dirty="0" smtClean="0"/>
              <a:t>Any Questions?</a:t>
            </a:r>
            <a:endParaRPr lang="en-US" dirty="0"/>
          </a:p>
        </p:txBody>
      </p:sp>
      <p:sp>
        <p:nvSpPr>
          <p:cNvPr id="4" name="Datumsplatzhalter 3"/>
          <p:cNvSpPr>
            <a:spLocks noGrp="1"/>
          </p:cNvSpPr>
          <p:nvPr>
            <p:ph type="dt" sz="half" idx="10"/>
          </p:nvPr>
        </p:nvSpPr>
        <p:spPr/>
        <p:txBody>
          <a:bodyPr/>
          <a:lstStyle/>
          <a:p>
            <a:pPr>
              <a:defRPr/>
            </a:pPr>
            <a:r>
              <a:rPr lang="en-US" altLang="en-US" smtClean="0"/>
              <a:t>Mar.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12</a:t>
            </a:fld>
            <a:endParaRPr lang="en-US" altLang="en-US"/>
          </a:p>
        </p:txBody>
      </p:sp>
    </p:spTree>
    <p:extLst>
      <p:ext uri="{BB962C8B-B14F-4D97-AF65-F5344CB8AC3E}">
        <p14:creationId xmlns:p14="http://schemas.microsoft.com/office/powerpoint/2010/main" val="163930587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ctrTitle"/>
          </p:nvPr>
        </p:nvSpPr>
        <p:spPr/>
        <p:txBody>
          <a:bodyPr/>
          <a:lstStyle/>
          <a:p>
            <a:r>
              <a:rPr lang="en-US" dirty="0" smtClean="0"/>
              <a:t>802.15 </a:t>
            </a:r>
            <a:r>
              <a:rPr lang="en-US" dirty="0" smtClean="0"/>
              <a:t>SG4w </a:t>
            </a:r>
            <a:r>
              <a:rPr lang="en-US" dirty="0" smtClean="0"/>
              <a:t>LPWA</a:t>
            </a:r>
            <a:br>
              <a:rPr lang="en-US" dirty="0" smtClean="0"/>
            </a:br>
            <a:r>
              <a:rPr lang="en-US" dirty="0" smtClean="0"/>
              <a:t>March </a:t>
            </a:r>
            <a:r>
              <a:rPr lang="en-US" dirty="0" smtClean="0"/>
              <a:t>2018 </a:t>
            </a:r>
            <a:r>
              <a:rPr lang="en-US" dirty="0" smtClean="0"/>
              <a:t>Plenary Closing Report</a:t>
            </a:r>
            <a:endParaRPr lang="en-US" dirty="0"/>
          </a:p>
        </p:txBody>
      </p:sp>
      <p:sp>
        <p:nvSpPr>
          <p:cNvPr id="6" name="Untertitel 5"/>
          <p:cNvSpPr>
            <a:spLocks noGrp="1"/>
          </p:cNvSpPr>
          <p:nvPr>
            <p:ph type="subTitle" idx="1"/>
          </p:nvPr>
        </p:nvSpPr>
        <p:spPr/>
        <p:txBody>
          <a:bodyPr/>
          <a:lstStyle/>
          <a:p>
            <a:r>
              <a:rPr lang="en-US" dirty="0"/>
              <a:t>Joerg Robert</a:t>
            </a:r>
            <a:br>
              <a:rPr lang="en-US" dirty="0"/>
            </a:br>
            <a:r>
              <a:rPr lang="en-US" dirty="0"/>
              <a:t>FAU Erlangen-</a:t>
            </a:r>
            <a:r>
              <a:rPr lang="en-US" dirty="0" err="1"/>
              <a:t>Nuernberg</a:t>
            </a:r>
            <a:endParaRPr lang="en-US" dirty="0"/>
          </a:p>
          <a:p>
            <a:endParaRPr lang="en-US" dirty="0"/>
          </a:p>
        </p:txBody>
      </p:sp>
      <p:sp>
        <p:nvSpPr>
          <p:cNvPr id="2" name="Datumsplatzhalter 1"/>
          <p:cNvSpPr>
            <a:spLocks noGrp="1"/>
          </p:cNvSpPr>
          <p:nvPr>
            <p:ph type="dt" sz="half" idx="10"/>
          </p:nvPr>
        </p:nvSpPr>
        <p:spPr/>
        <p:txBody>
          <a:bodyPr/>
          <a:lstStyle/>
          <a:p>
            <a:pPr>
              <a:defRPr/>
            </a:pPr>
            <a:r>
              <a:rPr lang="en-US" altLang="en-US" dirty="0" smtClean="0"/>
              <a:t>Mar. </a:t>
            </a:r>
            <a:r>
              <a:rPr lang="en-US" altLang="en-US" dirty="0"/>
              <a:t>2018</a:t>
            </a:r>
          </a:p>
        </p:txBody>
      </p:sp>
      <p:sp>
        <p:nvSpPr>
          <p:cNvPr id="3" name="Fußzeilenplatzhalter 2"/>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4" name="Foliennummernplatzhalter 3"/>
          <p:cNvSpPr>
            <a:spLocks noGrp="1"/>
          </p:cNvSpPr>
          <p:nvPr>
            <p:ph type="sldNum" sz="quarter" idx="12"/>
          </p:nvPr>
        </p:nvSpPr>
        <p:spPr/>
        <p:txBody>
          <a:bodyPr/>
          <a:lstStyle/>
          <a:p>
            <a:pPr>
              <a:defRPr/>
            </a:pPr>
            <a:r>
              <a:rPr lang="en-US" altLang="en-US" smtClean="0"/>
              <a:t>Slide </a:t>
            </a:r>
            <a:fld id="{CB0D41C4-DADD-4A73-8178-CCCFAB2676E1}" type="slidenum">
              <a:rPr lang="en-US" altLang="en-US" smtClean="0"/>
              <a:pPr>
                <a:defRPr/>
              </a:pPr>
              <a:t>2</a:t>
            </a:fld>
            <a:endParaRPr lang="en-US" altLang="en-US"/>
          </a:p>
        </p:txBody>
      </p:sp>
    </p:spTree>
    <p:extLst>
      <p:ext uri="{BB962C8B-B14F-4D97-AF65-F5344CB8AC3E}">
        <p14:creationId xmlns:p14="http://schemas.microsoft.com/office/powerpoint/2010/main" val="124310257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Main Agenda Items for the Week</a:t>
            </a:r>
            <a:endParaRPr lang="en-US" dirty="0"/>
          </a:p>
        </p:txBody>
      </p:sp>
      <p:sp>
        <p:nvSpPr>
          <p:cNvPr id="3" name="Inhaltsplatzhalter 2"/>
          <p:cNvSpPr>
            <a:spLocks noGrp="1"/>
          </p:cNvSpPr>
          <p:nvPr>
            <p:ph idx="1"/>
          </p:nvPr>
        </p:nvSpPr>
        <p:spPr/>
        <p:txBody>
          <a:bodyPr/>
          <a:lstStyle/>
          <a:p>
            <a:r>
              <a:rPr lang="en-US" sz="2400" dirty="0" smtClean="0"/>
              <a:t>802.15.4w </a:t>
            </a:r>
            <a:r>
              <a:rPr lang="en-US" sz="2400" dirty="0" smtClean="0"/>
              <a:t>Future Schedule</a:t>
            </a:r>
          </a:p>
          <a:p>
            <a:r>
              <a:rPr lang="en-US" sz="2400" dirty="0" smtClean="0"/>
              <a:t>Call for Proposals</a:t>
            </a:r>
            <a:endParaRPr lang="en-US" dirty="0"/>
          </a:p>
          <a:p>
            <a:r>
              <a:rPr lang="en-US" sz="2400" dirty="0" smtClean="0"/>
              <a:t>Technical Guidance Document</a:t>
            </a:r>
          </a:p>
          <a:p>
            <a:r>
              <a:rPr lang="en-US" sz="2400" dirty="0" smtClean="0"/>
              <a:t>Liaison </a:t>
            </a:r>
            <a:r>
              <a:rPr lang="en-US" sz="2400" dirty="0" smtClean="0"/>
              <a:t>with ETSI LTN</a:t>
            </a:r>
          </a:p>
          <a:p>
            <a:r>
              <a:rPr lang="en-US" sz="2400" dirty="0" smtClean="0"/>
              <a:t>IETF SCHC</a:t>
            </a:r>
          </a:p>
          <a:p>
            <a:r>
              <a:rPr lang="en-US" sz="2400" b="1" dirty="0" smtClean="0"/>
              <a:t>PAR/CSD Comments</a:t>
            </a:r>
          </a:p>
        </p:txBody>
      </p:sp>
      <p:sp>
        <p:nvSpPr>
          <p:cNvPr id="4" name="Datumsplatzhalter 3"/>
          <p:cNvSpPr>
            <a:spLocks noGrp="1"/>
          </p:cNvSpPr>
          <p:nvPr>
            <p:ph type="dt" sz="half" idx="10"/>
          </p:nvPr>
        </p:nvSpPr>
        <p:spPr>
          <a:xfrm>
            <a:off x="685800" y="378281"/>
            <a:ext cx="1600200" cy="215444"/>
          </a:xfrm>
        </p:spPr>
        <p:txBody>
          <a:bodyPr/>
          <a:lstStyle/>
          <a:p>
            <a:pPr>
              <a:defRPr/>
            </a:pPr>
            <a:r>
              <a:rPr lang="en-US" altLang="en-US" dirty="0" smtClean="0"/>
              <a:t>Mar. 2018 </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3</a:t>
            </a:fld>
            <a:endParaRPr lang="en-US" altLang="en-US"/>
          </a:p>
        </p:txBody>
      </p:sp>
    </p:spTree>
    <p:extLst>
      <p:ext uri="{BB962C8B-B14F-4D97-AF65-F5344CB8AC3E}">
        <p14:creationId xmlns:p14="http://schemas.microsoft.com/office/powerpoint/2010/main" val="174633360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Meeting Achievements</a:t>
            </a:r>
            <a:endParaRPr lang="en-US" dirty="0"/>
          </a:p>
        </p:txBody>
      </p:sp>
      <p:sp>
        <p:nvSpPr>
          <p:cNvPr id="3" name="Inhaltsplatzhalter 2"/>
          <p:cNvSpPr>
            <a:spLocks noGrp="1"/>
          </p:cNvSpPr>
          <p:nvPr>
            <p:ph idx="1"/>
          </p:nvPr>
        </p:nvSpPr>
        <p:spPr/>
        <p:txBody>
          <a:bodyPr/>
          <a:lstStyle/>
          <a:p>
            <a:r>
              <a:rPr lang="en-US" sz="2000" dirty="0" smtClean="0"/>
              <a:t>Four sessions (Monday-Thursday, PM1)</a:t>
            </a:r>
          </a:p>
          <a:p>
            <a:r>
              <a:rPr lang="en-US" sz="2000" dirty="0" smtClean="0"/>
              <a:t>Responded to comments on PAR/CSD </a:t>
            </a:r>
          </a:p>
          <a:p>
            <a:r>
              <a:rPr lang="en-US" sz="2000" dirty="0" smtClean="0"/>
              <a:t>Finished and agreed on Call for Proposals</a:t>
            </a:r>
          </a:p>
          <a:p>
            <a:r>
              <a:rPr lang="en-US" sz="2000" dirty="0"/>
              <a:t>Finished and agreed on </a:t>
            </a:r>
            <a:r>
              <a:rPr lang="en-US" sz="2000" dirty="0" smtClean="0"/>
              <a:t>Technical Guidance Document</a:t>
            </a:r>
          </a:p>
          <a:p>
            <a:r>
              <a:rPr lang="en-US" sz="2000" dirty="0" smtClean="0"/>
              <a:t>Discussion on liaison to ETSI LTN</a:t>
            </a:r>
          </a:p>
          <a:p>
            <a:r>
              <a:rPr lang="en-US" sz="2000" dirty="0" smtClean="0"/>
              <a:t>Discussion and contribution on static context header compression</a:t>
            </a:r>
            <a:endParaRPr lang="en-US" sz="2000" dirty="0"/>
          </a:p>
          <a:p>
            <a:endParaRPr lang="en-US" sz="2000" dirty="0"/>
          </a:p>
        </p:txBody>
      </p:sp>
      <p:sp>
        <p:nvSpPr>
          <p:cNvPr id="4" name="Datumsplatzhalter 3"/>
          <p:cNvSpPr>
            <a:spLocks noGrp="1"/>
          </p:cNvSpPr>
          <p:nvPr>
            <p:ph type="dt" sz="half" idx="10"/>
          </p:nvPr>
        </p:nvSpPr>
        <p:spPr/>
        <p:txBody>
          <a:bodyPr/>
          <a:lstStyle/>
          <a:p>
            <a:pPr>
              <a:defRPr/>
            </a:pPr>
            <a:r>
              <a:rPr lang="en-US" altLang="en-US" smtClean="0"/>
              <a:t>Mar.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4</a:t>
            </a:fld>
            <a:endParaRPr lang="en-US" altLang="en-US"/>
          </a:p>
        </p:txBody>
      </p:sp>
    </p:spTree>
    <p:extLst>
      <p:ext uri="{BB962C8B-B14F-4D97-AF65-F5344CB8AC3E}">
        <p14:creationId xmlns:p14="http://schemas.microsoft.com/office/powerpoint/2010/main" val="358077899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PAR/CSD Comment Resolution</a:t>
            </a:r>
            <a:endParaRPr lang="en-US" dirty="0"/>
          </a:p>
        </p:txBody>
      </p:sp>
      <p:sp>
        <p:nvSpPr>
          <p:cNvPr id="3" name="Inhaltsplatzhalter 2"/>
          <p:cNvSpPr>
            <a:spLocks noGrp="1"/>
          </p:cNvSpPr>
          <p:nvPr>
            <p:ph idx="1"/>
          </p:nvPr>
        </p:nvSpPr>
        <p:spPr/>
        <p:txBody>
          <a:bodyPr/>
          <a:lstStyle/>
          <a:p>
            <a:r>
              <a:rPr lang="en-US" sz="2000" dirty="0" smtClean="0"/>
              <a:t>Received comments on PAR and CSD from 802.3, 802.11, and James </a:t>
            </a:r>
            <a:r>
              <a:rPr lang="en-US" sz="2000" dirty="0" err="1" smtClean="0"/>
              <a:t>Gilb</a:t>
            </a:r>
            <a:endParaRPr lang="en-US" sz="2000" dirty="0" smtClean="0"/>
          </a:p>
          <a:p>
            <a:r>
              <a:rPr lang="en-US" sz="2000" dirty="0" smtClean="0"/>
              <a:t>Most comments were editorial</a:t>
            </a:r>
          </a:p>
          <a:p>
            <a:endParaRPr lang="en-US" sz="2000" dirty="0" smtClean="0"/>
          </a:p>
          <a:p>
            <a:r>
              <a:rPr lang="en-US" sz="2000" dirty="0" smtClean="0"/>
              <a:t>All comments were resolved (15-18/133r3)</a:t>
            </a:r>
          </a:p>
          <a:p>
            <a:endParaRPr lang="en-US" sz="2000" dirty="0" smtClean="0"/>
          </a:p>
          <a:p>
            <a:r>
              <a:rPr lang="en-US" sz="2000" dirty="0" smtClean="0"/>
              <a:t>Comments were included in revised </a:t>
            </a:r>
            <a:r>
              <a:rPr lang="en-US" sz="2000" dirty="0" smtClean="0"/>
              <a:t>PAR (15-18/50r6) </a:t>
            </a:r>
            <a:r>
              <a:rPr lang="en-US" sz="2000" dirty="0" smtClean="0"/>
              <a:t>and </a:t>
            </a:r>
            <a:r>
              <a:rPr lang="en-US" sz="2000" dirty="0"/>
              <a:t>CSD (</a:t>
            </a:r>
            <a:r>
              <a:rPr lang="en-US" sz="2000" dirty="0" smtClean="0"/>
              <a:t>15-18/53r4) document</a:t>
            </a:r>
            <a:endParaRPr lang="en-US" sz="2000" dirty="0" smtClean="0"/>
          </a:p>
          <a:p>
            <a:endParaRPr lang="en-US" sz="2000" dirty="0"/>
          </a:p>
          <a:p>
            <a:endParaRPr lang="en-US" sz="2000" dirty="0"/>
          </a:p>
        </p:txBody>
      </p:sp>
      <p:sp>
        <p:nvSpPr>
          <p:cNvPr id="4" name="Datumsplatzhalter 3"/>
          <p:cNvSpPr>
            <a:spLocks noGrp="1"/>
          </p:cNvSpPr>
          <p:nvPr>
            <p:ph type="dt" sz="half" idx="10"/>
          </p:nvPr>
        </p:nvSpPr>
        <p:spPr/>
        <p:txBody>
          <a:bodyPr/>
          <a:lstStyle/>
          <a:p>
            <a:pPr>
              <a:defRPr/>
            </a:pPr>
            <a:r>
              <a:rPr lang="en-US" altLang="en-US" smtClean="0"/>
              <a:t>Mar.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5</a:t>
            </a:fld>
            <a:endParaRPr lang="en-US" altLang="en-US"/>
          </a:p>
        </p:txBody>
      </p:sp>
    </p:spTree>
    <p:extLst>
      <p:ext uri="{BB962C8B-B14F-4D97-AF65-F5344CB8AC3E}">
        <p14:creationId xmlns:p14="http://schemas.microsoft.com/office/powerpoint/2010/main" val="203751918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Call for Proposals / Technical Guidance Document</a:t>
            </a:r>
            <a:endParaRPr lang="en-US" dirty="0"/>
          </a:p>
        </p:txBody>
      </p:sp>
      <p:sp>
        <p:nvSpPr>
          <p:cNvPr id="3" name="Inhaltsplatzhalter 2"/>
          <p:cNvSpPr>
            <a:spLocks noGrp="1"/>
          </p:cNvSpPr>
          <p:nvPr>
            <p:ph idx="1"/>
          </p:nvPr>
        </p:nvSpPr>
        <p:spPr/>
        <p:txBody>
          <a:bodyPr/>
          <a:lstStyle/>
          <a:p>
            <a:endParaRPr lang="en-US" sz="2000" dirty="0" smtClean="0"/>
          </a:p>
          <a:p>
            <a:r>
              <a:rPr lang="en-US" sz="2000" dirty="0" smtClean="0"/>
              <a:t>Group finished discussion on Call for Proposals (</a:t>
            </a:r>
            <a:r>
              <a:rPr lang="en-US" sz="2000" dirty="0" err="1" smtClean="0"/>
              <a:t>CfP</a:t>
            </a:r>
            <a:r>
              <a:rPr lang="en-US" sz="2000" dirty="0" smtClean="0"/>
              <a:t>) and Technical Guidance Document (TGD)</a:t>
            </a:r>
          </a:p>
          <a:p>
            <a:endParaRPr lang="en-US" sz="2000" dirty="0" smtClean="0"/>
          </a:p>
          <a:p>
            <a:r>
              <a:rPr lang="en-US" sz="2000" dirty="0" err="1" smtClean="0"/>
              <a:t>CfP</a:t>
            </a:r>
            <a:r>
              <a:rPr lang="en-US" sz="2000" dirty="0" smtClean="0"/>
              <a:t> and TGD were approved by the SG 802.15.4w</a:t>
            </a:r>
          </a:p>
          <a:p>
            <a:endParaRPr lang="en-US" sz="2000" dirty="0"/>
          </a:p>
          <a:p>
            <a:r>
              <a:rPr lang="en-US" sz="2000" dirty="0" smtClean="0"/>
              <a:t>Final documents are available in 15-18/147r0 and 15-18/93r4</a:t>
            </a:r>
            <a:endParaRPr lang="en-US" sz="2000" dirty="0"/>
          </a:p>
        </p:txBody>
      </p:sp>
      <p:sp>
        <p:nvSpPr>
          <p:cNvPr id="4" name="Datumsplatzhalter 3"/>
          <p:cNvSpPr>
            <a:spLocks noGrp="1"/>
          </p:cNvSpPr>
          <p:nvPr>
            <p:ph type="dt" sz="half" idx="10"/>
          </p:nvPr>
        </p:nvSpPr>
        <p:spPr/>
        <p:txBody>
          <a:bodyPr/>
          <a:lstStyle/>
          <a:p>
            <a:pPr>
              <a:defRPr/>
            </a:pPr>
            <a:r>
              <a:rPr lang="en-US" altLang="en-US" smtClean="0"/>
              <a:t>Mar.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6</a:t>
            </a:fld>
            <a:endParaRPr lang="en-US" altLang="en-US"/>
          </a:p>
        </p:txBody>
      </p:sp>
    </p:spTree>
    <p:extLst>
      <p:ext uri="{BB962C8B-B14F-4D97-AF65-F5344CB8AC3E}">
        <p14:creationId xmlns:p14="http://schemas.microsoft.com/office/powerpoint/2010/main" val="13524115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Liaison to ETSI LTN</a:t>
            </a:r>
            <a:endParaRPr lang="en-US" dirty="0"/>
          </a:p>
        </p:txBody>
      </p:sp>
      <p:sp>
        <p:nvSpPr>
          <p:cNvPr id="3" name="Inhaltsplatzhalter 2"/>
          <p:cNvSpPr>
            <a:spLocks noGrp="1"/>
          </p:cNvSpPr>
          <p:nvPr>
            <p:ph idx="1"/>
          </p:nvPr>
        </p:nvSpPr>
        <p:spPr/>
        <p:txBody>
          <a:bodyPr/>
          <a:lstStyle/>
          <a:p>
            <a:r>
              <a:rPr lang="en-US" sz="2000" dirty="0" smtClean="0"/>
              <a:t>SG LPWA agreed on starting the process to create liaison to ETSI LTN</a:t>
            </a:r>
          </a:p>
          <a:p>
            <a:r>
              <a:rPr lang="en-US" sz="2000" dirty="0" smtClean="0"/>
              <a:t>Liaison </a:t>
            </a:r>
            <a:r>
              <a:rPr lang="en-US" sz="2000" dirty="0"/>
              <a:t>between ETSI and IEEE is covered under exiting </a:t>
            </a:r>
            <a:r>
              <a:rPr lang="en-US" sz="2000" dirty="0" smtClean="0"/>
              <a:t>MoU, which has to be extended</a:t>
            </a:r>
          </a:p>
          <a:p>
            <a:endParaRPr lang="en-US" sz="2000" dirty="0" smtClean="0"/>
          </a:p>
          <a:p>
            <a:r>
              <a:rPr lang="en-US" sz="2000" dirty="0" smtClean="0"/>
              <a:t>Additional details will be discussed during May interim</a:t>
            </a:r>
          </a:p>
          <a:p>
            <a:endParaRPr lang="en-US" sz="2000" dirty="0" smtClean="0"/>
          </a:p>
          <a:p>
            <a:endParaRPr lang="en-US" sz="2000" dirty="0"/>
          </a:p>
          <a:p>
            <a:endParaRPr lang="en-US" sz="2000" dirty="0"/>
          </a:p>
        </p:txBody>
      </p:sp>
      <p:sp>
        <p:nvSpPr>
          <p:cNvPr id="4" name="Datumsplatzhalter 3"/>
          <p:cNvSpPr>
            <a:spLocks noGrp="1"/>
          </p:cNvSpPr>
          <p:nvPr>
            <p:ph type="dt" sz="half" idx="10"/>
          </p:nvPr>
        </p:nvSpPr>
        <p:spPr/>
        <p:txBody>
          <a:bodyPr/>
          <a:lstStyle/>
          <a:p>
            <a:pPr>
              <a:defRPr/>
            </a:pPr>
            <a:r>
              <a:rPr lang="en-US" altLang="en-US" smtClean="0"/>
              <a:t>Mar.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7</a:t>
            </a:fld>
            <a:endParaRPr lang="en-US" altLang="en-US"/>
          </a:p>
        </p:txBody>
      </p:sp>
    </p:spTree>
    <p:extLst>
      <p:ext uri="{BB962C8B-B14F-4D97-AF65-F5344CB8AC3E}">
        <p14:creationId xmlns:p14="http://schemas.microsoft.com/office/powerpoint/2010/main" val="288710229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Static </a:t>
            </a:r>
            <a:r>
              <a:rPr lang="en-US" dirty="0" smtClean="0"/>
              <a:t>Context Header Compression</a:t>
            </a:r>
            <a:endParaRPr lang="en-US" dirty="0"/>
          </a:p>
        </p:txBody>
      </p:sp>
      <p:sp>
        <p:nvSpPr>
          <p:cNvPr id="3" name="Inhaltsplatzhalter 2"/>
          <p:cNvSpPr>
            <a:spLocks noGrp="1"/>
          </p:cNvSpPr>
          <p:nvPr>
            <p:ph idx="1"/>
          </p:nvPr>
        </p:nvSpPr>
        <p:spPr/>
        <p:txBody>
          <a:bodyPr/>
          <a:lstStyle/>
          <a:p>
            <a:r>
              <a:rPr lang="en-US" sz="2000" dirty="0" smtClean="0"/>
              <a:t>IETF is working on </a:t>
            </a:r>
            <a:r>
              <a:rPr lang="en-US" sz="2000" dirty="0" smtClean="0"/>
              <a:t>IPv6 Static Context Header Compression (SCHC)</a:t>
            </a:r>
          </a:p>
          <a:p>
            <a:r>
              <a:rPr lang="en-US" sz="2000" dirty="0" smtClean="0"/>
              <a:t>SCHC is optimized for LPWAN and highly relevant for 802.15.4w</a:t>
            </a:r>
            <a:endParaRPr lang="en-US" sz="2000" dirty="0"/>
          </a:p>
          <a:p>
            <a:endParaRPr lang="en-US" sz="2000" dirty="0" smtClean="0"/>
          </a:p>
          <a:p>
            <a:r>
              <a:rPr lang="en-US" sz="2000" dirty="0" smtClean="0"/>
              <a:t>Group agreed to provide input to IETF working group related to 802.15.4</a:t>
            </a:r>
            <a:endParaRPr lang="en-US" sz="2000" dirty="0" smtClean="0"/>
          </a:p>
        </p:txBody>
      </p:sp>
      <p:sp>
        <p:nvSpPr>
          <p:cNvPr id="4" name="Datumsplatzhalter 3"/>
          <p:cNvSpPr>
            <a:spLocks noGrp="1"/>
          </p:cNvSpPr>
          <p:nvPr>
            <p:ph type="dt" sz="half" idx="10"/>
          </p:nvPr>
        </p:nvSpPr>
        <p:spPr/>
        <p:txBody>
          <a:bodyPr/>
          <a:lstStyle/>
          <a:p>
            <a:pPr>
              <a:defRPr/>
            </a:pPr>
            <a:r>
              <a:rPr lang="en-US" altLang="en-US" smtClean="0"/>
              <a:t>Mar.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8</a:t>
            </a:fld>
            <a:endParaRPr lang="en-US" altLang="en-US"/>
          </a:p>
        </p:txBody>
      </p:sp>
    </p:spTree>
    <p:extLst>
      <p:ext uri="{BB962C8B-B14F-4D97-AF65-F5344CB8AC3E}">
        <p14:creationId xmlns:p14="http://schemas.microsoft.com/office/powerpoint/2010/main" val="75049931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802.15.4w Schedule</a:t>
            </a:r>
            <a:endParaRPr lang="en-US" dirty="0"/>
          </a:p>
        </p:txBody>
      </p:sp>
      <p:sp>
        <p:nvSpPr>
          <p:cNvPr id="4" name="Datumsplatzhalter 3"/>
          <p:cNvSpPr>
            <a:spLocks noGrp="1"/>
          </p:cNvSpPr>
          <p:nvPr>
            <p:ph type="dt" sz="half" idx="10"/>
          </p:nvPr>
        </p:nvSpPr>
        <p:spPr/>
        <p:txBody>
          <a:bodyPr/>
          <a:lstStyle/>
          <a:p>
            <a:pPr>
              <a:defRPr/>
            </a:pPr>
            <a:r>
              <a:rPr lang="en-US" altLang="en-US" dirty="0" smtClean="0"/>
              <a:t>Mar.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9</a:t>
            </a:fld>
            <a:endParaRPr lang="en-US" altLang="en-US"/>
          </a:p>
        </p:txBody>
      </p:sp>
      <p:graphicFrame>
        <p:nvGraphicFramePr>
          <p:cNvPr id="10" name="Table 1"/>
          <p:cNvGraphicFramePr>
            <a:graphicFrameLocks noGrp="1"/>
          </p:cNvGraphicFramePr>
          <p:nvPr>
            <p:extLst>
              <p:ext uri="{D42A27DB-BD31-4B8C-83A1-F6EECF244321}">
                <p14:modId xmlns:p14="http://schemas.microsoft.com/office/powerpoint/2010/main" val="536345727"/>
              </p:ext>
            </p:extLst>
          </p:nvPr>
        </p:nvGraphicFramePr>
        <p:xfrm>
          <a:off x="683568" y="1844824"/>
          <a:ext cx="7776864" cy="4384039"/>
        </p:xfrm>
        <a:graphic>
          <a:graphicData uri="http://schemas.openxmlformats.org/drawingml/2006/table">
            <a:tbl>
              <a:tblPr firstRow="1" bandRow="1">
                <a:tableStyleId>{5C22544A-7EE6-4342-B048-85BDC9FD1C3A}</a:tableStyleId>
              </a:tblPr>
              <a:tblGrid>
                <a:gridCol w="4401998"/>
                <a:gridCol w="3374866"/>
              </a:tblGrid>
              <a:tr h="398549">
                <a:tc>
                  <a:txBody>
                    <a:bodyPr/>
                    <a:lstStyle/>
                    <a:p>
                      <a:pPr marL="0" lvl="1" indent="0">
                        <a:buFont typeface="Arial"/>
                        <a:buNone/>
                      </a:pPr>
                      <a:r>
                        <a:rPr lang="en-US" sz="1800" b="1" kern="1200" dirty="0" smtClean="0">
                          <a:solidFill>
                            <a:schemeClr val="lt1"/>
                          </a:solidFill>
                          <a:latin typeface="+mn-lt"/>
                          <a:ea typeface="+mn-ea"/>
                          <a:cs typeface="+mn-cs"/>
                        </a:rPr>
                        <a:t>TASK</a:t>
                      </a:r>
                    </a:p>
                  </a:txBody>
                  <a:tcPr/>
                </a:tc>
                <a:tc>
                  <a:txBody>
                    <a:bodyPr/>
                    <a:lstStyle/>
                    <a:p>
                      <a:r>
                        <a:rPr lang="en-US" dirty="0" smtClean="0"/>
                        <a:t>Completed</a:t>
                      </a:r>
                      <a:endParaRPr lang="en-US" dirty="0"/>
                    </a:p>
                  </a:txBody>
                  <a:tcPr/>
                </a:tc>
              </a:tr>
              <a:tr h="398549">
                <a:tc>
                  <a:txBody>
                    <a:bodyPr/>
                    <a:lstStyle/>
                    <a:p>
                      <a:r>
                        <a:rPr lang="en-US" dirty="0" smtClean="0"/>
                        <a:t>Start of</a:t>
                      </a:r>
                      <a:r>
                        <a:rPr lang="en-US" baseline="0" dirty="0" smtClean="0"/>
                        <a:t> TG work</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0" dirty="0" smtClean="0"/>
                        <a:t>Mar, 2018</a:t>
                      </a:r>
                    </a:p>
                  </a:txBody>
                  <a:tcPr/>
                </a:tc>
              </a:tr>
              <a:tr h="398549">
                <a:tc>
                  <a:txBody>
                    <a:bodyPr/>
                    <a:lstStyle/>
                    <a:p>
                      <a:r>
                        <a:rPr lang="en-US" dirty="0" smtClean="0"/>
                        <a:t>Call for Proposals</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0" dirty="0" smtClean="0"/>
                        <a:t>Mar, 2018</a:t>
                      </a:r>
                    </a:p>
                  </a:txBody>
                  <a:tcPr/>
                </a:tc>
              </a:tr>
              <a:tr h="398549">
                <a:tc>
                  <a:txBody>
                    <a:bodyPr/>
                    <a:lstStyle/>
                    <a:p>
                      <a:r>
                        <a:rPr lang="en-US" dirty="0" smtClean="0"/>
                        <a:t>Technical Guidelines Doc.</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err="1" smtClean="0">
                          <a:solidFill>
                            <a:srgbClr val="FF0000"/>
                          </a:solidFill>
                        </a:rPr>
                        <a:t>Mar</a:t>
                      </a:r>
                      <a:r>
                        <a:rPr lang="en-US" strike="sngStrike" baseline="0" dirty="0" err="1" smtClean="0"/>
                        <a:t>July</a:t>
                      </a:r>
                      <a:r>
                        <a:rPr lang="en-US" dirty="0" smtClean="0"/>
                        <a:t>, 2018</a:t>
                      </a:r>
                    </a:p>
                  </a:txBody>
                  <a:tcPr/>
                </a:tc>
              </a:tr>
              <a:tr h="398549">
                <a:tc>
                  <a:txBody>
                    <a:bodyPr/>
                    <a:lstStyle/>
                    <a:p>
                      <a:r>
                        <a:rPr lang="en-US" dirty="0" smtClean="0">
                          <a:solidFill>
                            <a:srgbClr val="FF0000"/>
                          </a:solidFill>
                        </a:rPr>
                        <a:t>Initial discussion of proposals</a:t>
                      </a:r>
                      <a:endParaRPr lang="en-US" dirty="0">
                        <a:solidFill>
                          <a:srgbClr val="FF0000"/>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solidFill>
                            <a:srgbClr val="FF0000"/>
                          </a:solidFill>
                        </a:rPr>
                        <a:t>July,</a:t>
                      </a:r>
                      <a:r>
                        <a:rPr lang="en-US" baseline="0" dirty="0" smtClean="0">
                          <a:solidFill>
                            <a:srgbClr val="FF0000"/>
                          </a:solidFill>
                        </a:rPr>
                        <a:t> 2018</a:t>
                      </a:r>
                      <a:endParaRPr lang="en-US" dirty="0" smtClean="0">
                        <a:solidFill>
                          <a:srgbClr val="FF0000"/>
                        </a:solidFill>
                      </a:endParaRPr>
                    </a:p>
                  </a:txBody>
                  <a:tcPr/>
                </a:tc>
              </a:tr>
              <a:tr h="398549">
                <a:tc>
                  <a:txBody>
                    <a:bodyPr/>
                    <a:lstStyle/>
                    <a:p>
                      <a:r>
                        <a:rPr lang="en-US" dirty="0" smtClean="0"/>
                        <a:t>Editing Draft</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Nov, 2018</a:t>
                      </a:r>
                    </a:p>
                  </a:txBody>
                  <a:tcPr/>
                </a:tc>
              </a:tr>
              <a:tr h="398549">
                <a:tc>
                  <a:txBody>
                    <a:bodyPr/>
                    <a:lstStyle/>
                    <a:p>
                      <a:r>
                        <a:rPr lang="en-US" dirty="0" smtClean="0"/>
                        <a:t>LB</a:t>
                      </a:r>
                      <a:endParaRPr lang="en-US" dirty="0"/>
                    </a:p>
                  </a:txBody>
                  <a:tcPr/>
                </a:tc>
                <a:tc>
                  <a:txBody>
                    <a:bodyPr/>
                    <a:lstStyle/>
                    <a:p>
                      <a:r>
                        <a:rPr lang="en-US" dirty="0" smtClean="0"/>
                        <a:t>Jan,</a:t>
                      </a:r>
                      <a:r>
                        <a:rPr lang="en-US" baseline="0" dirty="0" smtClean="0"/>
                        <a:t> 2019</a:t>
                      </a:r>
                      <a:endParaRPr lang="en-US" dirty="0"/>
                    </a:p>
                  </a:txBody>
                  <a:tcPr/>
                </a:tc>
              </a:tr>
              <a:tr h="398549">
                <a:tc>
                  <a:txBody>
                    <a:bodyPr/>
                    <a:lstStyle/>
                    <a:p>
                      <a:r>
                        <a:rPr lang="en-US" dirty="0" smtClean="0"/>
                        <a:t>LB Comment Resolution</a:t>
                      </a:r>
                      <a:endParaRPr lang="en-US" dirty="0"/>
                    </a:p>
                  </a:txBody>
                  <a:tcPr/>
                </a:tc>
                <a:tc>
                  <a:txBody>
                    <a:bodyPr/>
                    <a:lstStyle/>
                    <a:p>
                      <a:r>
                        <a:rPr lang="en-US" dirty="0" smtClean="0"/>
                        <a:t>May,</a:t>
                      </a:r>
                      <a:r>
                        <a:rPr lang="en-US" baseline="0" dirty="0" smtClean="0"/>
                        <a:t> 2019</a:t>
                      </a:r>
                      <a:endParaRPr lang="en-US" dirty="0"/>
                    </a:p>
                  </a:txBody>
                  <a:tcPr/>
                </a:tc>
              </a:tr>
              <a:tr h="398549">
                <a:tc>
                  <a:txBody>
                    <a:bodyPr/>
                    <a:lstStyle/>
                    <a:p>
                      <a:r>
                        <a:rPr lang="en-US" dirty="0" smtClean="0"/>
                        <a:t>SB</a:t>
                      </a:r>
                      <a:endParaRPr lang="en-US" dirty="0"/>
                    </a:p>
                  </a:txBody>
                  <a:tcPr/>
                </a:tc>
                <a:tc>
                  <a:txBody>
                    <a:bodyPr/>
                    <a:lstStyle/>
                    <a:p>
                      <a:r>
                        <a:rPr lang="en-US" dirty="0" smtClean="0"/>
                        <a:t>July, 2019</a:t>
                      </a:r>
                      <a:endParaRPr lang="en-US" dirty="0"/>
                    </a:p>
                  </a:txBody>
                  <a:tcPr/>
                </a:tc>
              </a:tr>
              <a:tr h="398549">
                <a:tc>
                  <a:txBody>
                    <a:bodyPr/>
                    <a:lstStyle/>
                    <a:p>
                      <a:r>
                        <a:rPr lang="en-US" dirty="0" smtClean="0"/>
                        <a:t>SB Comment Resolution</a:t>
                      </a:r>
                      <a:endParaRPr lang="en-US" dirty="0"/>
                    </a:p>
                  </a:txBody>
                  <a:tcPr/>
                </a:tc>
                <a:tc>
                  <a:txBody>
                    <a:bodyPr/>
                    <a:lstStyle/>
                    <a:p>
                      <a:r>
                        <a:rPr lang="en-US" dirty="0" smtClean="0"/>
                        <a:t>Nov, 2019</a:t>
                      </a:r>
                      <a:endParaRPr lang="en-US" dirty="0"/>
                    </a:p>
                  </a:txBody>
                  <a:tcPr/>
                </a:tc>
              </a:tr>
              <a:tr h="398549">
                <a:tc>
                  <a:txBody>
                    <a:bodyPr/>
                    <a:lstStyle/>
                    <a:p>
                      <a:r>
                        <a:rPr lang="en-US" dirty="0" smtClean="0"/>
                        <a:t>Submission to</a:t>
                      </a:r>
                      <a:r>
                        <a:rPr lang="en-US" baseline="0" dirty="0" smtClean="0"/>
                        <a:t> </a:t>
                      </a:r>
                      <a:r>
                        <a:rPr lang="en-US" baseline="0" dirty="0" err="1" smtClean="0"/>
                        <a:t>Rev</a:t>
                      </a:r>
                      <a:r>
                        <a:rPr lang="en-US" dirty="0" err="1" smtClean="0"/>
                        <a:t>Com</a:t>
                      </a:r>
                      <a:endParaRPr lang="en-US" dirty="0"/>
                    </a:p>
                  </a:txBody>
                  <a:tcPr/>
                </a:tc>
                <a:tc>
                  <a:txBody>
                    <a:bodyPr/>
                    <a:lstStyle/>
                    <a:p>
                      <a:r>
                        <a:rPr lang="en-US" dirty="0" smtClean="0"/>
                        <a:t>Feb,</a:t>
                      </a:r>
                      <a:r>
                        <a:rPr lang="en-US" baseline="0" dirty="0" smtClean="0"/>
                        <a:t> 2020</a:t>
                      </a:r>
                      <a:endParaRPr lang="en-US" dirty="0"/>
                    </a:p>
                  </a:txBody>
                  <a:tcPr/>
                </a:tc>
              </a:tr>
            </a:tbl>
          </a:graphicData>
        </a:graphic>
      </p:graphicFrame>
    </p:spTree>
    <p:extLst>
      <p:ext uri="{BB962C8B-B14F-4D97-AF65-F5344CB8AC3E}">
        <p14:creationId xmlns:p14="http://schemas.microsoft.com/office/powerpoint/2010/main" val="1487696809"/>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_Rbt">
  <a:themeElements>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IEEE-P802_15_Rbt</Template>
  <TotalTime>0</TotalTime>
  <Words>574</Words>
  <Application>Microsoft Office PowerPoint</Application>
  <PresentationFormat>Bildschirmpräsentation (4:3)</PresentationFormat>
  <Paragraphs>129</Paragraphs>
  <Slides>12</Slides>
  <Notes>1</Notes>
  <HiddenSlides>0</HiddenSlides>
  <MMClips>0</MMClips>
  <ScaleCrop>false</ScaleCrop>
  <HeadingPairs>
    <vt:vector size="4" baseType="variant">
      <vt:variant>
        <vt:lpstr>Design</vt:lpstr>
      </vt:variant>
      <vt:variant>
        <vt:i4>1</vt:i4>
      </vt:variant>
      <vt:variant>
        <vt:lpstr>Folientitel</vt:lpstr>
      </vt:variant>
      <vt:variant>
        <vt:i4>12</vt:i4>
      </vt:variant>
    </vt:vector>
  </HeadingPairs>
  <TitlesOfParts>
    <vt:vector size="13" baseType="lpstr">
      <vt:lpstr>IEEE-P802_15_Rbt</vt:lpstr>
      <vt:lpstr>PowerPoint-Präsentation</vt:lpstr>
      <vt:lpstr>802.15 SG4w LPWA March 2018 Plenary Closing Report</vt:lpstr>
      <vt:lpstr>Main Agenda Items for the Week</vt:lpstr>
      <vt:lpstr>Meeting Achievements</vt:lpstr>
      <vt:lpstr>PAR/CSD Comment Resolution</vt:lpstr>
      <vt:lpstr>Call for Proposals / Technical Guidance Document</vt:lpstr>
      <vt:lpstr>Liaison to ETSI LTN</vt:lpstr>
      <vt:lpstr>Static Context Header Compression</vt:lpstr>
      <vt:lpstr>802.15.4w Schedule</vt:lpstr>
      <vt:lpstr>Telcos and Meeting Minutes</vt:lpstr>
      <vt:lpstr>WG 802.15 Motion</vt:lpstr>
      <vt:lpstr>Thank You!</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IEEE 802.15 &lt;subject&gt;</dc:subject>
  <dc:creator>Joerg Robert</dc:creator>
  <dc:description>&lt;doc#&gt;</dc:description>
  <cp:lastModifiedBy>Joerg Robert</cp:lastModifiedBy>
  <cp:revision>152</cp:revision>
  <cp:lastPrinted>1998-02-10T13:28:06Z</cp:lastPrinted>
  <dcterms:created xsi:type="dcterms:W3CDTF">2018-03-02T09:48:16Z</dcterms:created>
  <dcterms:modified xsi:type="dcterms:W3CDTF">2018-03-08T23:04:34Z</dcterms:modified>
</cp:coreProperties>
</file>