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64" r:id="rId3"/>
    <p:sldId id="256" r:id="rId4"/>
    <p:sldId id="279" r:id="rId5"/>
    <p:sldId id="258" r:id="rId6"/>
    <p:sldId id="280" r:id="rId7"/>
    <p:sldId id="275" r:id="rId8"/>
    <p:sldId id="281" r:id="rId9"/>
    <p:sldId id="282" r:id="rId10"/>
    <p:sldId id="283" r:id="rId11"/>
    <p:sldId id="284" r:id="rId12"/>
    <p:sldId id="285" r:id="rId13"/>
    <p:sldId id="286" r:id="rId14"/>
    <p:sldId id="271" r:id="rId15"/>
    <p:sldId id="269" r:id="rId16"/>
    <p:sldId id="266"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56" autoAdjust="0"/>
    <p:restoredTop sz="94676" autoAdjust="0"/>
  </p:normalViewPr>
  <p:slideViewPr>
    <p:cSldViewPr>
      <p:cViewPr varScale="1">
        <p:scale>
          <a:sx n="67" d="100"/>
          <a:sy n="67" d="100"/>
        </p:scale>
        <p:origin x="53" y="34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14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15-18-0154-00-007a</a:t>
            </a:r>
            <a:endParaRPr lang="en-US" altLang="ko-KR" sz="1400" dirty="0"/>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March 2018</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Rick Roberts, Intel</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D2F6307B-59BF-4764-B4F7-F72FC8920E2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748861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15-18-0154-00-007a</a:t>
            </a:r>
            <a:endParaRPr lang="en-US" altLang="ko-KR" sz="1400" dirty="0"/>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Rick Roberts, Intel</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15-18-0154-00-007a</a:t>
            </a:r>
            <a:endParaRPr lang="en-US" altLang="ko-KR" sz="1400" dirty="0"/>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March  2018</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15-18-0154-00-007a</a:t>
            </a:r>
            <a:endParaRPr lang="en-US" altLang="ko-KR" sz="14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5" name="Footer Placeholder 2"/>
          <p:cNvSpPr>
            <a:spLocks noGrp="1"/>
          </p:cNvSpPr>
          <p:nvPr>
            <p:ph type="ftr" sz="quarter" idx="11"/>
          </p:nvPr>
        </p:nvSpPr>
        <p:spPr/>
        <p:txBody>
          <a:bodyPr/>
          <a:lstStyle/>
          <a:p>
            <a:r>
              <a:rPr lang="en-US" altLang="en-US" smtClean="0"/>
              <a:t>Rick Roberts, Intel</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a:t>
            </a:r>
            <a:r>
              <a:rPr lang="en-US" altLang="en-US" sz="1600" dirty="0" smtClean="0">
                <a:solidFill>
                  <a:schemeClr val="tx2"/>
                </a:solidFill>
              </a:rPr>
              <a:t>Closing </a:t>
            </a:r>
            <a:r>
              <a:rPr lang="en-US" altLang="en-US" sz="1600" dirty="0">
                <a:solidFill>
                  <a:schemeClr val="tx2"/>
                </a:solidFill>
              </a:rPr>
              <a:t>Report </a:t>
            </a:r>
            <a:r>
              <a:rPr lang="en-US" altLang="en-US" sz="1600" dirty="0" smtClean="0">
                <a:solidFill>
                  <a:schemeClr val="tx2"/>
                </a:solidFill>
              </a:rPr>
              <a:t>March </a:t>
            </a:r>
            <a:r>
              <a:rPr lang="en-US" altLang="en-US" sz="1600" dirty="0">
                <a:solidFill>
                  <a:schemeClr val="tx2"/>
                </a:solidFill>
              </a:rPr>
              <a:t>2018	</a:t>
            </a:r>
          </a:p>
          <a:p>
            <a:r>
              <a:rPr lang="en-US" altLang="en-US" sz="1600" b="1" dirty="0">
                <a:solidFill>
                  <a:schemeClr val="tx2"/>
                </a:solidFill>
              </a:rPr>
              <a:t>Date Submitted: </a:t>
            </a:r>
            <a:r>
              <a:rPr lang="en-US" altLang="en-US" sz="1600" dirty="0" smtClean="0">
                <a:solidFill>
                  <a:schemeClr val="tx2"/>
                </a:solidFill>
              </a:rPr>
              <a:t>March 2018</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Rick Roberts </a:t>
            </a:r>
            <a:r>
              <a:rPr lang="en-US" altLang="en-US" sz="1600" dirty="0">
                <a:solidFill>
                  <a:schemeClr val="tx2"/>
                </a:solidFill>
              </a:rPr>
              <a:t>	Company: </a:t>
            </a:r>
            <a:r>
              <a:rPr lang="en-US" altLang="en-US" sz="1600" dirty="0" smtClean="0">
                <a:solidFill>
                  <a:schemeClr val="tx2"/>
                </a:solidFill>
              </a:rPr>
              <a:t>Intel</a:t>
            </a:r>
            <a:endParaRPr lang="en-US" altLang="en-US" sz="1600" dirty="0">
              <a:solidFill>
                <a:schemeClr val="tx2"/>
              </a:solidFill>
            </a:endParaRPr>
          </a:p>
          <a:p>
            <a:r>
              <a:rPr lang="en-US" altLang="en-US" sz="1600" dirty="0">
                <a:solidFill>
                  <a:schemeClr val="tx2"/>
                </a:solidFill>
              </a:rPr>
              <a:t>Address</a:t>
            </a:r>
          </a:p>
          <a:p>
            <a:r>
              <a:rPr lang="en-US" altLang="en-US" sz="1600" dirty="0">
                <a:solidFill>
                  <a:schemeClr val="tx2"/>
                </a:solidFill>
              </a:rPr>
              <a:t>Voice:, FAX:, E-Mail: </a:t>
            </a:r>
            <a:r>
              <a:rPr lang="en-US" altLang="en-US" sz="1600" dirty="0" smtClean="0">
                <a:solidFill>
                  <a:schemeClr val="tx2"/>
                </a:solidFill>
              </a:rPr>
              <a:t>richard.d.roberts@intel.com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a:t>802.15.7 Rev1 Letter Ballot 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Letter Ballot </a:t>
            </a:r>
            <a:r>
              <a:rPr lang="en-US" altLang="en-US" sz="2200" dirty="0" err="1" smtClean="0"/>
              <a:t>Recirc</a:t>
            </a:r>
            <a:r>
              <a:rPr lang="en-US" altLang="en-US" sz="2200" dirty="0" smtClean="0"/>
              <a:t> 1: </a:t>
            </a:r>
            <a:r>
              <a:rPr lang="en-US" altLang="en-US" sz="2200" dirty="0" smtClean="0"/>
              <a:t>(</a:t>
            </a:r>
            <a:r>
              <a:rPr lang="en-US" altLang="en-US" sz="2200" dirty="0" smtClean="0">
                <a:solidFill>
                  <a:srgbClr val="FF0000"/>
                </a:solidFill>
              </a:rPr>
              <a:t>LB148</a:t>
            </a:r>
            <a:r>
              <a:rPr lang="en-US" altLang="en-US" sz="2200" dirty="0" smtClean="0"/>
              <a:t>)</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a:t>
            </a:r>
            <a:r>
              <a:rPr lang="en-US" altLang="ja-JP" sz="2400" dirty="0" smtClean="0"/>
              <a:t>06-Feb-2018</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a:t>
            </a:r>
            <a:r>
              <a:rPr lang="en-US" altLang="en-US" sz="2400" dirty="0" smtClean="0"/>
              <a:t>21</a:t>
            </a:r>
            <a:r>
              <a:rPr lang="en-US" altLang="ja-JP" sz="2400" dirty="0" smtClean="0"/>
              <a:t>-Feb-2018</a:t>
            </a:r>
            <a:endParaRPr lang="en-US" altLang="en-US" sz="22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65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49 responses (75.38%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37 yes, 4 no (90.24%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a:t>8</a:t>
            </a:r>
            <a:r>
              <a:rPr lang="en-US" altLang="en-US" dirty="0" smtClean="0"/>
              <a:t> abstain (16.33%)</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 </a:t>
            </a:r>
            <a:r>
              <a:rPr lang="en-US" altLang="en-US" sz="2200" dirty="0" smtClean="0">
                <a:solidFill>
                  <a:srgbClr val="FF0000"/>
                </a:solidFill>
              </a:rPr>
              <a:t>280</a:t>
            </a:r>
            <a:r>
              <a:rPr lang="en-US" altLang="en-US" sz="2200" dirty="0" smtClean="0"/>
              <a:t> </a:t>
            </a:r>
            <a:r>
              <a:rPr lang="en-US" altLang="en-US" sz="2200" dirty="0" smtClean="0"/>
              <a:t>comments from </a:t>
            </a:r>
            <a:r>
              <a:rPr lang="en-US" altLang="en-US" sz="2200" dirty="0" smtClean="0">
                <a:solidFill>
                  <a:srgbClr val="FF0000"/>
                </a:solidFill>
              </a:rPr>
              <a:t>7</a:t>
            </a:r>
            <a:r>
              <a:rPr lang="en-US" altLang="en-US" sz="2200" dirty="0" smtClean="0"/>
              <a:t> </a:t>
            </a:r>
            <a:r>
              <a:rPr lang="en-US" altLang="en-US" sz="2200" dirty="0" smtClean="0"/>
              <a:t>commenter</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254</a:t>
            </a:r>
            <a:r>
              <a:rPr lang="en-US" altLang="en-US" sz="2200" dirty="0" smtClean="0"/>
              <a:t> </a:t>
            </a:r>
            <a:r>
              <a:rPr lang="en-US" altLang="en-US" sz="2200" dirty="0" smtClean="0"/>
              <a:t>marked as MBS</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solidFill>
                  <a:srgbClr val="FF0000"/>
                </a:solidFill>
              </a:rPr>
              <a:t>https://mentor.ieee.org/802.15/dcn/18/15-18-0080-04-007a-combined-comments-lb148.xlsx</a:t>
            </a:r>
            <a:endParaRPr lang="en-US" altLang="en-US" sz="2200" dirty="0" smtClean="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March 2018</a:t>
            </a:r>
            <a:endParaRPr lang="en-US" kern="0" dirty="0"/>
          </a:p>
        </p:txBody>
      </p:sp>
      <p:sp>
        <p:nvSpPr>
          <p:cNvPr id="13" name="Rectangle 5"/>
          <p:cNvSpPr>
            <a:spLocks noGrp="1" noChangeArrowheads="1"/>
          </p:cNvSpPr>
          <p:nvPr>
            <p:ph type="ftr" sz="quarter" idx="11"/>
          </p:nvPr>
        </p:nvSpPr>
        <p:spPr>
          <a:xfrm>
            <a:off x="6732270" y="6475412"/>
            <a:ext cx="1878330" cy="19970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Rick Roberts, Intel</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EC67454-7BCD-4225-BEC1-CAC210B04421}" type="slidenum">
              <a:rPr lang="en-US" altLang="en-US" sz="1200" smtClean="0">
                <a:latin typeface="Times New Roman" pitchFamily="18" charset="0"/>
              </a:rPr>
              <a:pPr>
                <a:defRPr/>
              </a:pPr>
              <a:t>10</a:t>
            </a:fld>
            <a:endParaRPr lang="en-US" altLang="en-US" sz="1200" smtClean="0">
              <a:latin typeface="Times New Roman" pitchFamily="18" charset="0"/>
            </a:endParaRPr>
          </a:p>
        </p:txBody>
      </p:sp>
      <p:graphicFrame>
        <p:nvGraphicFramePr>
          <p:cNvPr id="3" name="Table 2"/>
          <p:cNvGraphicFramePr>
            <a:graphicFrameLocks noGrp="1"/>
          </p:cNvGraphicFramePr>
          <p:nvPr>
            <p:extLst/>
          </p:nvPr>
        </p:nvGraphicFramePr>
        <p:xfrm>
          <a:off x="6478814" y="1747158"/>
          <a:ext cx="889000" cy="1143000"/>
        </p:xfrm>
        <a:graphic>
          <a:graphicData uri="http://schemas.openxmlformats.org/drawingml/2006/table">
            <a:tbl>
              <a:tblPr>
                <a:tableStyleId>{5C22544A-7EE6-4342-B048-85BDC9FD1C3A}</a:tableStyleId>
              </a:tblPr>
              <a:tblGrid>
                <a:gridCol w="889000"/>
              </a:tblGrid>
              <a:tr h="171450">
                <a:tc>
                  <a:txBody>
                    <a:bodyPr/>
                    <a:lstStyle/>
                    <a:p>
                      <a:pPr algn="ctr" fontAlgn="b"/>
                      <a:r>
                        <a:rPr lang="en-US" sz="1000" u="none" strike="noStrike">
                          <a:effectLst/>
                        </a:rPr>
                        <a:t>49</a:t>
                      </a:r>
                      <a:endParaRPr lang="en-US" sz="1000" b="0" i="0" u="none" strike="noStrike">
                        <a:effectLst/>
                        <a:latin typeface="Arial"/>
                      </a:endParaRPr>
                    </a:p>
                  </a:txBody>
                  <a:tcPr marL="9525" marR="9525" marT="9525" marB="0" anchor="b"/>
                </a:tc>
              </a:tr>
              <a:tr h="161925">
                <a:tc>
                  <a:txBody>
                    <a:bodyPr/>
                    <a:lstStyle/>
                    <a:p>
                      <a:pPr algn="ctr" fontAlgn="b"/>
                      <a:r>
                        <a:rPr lang="en-US" sz="1000" u="none" strike="noStrike" dirty="0">
                          <a:effectLst/>
                        </a:rPr>
                        <a:t>37</a:t>
                      </a:r>
                      <a:endParaRPr lang="en-US" sz="1000" b="0" i="0" u="none" strike="noStrike" dirty="0">
                        <a:effectLst/>
                        <a:latin typeface="Arial"/>
                      </a:endParaRPr>
                    </a:p>
                  </a:txBody>
                  <a:tcPr marL="9525" marR="9525" marT="9525" marB="0" anchor="b"/>
                </a:tc>
              </a:tr>
              <a:tr h="161925">
                <a:tc>
                  <a:txBody>
                    <a:bodyPr/>
                    <a:lstStyle/>
                    <a:p>
                      <a:pPr algn="ctr" fontAlgn="b"/>
                      <a:r>
                        <a:rPr lang="en-US" sz="1000" u="none" strike="noStrike">
                          <a:effectLst/>
                        </a:rPr>
                        <a:t>8</a:t>
                      </a:r>
                      <a:endParaRPr lang="en-US" sz="1000" b="0" i="0" u="none" strike="noStrike">
                        <a:effectLst/>
                        <a:latin typeface="Arial"/>
                      </a:endParaRPr>
                    </a:p>
                  </a:txBody>
                  <a:tcPr marL="9525" marR="9525" marT="9525" marB="0" anchor="b"/>
                </a:tc>
              </a:tr>
              <a:tr h="161925">
                <a:tc>
                  <a:txBody>
                    <a:bodyPr/>
                    <a:lstStyle/>
                    <a:p>
                      <a:pPr algn="ctr" fontAlgn="b"/>
                      <a:r>
                        <a:rPr lang="en-US" sz="1000" u="none" strike="noStrike">
                          <a:effectLst/>
                        </a:rPr>
                        <a:t>4</a:t>
                      </a:r>
                      <a:endParaRPr lang="en-US" sz="1000" b="0" i="0" u="none" strike="noStrike">
                        <a:effectLst/>
                        <a:latin typeface="Arial"/>
                      </a:endParaRPr>
                    </a:p>
                  </a:txBody>
                  <a:tcPr marL="9525" marR="9525" marT="9525" marB="0" anchor="b"/>
                </a:tc>
              </a:tr>
              <a:tr h="161925">
                <a:tc>
                  <a:txBody>
                    <a:bodyPr/>
                    <a:lstStyle/>
                    <a:p>
                      <a:pPr algn="ctr" fontAlgn="b"/>
                      <a:r>
                        <a:rPr lang="en-US" sz="1000" u="none" strike="noStrike">
                          <a:effectLst/>
                        </a:rPr>
                        <a:t>75.38%</a:t>
                      </a:r>
                      <a:endParaRPr lang="en-US" sz="1000" b="0" i="0" u="none" strike="noStrike">
                        <a:effectLst/>
                        <a:latin typeface="Arial"/>
                      </a:endParaRPr>
                    </a:p>
                  </a:txBody>
                  <a:tcPr marL="9525" marR="9525" marT="9525" marB="0" anchor="b"/>
                </a:tc>
              </a:tr>
              <a:tr h="161925">
                <a:tc>
                  <a:txBody>
                    <a:bodyPr/>
                    <a:lstStyle/>
                    <a:p>
                      <a:pPr algn="ctr" fontAlgn="b"/>
                      <a:r>
                        <a:rPr lang="en-US" sz="1000" u="none" strike="noStrike">
                          <a:effectLst/>
                        </a:rPr>
                        <a:t>90.24%</a:t>
                      </a:r>
                      <a:endParaRPr lang="en-US" sz="1000" b="0" i="0" u="none" strike="noStrike">
                        <a:effectLst/>
                        <a:latin typeface="Arial"/>
                      </a:endParaRPr>
                    </a:p>
                  </a:txBody>
                  <a:tcPr marL="9525" marR="9525" marT="9525" marB="0" anchor="b"/>
                </a:tc>
              </a:tr>
              <a:tr h="161925">
                <a:tc>
                  <a:txBody>
                    <a:bodyPr/>
                    <a:lstStyle/>
                    <a:p>
                      <a:pPr algn="ctr" fontAlgn="b"/>
                      <a:r>
                        <a:rPr lang="en-US" sz="1000" u="none" strike="noStrike" dirty="0">
                          <a:effectLst/>
                        </a:rPr>
                        <a:t>16.33%</a:t>
                      </a:r>
                      <a:endParaRPr lang="en-US" sz="10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3598535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March 2018</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Rick Roberts, Intel</a:t>
            </a:r>
            <a:endParaRPr lang="en-US" altLang="en-US" sz="1200" dirty="0">
              <a:latin typeface="Times New Roman" pitchFamily="18" charset="0"/>
            </a:endParaRPr>
          </a:p>
        </p:txBody>
      </p:sp>
      <p:sp>
        <p:nvSpPr>
          <p:cNvPr id="6148" name="Rectangle 2"/>
          <p:cNvSpPr txBox="1">
            <a:spLocks noChangeArrowheads="1"/>
          </p:cNvSpPr>
          <p:nvPr/>
        </p:nvSpPr>
        <p:spPr bwMode="auto">
          <a:xfrm>
            <a:off x="857250" y="63246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Brief Statement of Remaining Comments</a:t>
            </a:r>
            <a:endParaRPr lang="en-US" altLang="en-US" sz="3200" b="1" dirty="0"/>
          </a:p>
        </p:txBody>
      </p:sp>
      <p:sp>
        <p:nvSpPr>
          <p:cNvPr id="8" name="Rectangle 3"/>
          <p:cNvSpPr>
            <a:spLocks noGrp="1" noChangeArrowheads="1"/>
          </p:cNvSpPr>
          <p:nvPr>
            <p:ph type="body" idx="4294967295"/>
          </p:nvPr>
        </p:nvSpPr>
        <p:spPr>
          <a:xfrm>
            <a:off x="450850" y="1682750"/>
            <a:ext cx="8159750" cy="3536950"/>
          </a:xfrm>
        </p:spPr>
        <p:txBody>
          <a:bodyPr/>
          <a:lstStyle/>
          <a:p>
            <a:pPr marL="0" indent="0">
              <a:lnSpc>
                <a:spcPct val="80000"/>
              </a:lnSpc>
              <a:spcAft>
                <a:spcPts val="600"/>
              </a:spcAft>
              <a:buNone/>
              <a:defRPr/>
            </a:pPr>
            <a:r>
              <a:rPr lang="en-US" altLang="ja-JP" sz="2000" dirty="0" smtClean="0">
                <a:solidFill>
                  <a:srgbClr val="FF0000"/>
                </a:solidFill>
              </a:rPr>
              <a:t>Comment types that remain unsatisfied: want to deprecate PHY II and PHY III.</a:t>
            </a:r>
          </a:p>
          <a:p>
            <a:pPr marL="0" indent="0">
              <a:lnSpc>
                <a:spcPct val="80000"/>
              </a:lnSpc>
              <a:spcAft>
                <a:spcPts val="600"/>
              </a:spcAft>
              <a:buNone/>
              <a:defRPr/>
            </a:pPr>
            <a:r>
              <a:rPr lang="en-US" altLang="ja-JP" sz="2000" dirty="0" smtClean="0">
                <a:solidFill>
                  <a:srgbClr val="FF0000"/>
                </a:solidFill>
              </a:rPr>
              <a:t>We </a:t>
            </a:r>
            <a:r>
              <a:rPr lang="en-US" altLang="ja-JP" sz="2000" dirty="0" smtClean="0">
                <a:solidFill>
                  <a:srgbClr val="FF0000"/>
                </a:solidFill>
              </a:rPr>
              <a:t>feel we should close in 2 more </a:t>
            </a:r>
            <a:r>
              <a:rPr lang="en-US" altLang="ja-JP" sz="2000" dirty="0" err="1" smtClean="0">
                <a:solidFill>
                  <a:srgbClr val="FF0000"/>
                </a:solidFill>
              </a:rPr>
              <a:t>recircs</a:t>
            </a:r>
            <a:r>
              <a:rPr lang="en-US" altLang="ja-JP" sz="2000" dirty="0" smtClean="0">
                <a:solidFill>
                  <a:srgbClr val="FF0000"/>
                </a:solidFill>
              </a:rPr>
              <a:t> because decreasing number of comments. </a:t>
            </a:r>
            <a:endParaRPr lang="en-US" sz="2000" dirty="0">
              <a:solidFill>
                <a:srgbClr val="FF0000"/>
              </a:solidFill>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9901DECD-6E81-4974-9BA5-EA292AE56A29}" type="slidenum">
              <a:rPr lang="en-US" altLang="en-US" sz="1200" smtClean="0">
                <a:latin typeface="Times New Roman" pitchFamily="18" charset="0"/>
              </a:rPr>
              <a:pPr>
                <a:defRPr/>
              </a:pPr>
              <a:t>11</a:t>
            </a:fld>
            <a:endParaRPr lang="en-US" altLang="en-US" sz="1200" smtClean="0">
              <a:latin typeface="Times New Roman" pitchFamily="18" charset="0"/>
            </a:endParaRPr>
          </a:p>
        </p:txBody>
      </p:sp>
    </p:spTree>
    <p:extLst>
      <p:ext uri="{BB962C8B-B14F-4D97-AF65-F5344CB8AC3E}">
        <p14:creationId xmlns:p14="http://schemas.microsoft.com/office/powerpoint/2010/main" val="12973890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33396" y="685800"/>
            <a:ext cx="8164286" cy="1066800"/>
          </a:xfrm>
        </p:spPr>
        <p:txBody>
          <a:bodyPr/>
          <a:lstStyle/>
          <a:p>
            <a:r>
              <a:rPr lang="en-US" dirty="0" smtClean="0"/>
              <a:t>WG Motion:  15.7 Rev1 to Sponsor Ballot</a:t>
            </a:r>
            <a:endParaRPr lang="en-US" dirty="0"/>
          </a:p>
        </p:txBody>
      </p:sp>
      <p:sp>
        <p:nvSpPr>
          <p:cNvPr id="9" name="Content Placeholder 8"/>
          <p:cNvSpPr>
            <a:spLocks noGrp="1"/>
          </p:cNvSpPr>
          <p:nvPr>
            <p:ph idx="1"/>
          </p:nvPr>
        </p:nvSpPr>
        <p:spPr/>
        <p:txBody>
          <a:bodyPr/>
          <a:lstStyle/>
          <a:p>
            <a:r>
              <a:rPr lang="en-US" i="1" dirty="0"/>
              <a:t>Motion: 802.15 </a:t>
            </a:r>
            <a:r>
              <a:rPr lang="en-US" i="1" dirty="0" smtClean="0"/>
              <a:t>requests </a:t>
            </a:r>
            <a:r>
              <a:rPr lang="en-US" i="1" dirty="0"/>
              <a:t>conditional approval from the EC to submit </a:t>
            </a:r>
            <a:r>
              <a:rPr lang="en-US" i="1" dirty="0" smtClean="0">
                <a:solidFill>
                  <a:srgbClr val="FF0000"/>
                </a:solidFill>
              </a:rPr>
              <a:t>P802.15.7m_D2</a:t>
            </a:r>
            <a:r>
              <a:rPr lang="en-US" i="1" dirty="0" smtClean="0"/>
              <a:t> </a:t>
            </a:r>
            <a:r>
              <a:rPr lang="en-US" i="1" dirty="0" smtClean="0"/>
              <a:t>or current revision </a:t>
            </a:r>
            <a:r>
              <a:rPr lang="en-US" i="1" dirty="0"/>
              <a:t>to Sponsor Ballot</a:t>
            </a:r>
            <a:r>
              <a:rPr lang="en-US" i="1" dirty="0" smtClean="0"/>
              <a:t>.</a:t>
            </a:r>
          </a:p>
          <a:p>
            <a:r>
              <a:rPr lang="en-US" sz="1800" i="1" dirty="0" smtClean="0"/>
              <a:t>Note: there was no CSD associated with this PAR</a:t>
            </a:r>
            <a:endParaRPr lang="en-US" sz="1800" dirty="0"/>
          </a:p>
        </p:txBody>
      </p:sp>
      <p:sp>
        <p:nvSpPr>
          <p:cNvPr id="5" name="Date Placeholder 4"/>
          <p:cNvSpPr>
            <a:spLocks noGrp="1"/>
          </p:cNvSpPr>
          <p:nvPr>
            <p:ph type="dt" sz="half" idx="10"/>
          </p:nvPr>
        </p:nvSpPr>
        <p:spPr/>
        <p:txBody>
          <a:bodyPr/>
          <a:lstStyle/>
          <a:p>
            <a:pPr>
              <a:defRPr/>
            </a:pPr>
            <a:r>
              <a:rPr lang="en-US" smtClean="0">
                <a:solidFill>
                  <a:srgbClr val="000000"/>
                </a:solidFill>
              </a:rPr>
              <a:t>March 2018</a:t>
            </a:r>
            <a:endParaRPr lang="en-US">
              <a:solidFill>
                <a:srgbClr val="000000"/>
              </a:solidFill>
            </a:endParaRPr>
          </a:p>
        </p:txBody>
      </p:sp>
      <p:sp>
        <p:nvSpPr>
          <p:cNvPr id="6" name="Footer Placeholder 5"/>
          <p:cNvSpPr>
            <a:spLocks noGrp="1"/>
          </p:cNvSpPr>
          <p:nvPr>
            <p:ph type="ftr" sz="quarter" idx="11"/>
          </p:nvPr>
        </p:nvSpPr>
        <p:spPr/>
        <p:txBody>
          <a:bodyPr/>
          <a:lstStyle/>
          <a:p>
            <a:pPr>
              <a:defRPr/>
            </a:pPr>
            <a:r>
              <a:rPr lang="en-US" smtClean="0">
                <a:solidFill>
                  <a:srgbClr val="000000"/>
                </a:solidFill>
              </a:rPr>
              <a:t>Rick Roberts, Intel</a:t>
            </a:r>
            <a:endParaRPr lang="en-US">
              <a:solidFill>
                <a:srgbClr val="000000"/>
              </a:solidFill>
            </a:endParaRPr>
          </a:p>
        </p:txBody>
      </p:sp>
      <p:sp>
        <p:nvSpPr>
          <p:cNvPr id="7" name="Slide Number Placeholder 6"/>
          <p:cNvSpPr>
            <a:spLocks noGrp="1"/>
          </p:cNvSpPr>
          <p:nvPr>
            <p:ph type="sldNum" sz="quarter" idx="12"/>
          </p:nvPr>
        </p:nvSpPr>
        <p:spPr/>
        <p:txBody>
          <a:bodyPr/>
          <a:lstStyle/>
          <a:p>
            <a:r>
              <a:rPr lang="en-US" altLang="en-US" smtClean="0">
                <a:solidFill>
                  <a:srgbClr val="000000"/>
                </a:solidFill>
              </a:rPr>
              <a:t>Slide </a:t>
            </a:r>
            <a:fld id="{D2F6307B-59BF-4764-B4F7-F72FC8920E2C}" type="slidenum">
              <a:rPr lang="en-US" altLang="en-US" smtClean="0">
                <a:solidFill>
                  <a:srgbClr val="000000"/>
                </a:solidFill>
              </a:rPr>
              <a:pPr/>
              <a:t>12</a:t>
            </a:fld>
            <a:endParaRPr lang="en-US" altLang="en-US">
              <a:solidFill>
                <a:srgbClr val="000000"/>
              </a:solidFill>
            </a:endParaRPr>
          </a:p>
        </p:txBody>
      </p:sp>
    </p:spTree>
    <p:extLst>
      <p:ext uri="{BB962C8B-B14F-4D97-AF65-F5344CB8AC3E}">
        <p14:creationId xmlns:p14="http://schemas.microsoft.com/office/powerpoint/2010/main" val="1888207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248650" cy="4800600"/>
          </a:xfrm>
        </p:spPr>
        <p:txBody>
          <a:bodyPr/>
          <a:lstStyle/>
          <a:p>
            <a:pPr marL="0" indent="0">
              <a:buFontTx/>
              <a:buNone/>
              <a:defRPr/>
            </a:pPr>
            <a:r>
              <a:rPr lang="en-US" sz="2800" dirty="0" smtClean="0"/>
              <a:t>Motion: Move that the 802 EC  </a:t>
            </a:r>
          </a:p>
          <a:p>
            <a:pPr marL="400050" lvl="1" indent="0">
              <a:defRPr/>
            </a:pPr>
            <a:r>
              <a:rPr lang="en-US" sz="2400" dirty="0" smtClean="0"/>
              <a:t>Conditional Approves submitting </a:t>
            </a:r>
            <a:r>
              <a:rPr lang="en-US" sz="2400" i="1" dirty="0">
                <a:solidFill>
                  <a:srgbClr val="FF0000"/>
                </a:solidFill>
              </a:rPr>
              <a:t>P802.15.7m_D2</a:t>
            </a:r>
            <a:r>
              <a:rPr lang="en-US" sz="2400" dirty="0" smtClean="0"/>
              <a:t> </a:t>
            </a:r>
            <a:r>
              <a:rPr lang="en-US" sz="2400" dirty="0" smtClean="0"/>
              <a:t>to Sponsor Ballot. (Note: there was no CSD associated with this PAR)</a:t>
            </a:r>
          </a:p>
          <a:p>
            <a:pPr marL="0" indent="0">
              <a:buFontTx/>
              <a:buNone/>
              <a:defRPr/>
            </a:pPr>
            <a:r>
              <a:rPr lang="en-US" sz="2800" dirty="0" smtClean="0"/>
              <a:t>WG Vote (         ):</a:t>
            </a:r>
          </a:p>
          <a:p>
            <a:pPr marL="0" indent="0">
              <a:buFontTx/>
              <a:buNone/>
              <a:defRPr/>
            </a:pPr>
            <a:endParaRPr lang="en-US" sz="2800" dirty="0"/>
          </a:p>
          <a:p>
            <a:pPr marL="0" indent="0">
              <a:buFontTx/>
              <a:buNone/>
              <a:defRPr/>
            </a:pPr>
            <a:r>
              <a:rPr lang="en-US" sz="2800" dirty="0" smtClean="0"/>
              <a:t>(M) </a:t>
            </a:r>
            <a:r>
              <a:rPr lang="en-US" sz="2800" dirty="0" err="1" smtClean="0"/>
              <a:t>Heile</a:t>
            </a:r>
            <a:r>
              <a:rPr lang="en-US" sz="2800" dirty="0" smtClean="0"/>
              <a:t> (S) </a:t>
            </a:r>
            <a:r>
              <a:rPr lang="en-US" sz="2800" dirty="0" err="1" smtClean="0"/>
              <a:t>Gilb</a:t>
            </a:r>
            <a:endParaRPr lang="en-US" sz="2800" dirty="0" smtClean="0"/>
          </a:p>
        </p:txBody>
      </p:sp>
      <p:sp>
        <p:nvSpPr>
          <p:cNvPr id="7"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Rick Roberts, Intel</a:t>
            </a:r>
            <a:endParaRPr lang="en-US" altLang="en-US" sz="1200" dirty="0">
              <a:latin typeface="Times New Roman" pitchFamily="18" charset="0"/>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March 2018</a:t>
            </a:r>
            <a:endParaRPr lang="en-US" kern="0" dirty="0"/>
          </a:p>
        </p:txBody>
      </p:sp>
      <p:sp>
        <p:nvSpPr>
          <p:cNvPr id="8197" name="Rectangle 2"/>
          <p:cNvSpPr txBox="1">
            <a:spLocks noChangeArrowheads="1"/>
          </p:cNvSpPr>
          <p:nvPr/>
        </p:nvSpPr>
        <p:spPr bwMode="auto">
          <a:xfrm>
            <a:off x="857250" y="6572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EC Motion </a:t>
            </a:r>
            <a:r>
              <a:rPr lang="en-US" altLang="en-US" sz="3200" b="1" dirty="0"/>
              <a:t>to Forward </a:t>
            </a:r>
            <a:r>
              <a:rPr lang="en-US" altLang="en-US" sz="3200" b="1" dirty="0" smtClean="0"/>
              <a:t>802.15.7 Rev1 </a:t>
            </a:r>
            <a:r>
              <a:rPr lang="en-US" altLang="en-US" sz="3200" b="1" dirty="0"/>
              <a:t>to </a:t>
            </a:r>
            <a:r>
              <a:rPr lang="en-US" altLang="en-US" sz="3200" b="1" dirty="0" smtClean="0"/>
              <a:t>SB</a:t>
            </a:r>
            <a:endParaRPr lang="en-US" altLang="en-US" sz="3200" b="1" dirty="0"/>
          </a:p>
        </p:txBody>
      </p:sp>
      <p:sp>
        <p:nvSpPr>
          <p:cNvPr id="3" name="Slide Number Placeholder 2"/>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4453E738-F987-4F52-BC8D-86D21384E821}" type="slidenum">
              <a:rPr lang="en-US" altLang="en-US" sz="1200" smtClean="0">
                <a:latin typeface="Times New Roman" pitchFamily="18" charset="0"/>
              </a:rPr>
              <a:pPr>
                <a:defRPr/>
              </a:pPr>
              <a:t>13</a:t>
            </a:fld>
            <a:endParaRPr lang="en-US" altLang="en-US" sz="1200" smtClean="0">
              <a:latin typeface="Times New Roman" pitchFamily="18" charset="0"/>
            </a:endParaRPr>
          </a:p>
        </p:txBody>
      </p:sp>
    </p:spTree>
    <p:extLst>
      <p:ext uri="{BB962C8B-B14F-4D97-AF65-F5344CB8AC3E}">
        <p14:creationId xmlns:p14="http://schemas.microsoft.com/office/powerpoint/2010/main" val="18977394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14</a:t>
            </a:fld>
            <a:endParaRPr lang="en-US" altLang="en-US"/>
          </a:p>
        </p:txBody>
      </p:sp>
      <p:sp>
        <p:nvSpPr>
          <p:cNvPr id="2" name="TextBox 1"/>
          <p:cNvSpPr txBox="1"/>
          <p:nvPr/>
        </p:nvSpPr>
        <p:spPr>
          <a:xfrm>
            <a:off x="2362200" y="594240"/>
            <a:ext cx="3082895" cy="646331"/>
          </a:xfrm>
          <a:prstGeom prst="rect">
            <a:avLst/>
          </a:prstGeom>
          <a:noFill/>
        </p:spPr>
        <p:txBody>
          <a:bodyPr wrap="none" rtlCol="0">
            <a:spAutoFit/>
          </a:bodyPr>
          <a:lstStyle/>
          <a:p>
            <a:r>
              <a:rPr lang="en-US" sz="3600" dirty="0"/>
              <a:t>WG motion #2:</a:t>
            </a:r>
          </a:p>
        </p:txBody>
      </p:sp>
      <p:sp>
        <p:nvSpPr>
          <p:cNvPr id="3" name="TextBox 2"/>
          <p:cNvSpPr txBox="1"/>
          <p:nvPr/>
        </p:nvSpPr>
        <p:spPr>
          <a:xfrm>
            <a:off x="609600" y="1066800"/>
            <a:ext cx="8229600" cy="4678204"/>
          </a:xfrm>
          <a:prstGeom prst="rect">
            <a:avLst/>
          </a:prstGeom>
          <a:noFill/>
        </p:spPr>
        <p:txBody>
          <a:bodyPr wrap="square" rtlCol="0">
            <a:spAutoFit/>
          </a:bodyPr>
          <a:lstStyle/>
          <a:p>
            <a:pPr marL="0" indent="0">
              <a:buNone/>
            </a:pPr>
            <a:r>
              <a:rPr lang="en-GB" altLang="ja-JP" sz="2400" b="1" dirty="0"/>
              <a:t>Motion for WG Approval to Form a TG7m BRC.</a:t>
            </a:r>
            <a:endParaRPr lang="en-US" altLang="en-US" sz="2400" dirty="0"/>
          </a:p>
          <a:p>
            <a:r>
              <a:rPr lang="en-US" altLang="en-US" sz="2400" i="1" dirty="0"/>
              <a:t>Move that </a:t>
            </a:r>
            <a:r>
              <a:rPr lang="en-US" altLang="ja-JP" sz="2400" i="1" dirty="0" smtClean="0"/>
              <a:t>802.15 </a:t>
            </a:r>
            <a:r>
              <a:rPr lang="en-US" altLang="ja-JP" sz="2400" i="1" dirty="0"/>
              <a:t>WG approve the formation of a Ballot Resolution Committee (BRC) for the WG balloting of the </a:t>
            </a:r>
            <a:r>
              <a:rPr lang="en-US" altLang="ko-KR" sz="2400" i="1" dirty="0"/>
              <a:t>P802-15-7m_LB D01</a:t>
            </a:r>
            <a:r>
              <a:rPr lang="en-US" altLang="ja-JP" sz="2400" i="1" dirty="0"/>
              <a:t> with the following membership: Yeong Min Jang</a:t>
            </a:r>
            <a:r>
              <a:rPr lang="en-US" altLang="en-US" sz="2400" i="1" dirty="0"/>
              <a:t>, Rick Roberts, Soo-Young Chang, Vinay Mariappan, Van Trang Nguyen and Ben Rolfe</a:t>
            </a:r>
            <a:r>
              <a:rPr lang="en-US" altLang="ja-JP" sz="2400" i="1" dirty="0"/>
              <a:t>. The 802.15 TG7m BRC is authorized to approve comment resolutions and to approve the start of sponsor ballots of  the revised draft on behalf of the 802.15 WG. </a:t>
            </a:r>
          </a:p>
          <a:p>
            <a:pPr marL="0" indent="0">
              <a:buNone/>
            </a:pPr>
            <a:endParaRPr lang="en-US" altLang="en-US" sz="2400" i="1" dirty="0"/>
          </a:p>
          <a:p>
            <a:pPr marL="0" indent="0">
              <a:buNone/>
            </a:pPr>
            <a:endParaRPr lang="en-US" altLang="en-US" sz="2400" i="1" dirty="0"/>
          </a:p>
          <a:p>
            <a:r>
              <a:rPr lang="en-US" altLang="en-US" sz="2000" i="1" dirty="0"/>
              <a:t>Moved By: </a:t>
            </a:r>
          </a:p>
          <a:p>
            <a:r>
              <a:rPr lang="en-US" altLang="en-US" sz="2000" i="1" dirty="0"/>
              <a:t>Seconded By:</a:t>
            </a:r>
            <a:r>
              <a:rPr lang="ja-JP" altLang="en-US" sz="2000" i="1" dirty="0"/>
              <a:t> </a:t>
            </a:r>
            <a:endParaRPr lang="en-US" altLang="ja-JP" sz="2000" i="1" dirty="0"/>
          </a:p>
          <a:p>
            <a:endParaRPr lang="en-US" altLang="ja-JP" sz="1800" i="1" dirty="0"/>
          </a:p>
        </p:txBody>
      </p:sp>
      <p:sp>
        <p:nvSpPr>
          <p:cNvPr id="8" name="Date Placeholder 1">
            <a:extLst>
              <a:ext uri="{FF2B5EF4-FFF2-40B4-BE49-F238E27FC236}">
                <a16:creationId xmlns:a16="http://schemas.microsoft.com/office/drawing/2014/main" xmlns="" id="{7E9FF90B-C9C5-4E54-8D91-2C46FAD48F39}"/>
              </a:ext>
            </a:extLst>
          </p:cNvPr>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11" name="Footer Placeholder 2">
            <a:extLst>
              <a:ext uri="{FF2B5EF4-FFF2-40B4-BE49-F238E27FC236}">
                <a16:creationId xmlns:a16="http://schemas.microsoft.com/office/drawing/2014/main" xmlns="" id="{E1017E0A-A984-4663-826B-3C5497F02B93}"/>
              </a:ext>
            </a:extLst>
          </p:cNvPr>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spTree>
    <p:extLst>
      <p:ext uri="{BB962C8B-B14F-4D97-AF65-F5344CB8AC3E}">
        <p14:creationId xmlns:p14="http://schemas.microsoft.com/office/powerpoint/2010/main" val="16755800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828470602"/>
              </p:ext>
            </p:extLst>
          </p:nvPr>
        </p:nvGraphicFramePr>
        <p:xfrm>
          <a:off x="76199" y="156464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xmlns="" val="20000"/>
                    </a:ext>
                  </a:extLst>
                </a:gridCol>
                <a:gridCol w="2754086">
                  <a:extLst>
                    <a:ext uri="{9D8B030D-6E8A-4147-A177-3AD203B41FA5}">
                      <a16:colId xmlns:a16="http://schemas.microsoft.com/office/drawing/2014/main" xmlns="" val="20001"/>
                    </a:ext>
                  </a:extLst>
                </a:gridCol>
                <a:gridCol w="2732314">
                  <a:extLst>
                    <a:ext uri="{9D8B030D-6E8A-4147-A177-3AD203B41FA5}">
                      <a16:colId xmlns:a16="http://schemas.microsoft.com/office/drawing/2014/main" xmlns="" val="20002"/>
                    </a:ext>
                  </a:extLst>
                </a:gridCol>
                <a:gridCol w="2743199">
                  <a:extLst>
                    <a:ext uri="{9D8B030D-6E8A-4147-A177-3AD203B41FA5}">
                      <a16:colId xmlns:a16="http://schemas.microsoft.com/office/drawing/2014/main" xmlns=""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xmlns=""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xmlns=""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xmlns=""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xmlns=""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xmlns=""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a16="http://schemas.microsoft.com/office/drawing/2014/main" xmlns=""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xmlns=""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chemeClr val="tx1"/>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LB D0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LB D0</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xmlns=""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15</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2362200" y="833735"/>
            <a:ext cx="4876800" cy="461665"/>
          </a:xfrm>
          <a:prstGeom prst="rect">
            <a:avLst/>
          </a:prstGeom>
        </p:spPr>
        <p:txBody>
          <a:bodyPr wrap="square">
            <a:spAutoFit/>
          </a:bodyPr>
          <a:lstStyle/>
          <a:p>
            <a:r>
              <a:rPr lang="en-US" sz="2400" u="sng" dirty="0"/>
              <a:t>Updated Milestone and Schedule</a:t>
            </a:r>
          </a:p>
        </p:txBody>
      </p:sp>
    </p:spTree>
    <p:extLst>
      <p:ext uri="{BB962C8B-B14F-4D97-AF65-F5344CB8AC3E}">
        <p14:creationId xmlns:p14="http://schemas.microsoft.com/office/powerpoint/2010/main" val="3690526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16</a:t>
            </a:fld>
            <a:endParaRPr lang="en-US" altLang="en-US"/>
          </a:p>
        </p:txBody>
      </p:sp>
      <p:sp>
        <p:nvSpPr>
          <p:cNvPr id="3" name="Rectangle 2"/>
          <p:cNvSpPr/>
          <p:nvPr/>
        </p:nvSpPr>
        <p:spPr>
          <a:xfrm>
            <a:off x="3124200" y="681335"/>
            <a:ext cx="4876800" cy="461665"/>
          </a:xfrm>
          <a:prstGeom prst="rect">
            <a:avLst/>
          </a:prstGeom>
        </p:spPr>
        <p:txBody>
          <a:bodyPr wrap="square">
            <a:spAutoFit/>
          </a:bodyPr>
          <a:lstStyle/>
          <a:p>
            <a:r>
              <a:rPr lang="en-US" sz="2400" u="sng" dirty="0"/>
              <a:t>Updated Milestone and Schedule</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Date Placeholder 1">
            <a:extLst>
              <a:ext uri="{FF2B5EF4-FFF2-40B4-BE49-F238E27FC236}">
                <a16:creationId xmlns:a16="http://schemas.microsoft.com/office/drawing/2014/main" xmlns="" id="{A8368831-66B1-4ACB-9E11-E693DEAF6B9B}"/>
              </a:ext>
            </a:extLst>
          </p:cNvPr>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12" name="Footer Placeholder 2">
            <a:extLst>
              <a:ext uri="{FF2B5EF4-FFF2-40B4-BE49-F238E27FC236}">
                <a16:creationId xmlns:a16="http://schemas.microsoft.com/office/drawing/2014/main" xmlns="" id="{EE72C1B2-BF05-437A-919F-E71071676287}"/>
              </a:ext>
            </a:extLst>
          </p:cNvPr>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graphicFrame>
        <p:nvGraphicFramePr>
          <p:cNvPr id="13" name="Table 12"/>
          <p:cNvGraphicFramePr>
            <a:graphicFrameLocks noGrp="1"/>
          </p:cNvGraphicFramePr>
          <p:nvPr>
            <p:extLst>
              <p:ext uri="{D42A27DB-BD31-4B8C-83A1-F6EECF244321}">
                <p14:modId xmlns:p14="http://schemas.microsoft.com/office/powerpoint/2010/main" val="3263839470"/>
              </p:ext>
            </p:extLst>
          </p:nvPr>
        </p:nvGraphicFramePr>
        <p:xfrm>
          <a:off x="76199" y="1422400"/>
          <a:ext cx="9002484" cy="538988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xmlns="" val="20000"/>
                    </a:ext>
                  </a:extLst>
                </a:gridCol>
                <a:gridCol w="2754086">
                  <a:extLst>
                    <a:ext uri="{9D8B030D-6E8A-4147-A177-3AD203B41FA5}">
                      <a16:colId xmlns:a16="http://schemas.microsoft.com/office/drawing/2014/main" xmlns="" val="20001"/>
                    </a:ext>
                  </a:extLst>
                </a:gridCol>
                <a:gridCol w="2732314">
                  <a:extLst>
                    <a:ext uri="{9D8B030D-6E8A-4147-A177-3AD203B41FA5}">
                      <a16:colId xmlns:a16="http://schemas.microsoft.com/office/drawing/2014/main" xmlns="" val="20002"/>
                    </a:ext>
                  </a:extLst>
                </a:gridCol>
                <a:gridCol w="2743199">
                  <a:extLst>
                    <a:ext uri="{9D8B030D-6E8A-4147-A177-3AD203B41FA5}">
                      <a16:colId xmlns:a16="http://schemas.microsoft.com/office/drawing/2014/main" xmlns=""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xmlns=""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rgbClr val="FF0000"/>
                          </a:solidFill>
                        </a:rPr>
                        <a:t>Release LB D1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rgbClr val="FF0000"/>
                          </a:solidFill>
                        </a:rPr>
                        <a:t>Request for Recirculation Ballot 1 for D1</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LB D1 comment resolution</a:t>
                      </a:r>
                      <a:endParaRPr lang="en-US" altLang="ja-JP" sz="1600" strike="noStrike" baseline="0" dirty="0">
                        <a:solidFill>
                          <a:srgbClr val="FF0000"/>
                        </a:solidFill>
                      </a:endParaRPr>
                    </a:p>
                  </a:txBody>
                  <a:tcPr>
                    <a:solidFill>
                      <a:schemeClr val="bg1">
                        <a:lumMod val="95000"/>
                      </a:schemeClr>
                    </a:solidFill>
                  </a:tcPr>
                </a:tc>
                <a:extLst>
                  <a:ext uri="{0D108BD9-81ED-4DB2-BD59-A6C34878D82A}">
                    <a16:rowId xmlns:a16="http://schemas.microsoft.com/office/drawing/2014/main" xmlns=""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xmlns="" val="10003"/>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r>
                        <a:rPr lang="en-US" altLang="ko-KR" sz="1600" baseline="0" dirty="0">
                          <a:solidFill>
                            <a:schemeClr val="accent1"/>
                          </a:solidFill>
                        </a:rPr>
                        <a:t> comment resolution</a:t>
                      </a:r>
                    </a:p>
                    <a:p>
                      <a:pPr marL="285750" indent="-285750">
                        <a:buFont typeface="Arial" panose="020B0604020202020204" pitchFamily="34" charset="0"/>
                        <a:buChar char="•"/>
                      </a:pPr>
                      <a:endParaRPr lang="en-US" altLang="ko-KR" sz="1600" dirty="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altLang="ja-JP" sz="1600" dirty="0">
                          <a:solidFill>
                            <a:schemeClr val="accent1"/>
                          </a:solidFill>
                        </a:rPr>
                        <a:t>Release SB D2</a:t>
                      </a:r>
                    </a:p>
                    <a:p>
                      <a:pPr marL="285750" indent="-285750">
                        <a:buFont typeface="Arial" panose="020B0604020202020204" pitchFamily="34" charset="0"/>
                        <a:buChar char="•"/>
                      </a:pPr>
                      <a:r>
                        <a:rPr lang="en-US" altLang="ja-JP" sz="1600" dirty="0">
                          <a:solidFill>
                            <a:schemeClr val="accent1"/>
                          </a:solidFill>
                        </a:rPr>
                        <a:t>SB2</a:t>
                      </a:r>
                      <a:r>
                        <a:rPr lang="en-US" altLang="ja-JP" sz="1600" baseline="0" dirty="0">
                          <a:solidFill>
                            <a:schemeClr val="accent1"/>
                          </a:solidFill>
                        </a:rPr>
                        <a:t> for SB D2 ?</a:t>
                      </a:r>
                      <a:endParaRPr lang="en-US" altLang="ja-JP"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xmlns=""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xmlns="" val="10005"/>
                  </a:ext>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SB2  comment resolution</a:t>
                      </a:r>
                    </a:p>
                    <a:p>
                      <a:pPr marL="285750" indent="-285750">
                        <a:buFont typeface="Arial" panose="020B0604020202020204" pitchFamily="34" charset="0"/>
                        <a:buChar char="•"/>
                      </a:pPr>
                      <a:endParaRPr lang="en-US" altLang="ko-KR" sz="1600" baseline="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accent1"/>
                          </a:solidFill>
                        </a:rPr>
                        <a:t>Release SB D3</a:t>
                      </a:r>
                    </a:p>
                    <a:p>
                      <a:endParaRPr lang="en-US" sz="1600" dirty="0"/>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SA review</a:t>
                      </a:r>
                    </a:p>
                    <a:p>
                      <a:endParaRPr lang="en-US" sz="1600" dirty="0"/>
                    </a:p>
                  </a:txBody>
                  <a:tcPr>
                    <a:solidFill>
                      <a:schemeClr val="bg1">
                        <a:lumMod val="95000"/>
                      </a:schemeClr>
                    </a:solidFill>
                  </a:tcPr>
                </a:tc>
                <a:extLst>
                  <a:ext uri="{0D108BD9-81ED-4DB2-BD59-A6C34878D82A}">
                    <a16:rowId xmlns:a16="http://schemas.microsoft.com/office/drawing/2014/main" xmlns=""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xmlns=""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altLang="ko-KR" sz="1600" dirty="0">
                          <a:solidFill>
                            <a:schemeClr val="accent1"/>
                          </a:solidFill>
                        </a:rPr>
                        <a:t>Publish the standard IEEE802.15.7-2018</a:t>
                      </a:r>
                    </a:p>
                    <a:p>
                      <a:pPr marL="285750" indent="-285750">
                        <a:buFont typeface="Arial" panose="020B0604020202020204" pitchFamily="34" charset="0"/>
                        <a:buChar char="•"/>
                      </a:pPr>
                      <a:r>
                        <a:rPr lang="en-US" altLang="ko-KR" sz="1600" dirty="0">
                          <a:solidFill>
                            <a:schemeClr val="accent1"/>
                          </a:solidFill>
                        </a:rPr>
                        <a:t>Have</a:t>
                      </a:r>
                      <a:r>
                        <a:rPr lang="en-US" altLang="ko-KR" sz="1600" baseline="0" dirty="0">
                          <a:solidFill>
                            <a:schemeClr val="accent1"/>
                          </a:solidFill>
                        </a:rPr>
                        <a:t> a party!</a:t>
                      </a:r>
                    </a:p>
                    <a:p>
                      <a:endParaRPr lang="en-US" sz="16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239101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a:t>Slide </a:t>
            </a:r>
            <a:fld id="{163BEA69-124C-4983-86C3-8D9424597F70}" type="slidenum">
              <a:rPr lang="en-US" altLang="en-US" smtClean="0"/>
              <a:pPr/>
              <a:t>2</a:t>
            </a:fld>
            <a:endParaRPr lang="en-US" altLang="en-US"/>
          </a:p>
        </p:txBody>
      </p:sp>
      <p:sp>
        <p:nvSpPr>
          <p:cNvPr id="5" name="TextBox 4"/>
          <p:cNvSpPr txBox="1"/>
          <p:nvPr/>
        </p:nvSpPr>
        <p:spPr>
          <a:xfrm>
            <a:off x="-143123" y="681335"/>
            <a:ext cx="9334607" cy="461665"/>
          </a:xfrm>
          <a:prstGeom prst="rect">
            <a:avLst/>
          </a:prstGeom>
          <a:noFill/>
        </p:spPr>
        <p:txBody>
          <a:bodyPr wrap="none" rtlCol="0">
            <a:spAutoFit/>
          </a:bodyPr>
          <a:lstStyle/>
          <a:p>
            <a:pPr algn="ctr"/>
            <a:r>
              <a:rPr lang="en-US" sz="2400" u="sng" dirty="0" smtClean="0"/>
              <a:t>TG7m has conducted </a:t>
            </a:r>
            <a:r>
              <a:rPr lang="en-US" sz="2400" u="sng" dirty="0"/>
              <a:t>a working group letter ballot </a:t>
            </a:r>
            <a:r>
              <a:rPr lang="en-US" sz="2400" u="sng" dirty="0" smtClean="0"/>
              <a:t>&amp; recirculation ballot</a:t>
            </a:r>
            <a:endParaRPr lang="en-US" sz="2400" u="sng" dirty="0"/>
          </a:p>
        </p:txBody>
      </p:sp>
      <p:sp>
        <p:nvSpPr>
          <p:cNvPr id="8" name="Date Placeholder 1">
            <a:extLst>
              <a:ext uri="{FF2B5EF4-FFF2-40B4-BE49-F238E27FC236}">
                <a16:creationId xmlns:a16="http://schemas.microsoft.com/office/drawing/2014/main" xmlns="" id="{7DB1B5D4-24DB-43F1-A57E-27F866E284AA}"/>
              </a:ext>
            </a:extLst>
          </p:cNvPr>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10" name="Footer Placeholder 2">
            <a:extLst>
              <a:ext uri="{FF2B5EF4-FFF2-40B4-BE49-F238E27FC236}">
                <a16:creationId xmlns:a16="http://schemas.microsoft.com/office/drawing/2014/main" xmlns="" id="{2D47A57E-83F3-48A1-9DF1-6384C6487E3F}"/>
              </a:ext>
            </a:extLst>
          </p:cNvPr>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pic>
        <p:nvPicPr>
          <p:cNvPr id="3" name="Picture 2"/>
          <p:cNvPicPr>
            <a:picLocks noChangeAspect="1"/>
          </p:cNvPicPr>
          <p:nvPr/>
        </p:nvPicPr>
        <p:blipFill rotWithShape="1">
          <a:blip r:embed="rId2"/>
          <a:srcRect l="34862"/>
          <a:stretch/>
        </p:blipFill>
        <p:spPr>
          <a:xfrm>
            <a:off x="770769" y="2202597"/>
            <a:ext cx="7458831" cy="2667000"/>
          </a:xfrm>
          <a:prstGeom prst="rect">
            <a:avLst/>
          </a:prstGeom>
        </p:spPr>
      </p:pic>
      <p:sp>
        <p:nvSpPr>
          <p:cNvPr id="7" name="TextBox 6"/>
          <p:cNvSpPr txBox="1"/>
          <p:nvPr/>
        </p:nvSpPr>
        <p:spPr>
          <a:xfrm>
            <a:off x="3361569" y="1740932"/>
            <a:ext cx="1039067" cy="461665"/>
          </a:xfrm>
          <a:prstGeom prst="rect">
            <a:avLst/>
          </a:prstGeom>
          <a:noFill/>
        </p:spPr>
        <p:txBody>
          <a:bodyPr wrap="none" rtlCol="0">
            <a:spAutoFit/>
          </a:bodyPr>
          <a:lstStyle/>
          <a:p>
            <a:r>
              <a:rPr lang="en-US" sz="2400" dirty="0" smtClean="0">
                <a:solidFill>
                  <a:srgbClr val="FF0000"/>
                </a:solidFill>
              </a:rPr>
              <a:t>LB147</a:t>
            </a:r>
            <a:endParaRPr lang="en-US" sz="2400" dirty="0">
              <a:solidFill>
                <a:srgbClr val="FF0000"/>
              </a:solidFill>
            </a:endParaRPr>
          </a:p>
        </p:txBody>
      </p:sp>
      <p:sp>
        <p:nvSpPr>
          <p:cNvPr id="12" name="TextBox 11"/>
          <p:cNvSpPr txBox="1"/>
          <p:nvPr/>
        </p:nvSpPr>
        <p:spPr>
          <a:xfrm>
            <a:off x="6638169" y="1371600"/>
            <a:ext cx="1576072" cy="830997"/>
          </a:xfrm>
          <a:prstGeom prst="rect">
            <a:avLst/>
          </a:prstGeom>
          <a:noFill/>
        </p:spPr>
        <p:txBody>
          <a:bodyPr wrap="none" rtlCol="0">
            <a:spAutoFit/>
          </a:bodyPr>
          <a:lstStyle/>
          <a:p>
            <a:r>
              <a:rPr lang="en-US" sz="2400" dirty="0" err="1" smtClean="0">
                <a:solidFill>
                  <a:srgbClr val="FF0000"/>
                </a:solidFill>
              </a:rPr>
              <a:t>Recirc</a:t>
            </a:r>
            <a:r>
              <a:rPr lang="en-US" sz="2400" dirty="0" smtClean="0">
                <a:solidFill>
                  <a:srgbClr val="FF0000"/>
                </a:solidFill>
              </a:rPr>
              <a:t> plus</a:t>
            </a:r>
          </a:p>
          <a:p>
            <a:r>
              <a:rPr lang="en-US" sz="2400" dirty="0" smtClean="0">
                <a:solidFill>
                  <a:srgbClr val="FF0000"/>
                </a:solidFill>
              </a:rPr>
              <a:t>carryovers</a:t>
            </a:r>
            <a:endParaRPr lang="en-US" sz="2400" dirty="0">
              <a:solidFill>
                <a:srgbClr val="FF0000"/>
              </a:solidFill>
            </a:endParaRPr>
          </a:p>
        </p:txBody>
      </p:sp>
      <p:sp>
        <p:nvSpPr>
          <p:cNvPr id="14" name="Rectangle 13"/>
          <p:cNvSpPr/>
          <p:nvPr/>
        </p:nvSpPr>
        <p:spPr bwMode="auto">
          <a:xfrm>
            <a:off x="4885569" y="2126397"/>
            <a:ext cx="1371600" cy="2743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6" name="TextBox 15"/>
          <p:cNvSpPr txBox="1"/>
          <p:nvPr/>
        </p:nvSpPr>
        <p:spPr>
          <a:xfrm>
            <a:off x="1295400" y="5257800"/>
            <a:ext cx="6582187" cy="523220"/>
          </a:xfrm>
          <a:prstGeom prst="rect">
            <a:avLst/>
          </a:prstGeom>
          <a:noFill/>
        </p:spPr>
        <p:txBody>
          <a:bodyPr wrap="none" rtlCol="0">
            <a:spAutoFit/>
          </a:bodyPr>
          <a:lstStyle/>
          <a:p>
            <a:r>
              <a:rPr lang="en-US" sz="2800" dirty="0" smtClean="0"/>
              <a:t>Results are converging in the right direction.</a:t>
            </a:r>
            <a:endParaRPr lang="en-US" sz="2800" dirty="0"/>
          </a:p>
        </p:txBody>
      </p:sp>
    </p:spTree>
    <p:extLst>
      <p:ext uri="{BB962C8B-B14F-4D97-AF65-F5344CB8AC3E}">
        <p14:creationId xmlns:p14="http://schemas.microsoft.com/office/powerpoint/2010/main" val="2556410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1066800" y="935833"/>
            <a:ext cx="6272871" cy="461665"/>
          </a:xfrm>
          <a:prstGeom prst="rect">
            <a:avLst/>
          </a:prstGeom>
          <a:noFill/>
        </p:spPr>
        <p:txBody>
          <a:bodyPr wrap="none" rtlCol="0">
            <a:spAutoFit/>
          </a:bodyPr>
          <a:lstStyle/>
          <a:p>
            <a:r>
              <a:rPr lang="en-US" sz="2400" u="sng" dirty="0"/>
              <a:t>Status of comments at the end of  </a:t>
            </a:r>
            <a:r>
              <a:rPr lang="en-US" sz="2400" u="sng" dirty="0" smtClean="0"/>
              <a:t>March </a:t>
            </a:r>
            <a:r>
              <a:rPr lang="en-US" sz="2400" u="sng" dirty="0"/>
              <a:t>Meeting</a:t>
            </a:r>
          </a:p>
        </p:txBody>
      </p:sp>
      <p:sp>
        <p:nvSpPr>
          <p:cNvPr id="3" name="TextBox 2"/>
          <p:cNvSpPr txBox="1"/>
          <p:nvPr/>
        </p:nvSpPr>
        <p:spPr>
          <a:xfrm>
            <a:off x="228600" y="1730276"/>
            <a:ext cx="8763000" cy="3431709"/>
          </a:xfrm>
          <a:prstGeom prst="rect">
            <a:avLst/>
          </a:prstGeom>
          <a:noFill/>
        </p:spPr>
        <p:txBody>
          <a:bodyPr wrap="square" rtlCol="0">
            <a:spAutoFit/>
          </a:bodyPr>
          <a:lstStyle/>
          <a:p>
            <a:pPr marL="457200" indent="-457200">
              <a:spcBef>
                <a:spcPts val="600"/>
              </a:spcBef>
              <a:buFont typeface="Arial" panose="020B0604020202020204" pitchFamily="34" charset="0"/>
              <a:buChar char="•"/>
            </a:pPr>
            <a:endParaRPr lang="en-US" sz="2400" dirty="0" smtClean="0"/>
          </a:p>
          <a:p>
            <a:pPr marL="457200" indent="-457200">
              <a:spcBef>
                <a:spcPts val="600"/>
              </a:spcBef>
              <a:buFont typeface="Arial" panose="020B0604020202020204" pitchFamily="34" charset="0"/>
              <a:buChar char="•"/>
            </a:pPr>
            <a:r>
              <a:rPr lang="en-US" sz="2400" dirty="0" smtClean="0"/>
              <a:t>Had 280 comments from Letter Ballot 148</a:t>
            </a:r>
            <a:endParaRPr lang="en-US" sz="2400" dirty="0"/>
          </a:p>
          <a:p>
            <a:pPr marL="457200" indent="-457200">
              <a:spcBef>
                <a:spcPts val="600"/>
              </a:spcBef>
              <a:buFont typeface="Arial" panose="020B0604020202020204" pitchFamily="34" charset="0"/>
              <a:buChar char="•"/>
            </a:pPr>
            <a:r>
              <a:rPr lang="en-US" sz="2400" dirty="0" smtClean="0"/>
              <a:t>Resolved </a:t>
            </a:r>
            <a:r>
              <a:rPr lang="en-US" sz="2400" dirty="0"/>
              <a:t>all comment resolutions </a:t>
            </a:r>
            <a:r>
              <a:rPr lang="en-US" sz="2400" dirty="0" smtClean="0"/>
              <a:t>but …</a:t>
            </a:r>
          </a:p>
          <a:p>
            <a:pPr marL="457200" indent="-457200">
              <a:spcBef>
                <a:spcPts val="600"/>
              </a:spcBef>
              <a:buFont typeface="Arial" panose="020B0604020202020204" pitchFamily="34" charset="0"/>
              <a:buChar char="•"/>
            </a:pPr>
            <a:r>
              <a:rPr lang="en-US" sz="2400" dirty="0" smtClean="0"/>
              <a:t>44 comments will need additional attention by the BRC due to lack of expertise at March meeting</a:t>
            </a:r>
          </a:p>
          <a:p>
            <a:pPr marL="914400" lvl="1" indent="-457200">
              <a:spcBef>
                <a:spcPts val="600"/>
              </a:spcBef>
              <a:buFont typeface="Arial" panose="020B0604020202020204" pitchFamily="34" charset="0"/>
              <a:buChar char="•"/>
            </a:pPr>
            <a:r>
              <a:rPr lang="en-US" sz="2400" dirty="0" smtClean="0"/>
              <a:t>Most all of these problematic comments directed towards MAC legacy text from 802.15.7-2011</a:t>
            </a:r>
            <a:endParaRPr lang="en-US" sz="2400" dirty="0"/>
          </a:p>
          <a:p>
            <a:pPr>
              <a:spcBef>
                <a:spcPts val="600"/>
              </a:spcBef>
            </a:pPr>
            <a:endParaRPr lang="en-US" sz="2400" dirty="0"/>
          </a:p>
        </p:txBody>
      </p:sp>
      <p:sp>
        <p:nvSpPr>
          <p:cNvPr id="8" name="Date Placeholder 1">
            <a:extLst>
              <a:ext uri="{FF2B5EF4-FFF2-40B4-BE49-F238E27FC236}">
                <a16:creationId xmlns:a16="http://schemas.microsoft.com/office/drawing/2014/main" xmlns="" id="{7E9FF90B-C9C5-4E54-8D91-2C46FAD48F39}"/>
              </a:ext>
            </a:extLst>
          </p:cNvPr>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11" name="Footer Placeholder 2">
            <a:extLst>
              <a:ext uri="{FF2B5EF4-FFF2-40B4-BE49-F238E27FC236}">
                <a16:creationId xmlns:a16="http://schemas.microsoft.com/office/drawing/2014/main" xmlns="" id="{E1017E0A-A984-4663-826B-3C5497F02B93}"/>
              </a:ext>
            </a:extLst>
          </p:cNvPr>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smtClean="0"/>
              <a:t>March  2018</a:t>
            </a:r>
            <a:endParaRPr lang="en-US" altLang="en-US" dirty="0"/>
          </a:p>
        </p:txBody>
      </p:sp>
      <p:sp>
        <p:nvSpPr>
          <p:cNvPr id="3" name="Footer Placeholder 2"/>
          <p:cNvSpPr>
            <a:spLocks noGrp="1"/>
          </p:cNvSpPr>
          <p:nvPr>
            <p:ph type="ftr" sz="quarter" idx="11"/>
          </p:nvPr>
        </p:nvSpPr>
        <p:spPr/>
        <p:txBody>
          <a:bodyPr/>
          <a:lstStyle/>
          <a:p>
            <a:r>
              <a:rPr lang="en-US" altLang="en-US" smtClean="0"/>
              <a:t>Rick Roberts, Intel</a:t>
            </a:r>
            <a:endParaRPr lang="en-US" altLang="en-US" dirty="0"/>
          </a:p>
        </p:txBody>
      </p:sp>
      <p:sp>
        <p:nvSpPr>
          <p:cNvPr id="4" name="Slide Number Placeholder 3"/>
          <p:cNvSpPr>
            <a:spLocks noGrp="1"/>
          </p:cNvSpPr>
          <p:nvPr>
            <p:ph type="sldNum" sz="quarter" idx="12"/>
          </p:nvPr>
        </p:nvSpPr>
        <p:spPr/>
        <p:txBody>
          <a:bodyPr/>
          <a:lstStyle/>
          <a:p>
            <a:r>
              <a:rPr lang="en-US" altLang="en-US" smtClean="0"/>
              <a:t>Slide </a:t>
            </a:r>
            <a:fld id="{163BEA69-124C-4983-86C3-8D9424597F70}" type="slidenum">
              <a:rPr lang="en-US" altLang="en-US" smtClean="0"/>
              <a:pPr/>
              <a:t>4</a:t>
            </a:fld>
            <a:endParaRPr lang="en-US" altLang="en-US"/>
          </a:p>
        </p:txBody>
      </p:sp>
      <p:sp>
        <p:nvSpPr>
          <p:cNvPr id="6" name="TextBox 5"/>
          <p:cNvSpPr txBox="1"/>
          <p:nvPr/>
        </p:nvSpPr>
        <p:spPr>
          <a:xfrm>
            <a:off x="3429000" y="685800"/>
            <a:ext cx="2271776" cy="584775"/>
          </a:xfrm>
          <a:prstGeom prst="rect">
            <a:avLst/>
          </a:prstGeom>
          <a:noFill/>
        </p:spPr>
        <p:txBody>
          <a:bodyPr wrap="none" rtlCol="0">
            <a:spAutoFit/>
          </a:bodyPr>
          <a:lstStyle/>
          <a:p>
            <a:r>
              <a:rPr lang="en-US" sz="3200" dirty="0" smtClean="0"/>
              <a:t>Must Satisfy</a:t>
            </a:r>
            <a:endParaRPr lang="en-US" sz="3200" dirty="0"/>
          </a:p>
        </p:txBody>
      </p:sp>
      <p:sp>
        <p:nvSpPr>
          <p:cNvPr id="7" name="TextBox 6"/>
          <p:cNvSpPr txBox="1"/>
          <p:nvPr/>
        </p:nvSpPr>
        <p:spPr>
          <a:xfrm>
            <a:off x="6019800" y="1600200"/>
            <a:ext cx="2020105" cy="461665"/>
          </a:xfrm>
          <a:prstGeom prst="rect">
            <a:avLst/>
          </a:prstGeom>
          <a:noFill/>
        </p:spPr>
        <p:txBody>
          <a:bodyPr wrap="none" rtlCol="0">
            <a:spAutoFit/>
          </a:bodyPr>
          <a:lstStyle/>
          <a:p>
            <a:r>
              <a:rPr lang="en-US" sz="2400" dirty="0" smtClean="0"/>
              <a:t>LB148 (</a:t>
            </a:r>
            <a:r>
              <a:rPr lang="en-US" sz="2400" dirty="0" err="1" smtClean="0"/>
              <a:t>recirc</a:t>
            </a:r>
            <a:r>
              <a:rPr lang="en-US" sz="2400" dirty="0" smtClean="0"/>
              <a:t>)</a:t>
            </a:r>
            <a:endParaRPr lang="en-US" sz="2400" dirty="0"/>
          </a:p>
        </p:txBody>
      </p:sp>
      <p:sp>
        <p:nvSpPr>
          <p:cNvPr id="8" name="TextBox 7"/>
          <p:cNvSpPr txBox="1"/>
          <p:nvPr/>
        </p:nvSpPr>
        <p:spPr>
          <a:xfrm>
            <a:off x="5334000" y="2286000"/>
            <a:ext cx="3712876" cy="1200329"/>
          </a:xfrm>
          <a:prstGeom prst="rect">
            <a:avLst/>
          </a:prstGeom>
          <a:noFill/>
        </p:spPr>
        <p:txBody>
          <a:bodyPr wrap="none" rtlCol="0">
            <a:spAutoFit/>
          </a:bodyPr>
          <a:lstStyle/>
          <a:p>
            <a:r>
              <a:rPr lang="en-US" sz="2400" dirty="0" smtClean="0"/>
              <a:t>Must Satisfy: 254 comments</a:t>
            </a:r>
          </a:p>
          <a:p>
            <a:r>
              <a:rPr lang="en-US" sz="2400" dirty="0" smtClean="0"/>
              <a:t>Accepted: 205</a:t>
            </a:r>
          </a:p>
          <a:p>
            <a:r>
              <a:rPr lang="en-US" sz="2400" dirty="0" smtClean="0"/>
              <a:t>Rejected: 49</a:t>
            </a:r>
            <a:endParaRPr lang="en-US" sz="2400" dirty="0"/>
          </a:p>
        </p:txBody>
      </p:sp>
      <p:sp>
        <p:nvSpPr>
          <p:cNvPr id="9" name="TextBox 8"/>
          <p:cNvSpPr txBox="1"/>
          <p:nvPr/>
        </p:nvSpPr>
        <p:spPr>
          <a:xfrm>
            <a:off x="990600" y="1600200"/>
            <a:ext cx="2276585" cy="461665"/>
          </a:xfrm>
          <a:prstGeom prst="rect">
            <a:avLst/>
          </a:prstGeom>
          <a:noFill/>
        </p:spPr>
        <p:txBody>
          <a:bodyPr wrap="none" rtlCol="0">
            <a:spAutoFit/>
          </a:bodyPr>
          <a:lstStyle/>
          <a:p>
            <a:r>
              <a:rPr lang="en-US" sz="2400" dirty="0" smtClean="0"/>
              <a:t>LB147 (original)</a:t>
            </a:r>
            <a:endParaRPr lang="en-US" sz="2400" dirty="0"/>
          </a:p>
        </p:txBody>
      </p:sp>
      <p:sp>
        <p:nvSpPr>
          <p:cNvPr id="10" name="TextBox 9"/>
          <p:cNvSpPr txBox="1"/>
          <p:nvPr/>
        </p:nvSpPr>
        <p:spPr>
          <a:xfrm>
            <a:off x="304800" y="2362200"/>
            <a:ext cx="3712876" cy="1200329"/>
          </a:xfrm>
          <a:prstGeom prst="rect">
            <a:avLst/>
          </a:prstGeom>
          <a:noFill/>
        </p:spPr>
        <p:txBody>
          <a:bodyPr wrap="none" rtlCol="0">
            <a:spAutoFit/>
          </a:bodyPr>
          <a:lstStyle/>
          <a:p>
            <a:r>
              <a:rPr lang="en-US" sz="2400" dirty="0" smtClean="0"/>
              <a:t>Must Satisfy: 262 comments</a:t>
            </a:r>
          </a:p>
          <a:p>
            <a:r>
              <a:rPr lang="en-US" sz="2400" dirty="0" smtClean="0"/>
              <a:t>Accepted: 203</a:t>
            </a:r>
          </a:p>
          <a:p>
            <a:r>
              <a:rPr lang="en-US" sz="2400" dirty="0" smtClean="0"/>
              <a:t>Rejected: 59</a:t>
            </a:r>
            <a:endParaRPr lang="en-US" sz="2400" dirty="0"/>
          </a:p>
        </p:txBody>
      </p:sp>
      <p:cxnSp>
        <p:nvCxnSpPr>
          <p:cNvPr id="12" name="Straight Connector 11"/>
          <p:cNvCxnSpPr/>
          <p:nvPr/>
        </p:nvCxnSpPr>
        <p:spPr bwMode="auto">
          <a:xfrm>
            <a:off x="4572000" y="1371600"/>
            <a:ext cx="0" cy="3048000"/>
          </a:xfrm>
          <a:prstGeom prst="line">
            <a:avLst/>
          </a:prstGeom>
          <a:solidFill>
            <a:schemeClr val="accent1"/>
          </a:solidFill>
          <a:ln w="571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33612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5</a:t>
            </a:fld>
            <a:endParaRPr lang="en-US" altLang="en-US"/>
          </a:p>
        </p:txBody>
      </p:sp>
      <p:sp>
        <p:nvSpPr>
          <p:cNvPr id="3" name="Rectangle 2"/>
          <p:cNvSpPr/>
          <p:nvPr/>
        </p:nvSpPr>
        <p:spPr>
          <a:xfrm>
            <a:off x="2362200" y="609600"/>
            <a:ext cx="5181600" cy="584775"/>
          </a:xfrm>
          <a:prstGeom prst="rect">
            <a:avLst/>
          </a:prstGeom>
        </p:spPr>
        <p:txBody>
          <a:bodyPr wrap="square">
            <a:spAutoFit/>
          </a:bodyPr>
          <a:lstStyle/>
          <a:p>
            <a:r>
              <a:rPr lang="en-US" sz="3200" dirty="0"/>
              <a:t>Plans for </a:t>
            </a:r>
            <a:r>
              <a:rPr lang="en-US" sz="3200" dirty="0" smtClean="0"/>
              <a:t>May </a:t>
            </a:r>
            <a:r>
              <a:rPr lang="en-US" sz="3200" dirty="0"/>
              <a:t>meeting</a:t>
            </a:r>
          </a:p>
        </p:txBody>
      </p:sp>
      <p:sp>
        <p:nvSpPr>
          <p:cNvPr id="7" name="TextBox 6"/>
          <p:cNvSpPr txBox="1"/>
          <p:nvPr/>
        </p:nvSpPr>
        <p:spPr>
          <a:xfrm>
            <a:off x="457200" y="1273076"/>
            <a:ext cx="8382000" cy="1569660"/>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smtClean="0"/>
              <a:t>Sponsor </a:t>
            </a:r>
            <a:r>
              <a:rPr lang="en-US" altLang="ko-KR" sz="2400" dirty="0"/>
              <a:t>Ballot </a:t>
            </a:r>
            <a:r>
              <a:rPr lang="en-US" altLang="ko-KR" sz="2400" dirty="0" smtClean="0"/>
              <a:t>comment </a:t>
            </a:r>
            <a:r>
              <a:rPr lang="en-US" altLang="ko-KR" sz="2400" dirty="0"/>
              <a:t>resolution</a:t>
            </a:r>
          </a:p>
          <a:p>
            <a:endParaRPr lang="en-US" sz="2400" dirty="0"/>
          </a:p>
          <a:p>
            <a:pPr marL="342900" indent="-342900">
              <a:buFont typeface="Arial" panose="020B0604020202020204" pitchFamily="34" charset="0"/>
              <a:buChar char="•"/>
            </a:pPr>
            <a:r>
              <a:rPr lang="en-US" sz="2400" dirty="0"/>
              <a:t>Requesting 8 sessions</a:t>
            </a:r>
          </a:p>
          <a:p>
            <a:pPr marL="342900" indent="-342900">
              <a:buFontTx/>
              <a:buChar char="-"/>
            </a:pPr>
            <a:endParaRPr lang="en-US" sz="2400" dirty="0"/>
          </a:p>
        </p:txBody>
      </p:sp>
      <p:sp>
        <p:nvSpPr>
          <p:cNvPr id="9" name="Date Placeholder 1">
            <a:extLst>
              <a:ext uri="{FF2B5EF4-FFF2-40B4-BE49-F238E27FC236}">
                <a16:creationId xmlns:a16="http://schemas.microsoft.com/office/drawing/2014/main" xmlns="" id="{04A6C826-B607-40BB-94C6-B0F155BDCCE6}"/>
              </a:ext>
            </a:extLst>
          </p:cNvPr>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11" name="Footer Placeholder 2">
            <a:extLst>
              <a:ext uri="{FF2B5EF4-FFF2-40B4-BE49-F238E27FC236}">
                <a16:creationId xmlns:a16="http://schemas.microsoft.com/office/drawing/2014/main" xmlns="" id="{96C615FD-016F-462C-86B5-4B9E6EB5928D}"/>
              </a:ext>
            </a:extLst>
          </p:cNvPr>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smtClean="0"/>
              <a:t>March  2018</a:t>
            </a:r>
            <a:endParaRPr lang="en-US" altLang="en-US" dirty="0"/>
          </a:p>
        </p:txBody>
      </p:sp>
      <p:sp>
        <p:nvSpPr>
          <p:cNvPr id="3" name="Footer Placeholder 2"/>
          <p:cNvSpPr>
            <a:spLocks noGrp="1"/>
          </p:cNvSpPr>
          <p:nvPr>
            <p:ph type="ftr" sz="quarter" idx="11"/>
          </p:nvPr>
        </p:nvSpPr>
        <p:spPr/>
        <p:txBody>
          <a:bodyPr/>
          <a:lstStyle/>
          <a:p>
            <a:r>
              <a:rPr lang="en-US" altLang="en-US" smtClean="0"/>
              <a:t>Rick Roberts, Intel</a:t>
            </a:r>
            <a:endParaRPr lang="en-US" altLang="en-US" dirty="0"/>
          </a:p>
        </p:txBody>
      </p:sp>
      <p:sp>
        <p:nvSpPr>
          <p:cNvPr id="4" name="Slide Number Placeholder 3"/>
          <p:cNvSpPr>
            <a:spLocks noGrp="1"/>
          </p:cNvSpPr>
          <p:nvPr>
            <p:ph type="sldNum" sz="quarter" idx="12"/>
          </p:nvPr>
        </p:nvSpPr>
        <p:spPr/>
        <p:txBody>
          <a:bodyPr/>
          <a:lstStyle/>
          <a:p>
            <a:r>
              <a:rPr lang="en-US" altLang="en-US" smtClean="0"/>
              <a:t>Slide </a:t>
            </a:r>
            <a:fld id="{163BEA69-124C-4983-86C3-8D9424597F70}" type="slidenum">
              <a:rPr lang="en-US" altLang="en-US" smtClean="0"/>
              <a:pPr/>
              <a:t>6</a:t>
            </a:fld>
            <a:endParaRPr lang="en-US" altLang="en-US"/>
          </a:p>
        </p:txBody>
      </p:sp>
      <p:sp>
        <p:nvSpPr>
          <p:cNvPr id="5" name="Rectangle 4"/>
          <p:cNvSpPr/>
          <p:nvPr/>
        </p:nvSpPr>
        <p:spPr>
          <a:xfrm>
            <a:off x="1066800" y="914400"/>
            <a:ext cx="7162800" cy="5016758"/>
          </a:xfrm>
          <a:prstGeom prst="rect">
            <a:avLst/>
          </a:prstGeom>
        </p:spPr>
        <p:txBody>
          <a:bodyPr wrap="square">
            <a:spAutoFit/>
          </a:bodyPr>
          <a:lstStyle/>
          <a:p>
            <a:pPr algn="ctr"/>
            <a:r>
              <a:rPr lang="en-US" sz="3200" dirty="0" smtClean="0"/>
              <a:t>Task Group Motion #1</a:t>
            </a:r>
            <a:endParaRPr lang="en-US" sz="3200" dirty="0"/>
          </a:p>
          <a:p>
            <a:endParaRPr lang="en-US" sz="3200" dirty="0" smtClean="0"/>
          </a:p>
          <a:p>
            <a:r>
              <a:rPr lang="en-US" sz="3200" dirty="0" smtClean="0"/>
              <a:t>802.15.7m requests that the working group request conditional </a:t>
            </a:r>
            <a:r>
              <a:rPr lang="en-US" sz="3200" dirty="0"/>
              <a:t>approval from the EC to submit </a:t>
            </a:r>
            <a:r>
              <a:rPr lang="en-US" sz="3200" dirty="0" smtClean="0"/>
              <a:t>P802.15.7m_D2 </a:t>
            </a:r>
            <a:r>
              <a:rPr lang="en-US" altLang="ko-KR" sz="3200" i="1" dirty="0"/>
              <a:t>(as edited in accordance with the instructions in document </a:t>
            </a:r>
            <a:r>
              <a:rPr lang="en-US" altLang="ko-KR" sz="3200" i="1" dirty="0" smtClean="0"/>
              <a:t>15-18-0080-04-007a</a:t>
            </a:r>
            <a:r>
              <a:rPr lang="en-US" altLang="ko-KR" sz="3200" i="1" dirty="0"/>
              <a:t>)</a:t>
            </a:r>
            <a:r>
              <a:rPr lang="en-US" sz="3200" dirty="0" smtClean="0"/>
              <a:t> </a:t>
            </a:r>
            <a:r>
              <a:rPr lang="en-US" sz="3200" dirty="0"/>
              <a:t>to Sponsor Ballot</a:t>
            </a:r>
            <a:r>
              <a:rPr lang="en-US" sz="3200" dirty="0" smtClean="0"/>
              <a:t>.</a:t>
            </a:r>
          </a:p>
          <a:p>
            <a:endParaRPr lang="en-US" sz="3200" dirty="0"/>
          </a:p>
          <a:p>
            <a:r>
              <a:rPr lang="en-US" sz="3200" dirty="0" smtClean="0"/>
              <a:t>Passed Unanimously</a:t>
            </a:r>
          </a:p>
        </p:txBody>
      </p:sp>
    </p:spTree>
    <p:extLst>
      <p:ext uri="{BB962C8B-B14F-4D97-AF65-F5344CB8AC3E}">
        <p14:creationId xmlns:p14="http://schemas.microsoft.com/office/powerpoint/2010/main" val="1530558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7</a:t>
            </a:fld>
            <a:endParaRPr lang="en-US" altLang="en-US"/>
          </a:p>
        </p:txBody>
      </p:sp>
      <p:sp>
        <p:nvSpPr>
          <p:cNvPr id="2" name="TextBox 1"/>
          <p:cNvSpPr txBox="1"/>
          <p:nvPr/>
        </p:nvSpPr>
        <p:spPr>
          <a:xfrm>
            <a:off x="2506097" y="611007"/>
            <a:ext cx="2980303" cy="646331"/>
          </a:xfrm>
          <a:prstGeom prst="rect">
            <a:avLst/>
          </a:prstGeom>
          <a:noFill/>
        </p:spPr>
        <p:txBody>
          <a:bodyPr wrap="none" rtlCol="0">
            <a:spAutoFit/>
          </a:bodyPr>
          <a:lstStyle/>
          <a:p>
            <a:r>
              <a:rPr lang="en-US" sz="3600" dirty="0"/>
              <a:t>TG Motion </a:t>
            </a:r>
            <a:r>
              <a:rPr lang="en-US" sz="3600" dirty="0" smtClean="0"/>
              <a:t>#2:</a:t>
            </a:r>
            <a:endParaRPr lang="en-US" sz="3600" dirty="0"/>
          </a:p>
        </p:txBody>
      </p:sp>
      <p:sp>
        <p:nvSpPr>
          <p:cNvPr id="3" name="TextBox 2"/>
          <p:cNvSpPr txBox="1"/>
          <p:nvPr/>
        </p:nvSpPr>
        <p:spPr>
          <a:xfrm>
            <a:off x="760413" y="1217147"/>
            <a:ext cx="8229600" cy="3785652"/>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WG balloting of the </a:t>
            </a:r>
            <a:r>
              <a:rPr lang="en-US" altLang="ko-KR" sz="2400" i="1" dirty="0"/>
              <a:t>P802-15-7m_LB </a:t>
            </a:r>
            <a:r>
              <a:rPr lang="en-US" altLang="ko-KR" sz="2400" i="1" dirty="0" smtClean="0"/>
              <a:t>D01</a:t>
            </a:r>
            <a:r>
              <a:rPr lang="en-US" altLang="ja-JP" sz="2400" i="1" dirty="0" smtClean="0"/>
              <a:t> </a:t>
            </a:r>
            <a:r>
              <a:rPr lang="en-US" altLang="ja-JP" sz="2400" i="1" dirty="0"/>
              <a:t>with the following membership: Yeong Min Jang</a:t>
            </a:r>
            <a:r>
              <a:rPr lang="en-US" altLang="en-US" sz="2400" i="1" dirty="0"/>
              <a:t>, Rick Roberts</a:t>
            </a:r>
            <a:r>
              <a:rPr lang="en-US" altLang="en-US" sz="2400" i="1" dirty="0" smtClean="0"/>
              <a:t>, </a:t>
            </a:r>
            <a:r>
              <a:rPr lang="en-US" altLang="en-US" sz="2400" i="1" dirty="0"/>
              <a:t>Soo-Young Chang, </a:t>
            </a:r>
            <a:r>
              <a:rPr lang="en-US" altLang="en-US" sz="2400" i="1" dirty="0" smtClean="0"/>
              <a:t>Vinay Mariappan, Van </a:t>
            </a:r>
            <a:r>
              <a:rPr lang="en-US" altLang="en-US" sz="2400" i="1" dirty="0"/>
              <a:t>Trang </a:t>
            </a:r>
            <a:r>
              <a:rPr lang="en-US" altLang="en-US" sz="2400" i="1" dirty="0" smtClean="0"/>
              <a:t>Nguyen and Ben Rolfe</a:t>
            </a:r>
            <a:r>
              <a:rPr lang="en-US" altLang="ja-JP" sz="2400" i="1" dirty="0" smtClean="0"/>
              <a:t>. </a:t>
            </a:r>
            <a:r>
              <a:rPr lang="en-US" altLang="ja-JP" sz="2400" i="1" dirty="0"/>
              <a:t>The 802.15 TG7m BRC is authorized to approve comment resolutions and to approve the start of </a:t>
            </a:r>
            <a:r>
              <a:rPr lang="en-US" altLang="ja-JP" sz="2400" i="1" dirty="0" smtClean="0"/>
              <a:t>sponsor </a:t>
            </a:r>
            <a:r>
              <a:rPr lang="en-US" altLang="ja-JP" sz="2400" i="1" dirty="0"/>
              <a:t>ballots of  the revised draft on behalf of the 802.15 WG. </a:t>
            </a:r>
            <a:endParaRPr lang="en-US" altLang="ja-JP" sz="2400" i="1" dirty="0" smtClean="0"/>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ja-JP" sz="2400" dirty="0"/>
          </a:p>
          <a:p>
            <a:r>
              <a:rPr lang="en-US" sz="2400" dirty="0"/>
              <a:t>Passed Unanimously</a:t>
            </a:r>
          </a:p>
        </p:txBody>
      </p:sp>
      <p:sp>
        <p:nvSpPr>
          <p:cNvPr id="8" name="Date Placeholder 1">
            <a:extLst>
              <a:ext uri="{FF2B5EF4-FFF2-40B4-BE49-F238E27FC236}">
                <a16:creationId xmlns:a16="http://schemas.microsoft.com/office/drawing/2014/main" xmlns="" id="{7E9FF90B-C9C5-4E54-8D91-2C46FAD48F39}"/>
              </a:ext>
            </a:extLst>
          </p:cNvPr>
          <p:cNvSpPr>
            <a:spLocks noGrp="1"/>
          </p:cNvSpPr>
          <p:nvPr>
            <p:ph type="dt" sz="half" idx="10"/>
          </p:nvPr>
        </p:nvSpPr>
        <p:spPr>
          <a:xfrm>
            <a:off x="685800" y="378281"/>
            <a:ext cx="1600200" cy="215444"/>
          </a:xfrm>
        </p:spPr>
        <p:txBody>
          <a:bodyPr/>
          <a:lstStyle/>
          <a:p>
            <a:r>
              <a:rPr lang="en-US" altLang="en-US" smtClean="0"/>
              <a:t>March  2018</a:t>
            </a:r>
            <a:endParaRPr lang="en-US" altLang="en-US" dirty="0"/>
          </a:p>
        </p:txBody>
      </p:sp>
      <p:sp>
        <p:nvSpPr>
          <p:cNvPr id="11" name="Footer Placeholder 2">
            <a:extLst>
              <a:ext uri="{FF2B5EF4-FFF2-40B4-BE49-F238E27FC236}">
                <a16:creationId xmlns:a16="http://schemas.microsoft.com/office/drawing/2014/main" xmlns="" id="{E1017E0A-A984-4663-826B-3C5497F02B93}"/>
              </a:ext>
            </a:extLst>
          </p:cNvPr>
          <p:cNvSpPr>
            <a:spLocks noGrp="1"/>
          </p:cNvSpPr>
          <p:nvPr>
            <p:ph type="ftr" sz="quarter" idx="11"/>
          </p:nvPr>
        </p:nvSpPr>
        <p:spPr>
          <a:xfrm>
            <a:off x="5486400" y="6475413"/>
            <a:ext cx="3124200" cy="184666"/>
          </a:xfrm>
        </p:spPr>
        <p:txBody>
          <a:bodyPr/>
          <a:lstStyle/>
          <a:p>
            <a:r>
              <a:rPr lang="en-US" altLang="en-US" smtClean="0"/>
              <a:t>Rick Roberts, Intel</a:t>
            </a:r>
            <a:endParaRPr lang="en-US" altLang="en-US" dirty="0"/>
          </a:p>
        </p:txBody>
      </p:sp>
    </p:spTree>
    <p:extLst>
      <p:ext uri="{BB962C8B-B14F-4D97-AF65-F5344CB8AC3E}">
        <p14:creationId xmlns:p14="http://schemas.microsoft.com/office/powerpoint/2010/main" val="1492403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altLang="en-US" b="1" dirty="0" smtClean="0"/>
              <a:t>802.15.7 Revision 1 to Sponsor Ballot(unconditional</a:t>
            </a:r>
            <a:r>
              <a:rPr lang="en-US" altLang="en-US" b="1" dirty="0"/>
              <a:t>)</a:t>
            </a:r>
          </a:p>
        </p:txBody>
      </p:sp>
      <p:sp>
        <p:nvSpPr>
          <p:cNvPr id="6"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defRPr/>
            </a:pPr>
            <a:r>
              <a:rPr lang="en-US" smtClean="0">
                <a:solidFill>
                  <a:srgbClr val="000000"/>
                </a:solidFill>
              </a:rPr>
              <a:t>March 2018</a:t>
            </a:r>
            <a:endParaRPr lang="en-US" dirty="0">
              <a:solidFill>
                <a:srgbClr val="000000"/>
              </a:solidFill>
            </a:endParaRPr>
          </a:p>
        </p:txBody>
      </p:sp>
      <p:sp>
        <p:nvSpPr>
          <p:cNvPr id="2" name="Footer Placeholder 1"/>
          <p:cNvSpPr>
            <a:spLocks noGrp="1"/>
          </p:cNvSpPr>
          <p:nvPr>
            <p:ph type="ftr" sz="quarter" idx="11"/>
          </p:nvPr>
        </p:nvSpPr>
        <p:spPr/>
        <p:txBody>
          <a:bodyPr/>
          <a:lstStyle/>
          <a:p>
            <a:pPr>
              <a:defRPr/>
            </a:pPr>
            <a:r>
              <a:rPr lang="en-US" smtClean="0">
                <a:solidFill>
                  <a:srgbClr val="000000"/>
                </a:solidFill>
              </a:rPr>
              <a:t>Rick Roberts, Intel</a:t>
            </a:r>
            <a:endParaRPr lang="en-US" dirty="0">
              <a:solidFill>
                <a:srgbClr val="000000"/>
              </a:solidFill>
            </a:endParaRPr>
          </a:p>
        </p:txBody>
      </p:sp>
      <p:sp>
        <p:nvSpPr>
          <p:cNvPr id="3" name="Slide Number Placeholder 2"/>
          <p:cNvSpPr>
            <a:spLocks noGrp="1"/>
          </p:cNvSpPr>
          <p:nvPr>
            <p:ph type="sldNum" sz="quarter" idx="12"/>
          </p:nvPr>
        </p:nvSpPr>
        <p:spPr/>
        <p:txBody>
          <a:bodyPr/>
          <a:lstStyle/>
          <a:p>
            <a:r>
              <a:rPr lang="en-US" altLang="en-US" smtClean="0">
                <a:solidFill>
                  <a:srgbClr val="000000"/>
                </a:solidFill>
              </a:rPr>
              <a:t>Slide </a:t>
            </a:r>
            <a:fld id="{E52F96BB-5AFC-414C-85F0-B04708DD4BA4}" type="slidenum">
              <a:rPr lang="en-US" altLang="en-US" smtClean="0">
                <a:solidFill>
                  <a:srgbClr val="000000"/>
                </a:solidFill>
              </a:rPr>
              <a:pPr/>
              <a:t>8</a:t>
            </a:fld>
            <a:endParaRPr lang="en-US" altLang="en-US">
              <a:solidFill>
                <a:srgbClr val="000000"/>
              </a:solidFill>
            </a:endParaRPr>
          </a:p>
        </p:txBody>
      </p:sp>
    </p:spTree>
    <p:extLst>
      <p:ext uri="{BB962C8B-B14F-4D97-AF65-F5344CB8AC3E}">
        <p14:creationId xmlns:p14="http://schemas.microsoft.com/office/powerpoint/2010/main" val="2740493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802.15.7 Rev1 Letter </a:t>
            </a:r>
            <a:r>
              <a:rPr lang="en-US" altLang="en-US" sz="3200" b="1" dirty="0"/>
              <a:t>Ballot 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Initial Letter Ballot </a:t>
            </a:r>
            <a:r>
              <a:rPr lang="en-US" altLang="en-US" sz="2200" dirty="0" smtClean="0"/>
              <a:t>(</a:t>
            </a:r>
            <a:r>
              <a:rPr lang="en-US" altLang="en-US" sz="2200" dirty="0" smtClean="0">
                <a:solidFill>
                  <a:srgbClr val="FF0000"/>
                </a:solidFill>
              </a:rPr>
              <a:t>LB147</a:t>
            </a:r>
            <a:r>
              <a:rPr lang="en-US" altLang="en-US" sz="2200" dirty="0" smtClean="0"/>
              <a:t>)</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a:t>
            </a:r>
            <a:r>
              <a:rPr lang="en-US" sz="2400" dirty="0"/>
              <a:t>November 30, 2017, </a:t>
            </a:r>
            <a:endParaRPr lang="en-US" sz="24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a:t>
            </a:r>
            <a:r>
              <a:rPr lang="en-US" sz="2000" dirty="0"/>
              <a:t>January 9, 2018 </a:t>
            </a:r>
            <a:endParaRPr lang="en-US" sz="20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66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43 responses (66%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43 yes, 5 no (85.71%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8</a:t>
            </a:r>
            <a:r>
              <a:rPr lang="en-US" altLang="en-US" sz="2200" dirty="0" smtClean="0"/>
              <a:t> abstain (18.6%)</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313</a:t>
            </a:r>
            <a:r>
              <a:rPr lang="en-US" altLang="en-US" sz="2200" dirty="0" smtClean="0"/>
              <a:t> </a:t>
            </a:r>
            <a:r>
              <a:rPr lang="en-US" altLang="en-US" sz="2200" dirty="0" smtClean="0"/>
              <a:t>comments from </a:t>
            </a:r>
            <a:r>
              <a:rPr lang="en-US" altLang="en-US" sz="2200" dirty="0" smtClean="0">
                <a:solidFill>
                  <a:srgbClr val="FF0000"/>
                </a:solidFill>
              </a:rPr>
              <a:t>10</a:t>
            </a:r>
            <a:r>
              <a:rPr lang="en-US" altLang="en-US" sz="2200" dirty="0" smtClean="0"/>
              <a:t> </a:t>
            </a:r>
            <a:r>
              <a:rPr lang="en-US" altLang="en-US" sz="2200" dirty="0" smtClean="0"/>
              <a:t>commenters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262</a:t>
            </a:r>
            <a:r>
              <a:rPr lang="en-US" altLang="en-US" sz="2200" dirty="0" smtClean="0"/>
              <a:t> </a:t>
            </a:r>
            <a:r>
              <a:rPr lang="en-US" altLang="en-US" sz="2200" dirty="0" smtClean="0"/>
              <a:t>marked as MBS</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 </a:t>
            </a:r>
            <a:r>
              <a:rPr lang="en-US" altLang="en-US" sz="1600" dirty="0">
                <a:solidFill>
                  <a:srgbClr val="FF0000"/>
                </a:solidFill>
              </a:rPr>
              <a:t>https://mentor.ieee.org/802.15/dcn/18/15-18-0008-04-007a-lb147-combined-comments.xlsx</a:t>
            </a:r>
            <a:endParaRPr lang="en-US" altLang="en-US" sz="1600" dirty="0">
              <a:solidFill>
                <a:srgbClr val="FF0000"/>
              </a:solidFill>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March 2018</a:t>
            </a:r>
            <a:endParaRPr lang="en-US" kern="0" dirty="0"/>
          </a:p>
        </p:txBody>
      </p:sp>
      <p:sp>
        <p:nvSpPr>
          <p:cNvPr id="13" name="Rectangle 5"/>
          <p:cNvSpPr>
            <a:spLocks noGrp="1" noChangeArrowheads="1"/>
          </p:cNvSpPr>
          <p:nvPr>
            <p:ph type="ftr" sz="quarter" idx="11"/>
          </p:nvPr>
        </p:nvSpPr>
        <p:spPr>
          <a:xfrm>
            <a:off x="6697980" y="6475413"/>
            <a:ext cx="1912620" cy="17684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Rick Roberts, Intel</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806F4DB-AFE0-4A70-AE87-8B4FCFA8017B}" type="slidenum">
              <a:rPr lang="en-US" altLang="en-US" sz="1200" smtClean="0">
                <a:latin typeface="Times New Roman" pitchFamily="18" charset="0"/>
              </a:rPr>
              <a:pPr>
                <a:defRPr/>
              </a:pPr>
              <a:t>9</a:t>
            </a:fld>
            <a:endParaRPr lang="en-US" altLang="en-US" sz="1200" smtClean="0">
              <a:latin typeface="Times New Roman" pitchFamily="18" charset="0"/>
            </a:endParaRPr>
          </a:p>
        </p:txBody>
      </p:sp>
    </p:spTree>
    <p:extLst>
      <p:ext uri="{BB962C8B-B14F-4D97-AF65-F5344CB8AC3E}">
        <p14:creationId xmlns:p14="http://schemas.microsoft.com/office/powerpoint/2010/main" val="1175614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908</TotalTime>
  <Words>1006</Words>
  <Application>Microsoft Office PowerPoint</Application>
  <PresentationFormat>On-screen Show (4:3)</PresentationFormat>
  <Paragraphs>227</Paragraphs>
  <Slides>16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MS PGothic</vt:lpstr>
      <vt:lpstr>MS PGothic</vt:lpstr>
      <vt:lpstr>Arial</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802.15.7 Revision 1 to Sponsor Ballot(unconditional)</vt:lpstr>
      <vt:lpstr>PowerPoint Presentation</vt:lpstr>
      <vt:lpstr>PowerPoint Presentation</vt:lpstr>
      <vt:lpstr>PowerPoint Presentation</vt:lpstr>
      <vt:lpstr>WG Motion:  15.7 Rev1 to Sponsor Ballot</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CTPClassification=CTP_NT</cp:keywords>
  <dc:description>&lt;doc#&gt;</dc:description>
  <cp:lastModifiedBy>Roberts, Richard D</cp:lastModifiedBy>
  <cp:revision>115</cp:revision>
  <cp:lastPrinted>1998-02-10T13:28:06Z</cp:lastPrinted>
  <dcterms:created xsi:type="dcterms:W3CDTF">2017-03-15T20:51:50Z</dcterms:created>
  <dcterms:modified xsi:type="dcterms:W3CDTF">2018-03-09T00:38:16Z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136fc771-d73d-40b9-938f-efd10dcb5a73</vt:lpwstr>
  </property>
  <property fmtid="{D5CDD505-2E9C-101B-9397-08002B2CF9AE}" pid="3" name="CTP_TimeStamp">
    <vt:lpwstr>2018-03-09 00:38:04Z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