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4" r:id="rId3"/>
    <p:sldId id="256" r:id="rId4"/>
    <p:sldId id="279" r:id="rId5"/>
    <p:sldId id="258" r:id="rId6"/>
    <p:sldId id="280" r:id="rId7"/>
    <p:sldId id="275" r:id="rId8"/>
    <p:sldId id="274" r:id="rId9"/>
    <p:sldId id="271" r:id="rId10"/>
    <p:sldId id="269" r:id="rId11"/>
    <p:sldId id="26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4676" autoAdjust="0"/>
  </p:normalViewPr>
  <p:slideViewPr>
    <p:cSldViewPr>
      <p:cViewPr varScale="1">
        <p:scale>
          <a:sx n="81" d="100"/>
          <a:sy n="81" d="100"/>
        </p:scale>
        <p:origin x="1867"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223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Rick Roberts, Intel</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2018</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5" name="Footer Placeholder 2"/>
          <p:cNvSpPr>
            <a:spLocks noGrp="1"/>
          </p:cNvSpPr>
          <p:nvPr>
            <p:ph type="ftr" sz="quarter" idx="11"/>
          </p:nvPr>
        </p:nvSpPr>
        <p:spPr/>
        <p:txBody>
          <a:bodyPr/>
          <a:lstStyle/>
          <a:p>
            <a:r>
              <a:rPr lang="en-US" altLang="en-US" smtClean="0"/>
              <a:t>Rick Roberts, Intel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a:t>
            </a:r>
            <a:r>
              <a:rPr lang="en-US" altLang="en-US" sz="1600" dirty="0" smtClean="0">
                <a:solidFill>
                  <a:schemeClr val="tx2"/>
                </a:solidFill>
              </a:rPr>
              <a:t>Closing </a:t>
            </a:r>
            <a:r>
              <a:rPr lang="en-US" altLang="en-US" sz="1600" dirty="0">
                <a:solidFill>
                  <a:schemeClr val="tx2"/>
                </a:solidFill>
              </a:rPr>
              <a:t>Report </a:t>
            </a:r>
            <a:r>
              <a:rPr lang="en-US" altLang="en-US" sz="1600" dirty="0" smtClean="0">
                <a:solidFill>
                  <a:schemeClr val="tx2"/>
                </a:solidFill>
              </a:rPr>
              <a:t>March </a:t>
            </a:r>
            <a:r>
              <a:rPr lang="en-US" altLang="en-US" sz="1600" dirty="0">
                <a:solidFill>
                  <a:schemeClr val="tx2"/>
                </a:solidFill>
              </a:rPr>
              <a:t>2018	</a:t>
            </a:r>
          </a:p>
          <a:p>
            <a:r>
              <a:rPr lang="en-US" altLang="en-US" sz="1600" b="1" dirty="0">
                <a:solidFill>
                  <a:schemeClr val="tx2"/>
                </a:solidFill>
              </a:rPr>
              <a:t>Date Submitted: </a:t>
            </a:r>
            <a:r>
              <a:rPr lang="en-US" altLang="en-US" sz="1600" dirty="0" smtClean="0">
                <a:solidFill>
                  <a:schemeClr val="tx2"/>
                </a:solidFill>
              </a:rPr>
              <a:t>March 2018</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a:t>
            </a:r>
            <a:r>
              <a:rPr lang="en-US" altLang="en-US" sz="1600" dirty="0">
                <a:solidFill>
                  <a:schemeClr val="tx2"/>
                </a:solidFill>
              </a:rPr>
              <a:t>	Company: </a:t>
            </a:r>
            <a:r>
              <a:rPr lang="en-US" altLang="en-US" sz="1600" dirty="0" smtClean="0">
                <a:solidFill>
                  <a:schemeClr val="tx2"/>
                </a:solidFill>
              </a:rPr>
              <a:t>Intel</a:t>
            </a:r>
            <a:endParaRPr lang="en-US" altLang="en-US" sz="1600" dirty="0">
              <a:solidFill>
                <a:schemeClr val="tx2"/>
              </a:solidFill>
            </a:endParaRPr>
          </a:p>
          <a:p>
            <a:r>
              <a:rPr lang="en-US" altLang="en-US" sz="1600" dirty="0">
                <a:solidFill>
                  <a:schemeClr val="tx2"/>
                </a:solidFill>
              </a:rPr>
              <a:t>Address</a:t>
            </a:r>
          </a:p>
          <a:p>
            <a:r>
              <a:rPr lang="en-US" altLang="en-US" sz="1600" dirty="0">
                <a:solidFill>
                  <a:schemeClr val="tx2"/>
                </a:solidFill>
              </a:rPr>
              <a:t>Voice:, FAX:, E-Mail: </a:t>
            </a:r>
            <a:r>
              <a:rPr lang="en-US" altLang="en-US" sz="1600" dirty="0" smtClean="0">
                <a:solidFill>
                  <a:schemeClr val="tx2"/>
                </a:solidFill>
              </a:rPr>
              <a:t>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10</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Tree>
    <p:extLst>
      <p:ext uri="{BB962C8B-B14F-4D97-AF65-F5344CB8AC3E}">
        <p14:creationId xmlns:p14="http://schemas.microsoft.com/office/powerpoint/2010/main" val="369052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11</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2" name="Footer Placeholder 2">
            <a:extLst>
              <a:ext uri="{FF2B5EF4-FFF2-40B4-BE49-F238E27FC236}">
                <a16:creationId xmlns="" xmlns:a16="http://schemas.microsoft.com/office/drawing/2014/main" id="{EE72C1B2-BF05-437A-919F-E71071676287}"/>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graphicFrame>
        <p:nvGraphicFramePr>
          <p:cNvPr id="13" name="Table 12"/>
          <p:cNvGraphicFramePr>
            <a:graphicFrameLocks noGrp="1"/>
          </p:cNvGraphicFramePr>
          <p:nvPr>
            <p:extLst>
              <p:ext uri="{D42A27DB-BD31-4B8C-83A1-F6EECF244321}">
                <p14:modId xmlns:p14="http://schemas.microsoft.com/office/powerpoint/2010/main" val="3263839470"/>
              </p:ext>
            </p:extLst>
          </p:nvPr>
        </p:nvGraphicFramePr>
        <p:xfrm>
          <a:off x="76199" y="1422400"/>
          <a:ext cx="9002484" cy="538988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FF0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FF0000"/>
                          </a:solidFill>
                        </a:rPr>
                        <a:t>Request for Recirculation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 xmlns:a16="http://schemas.microsoft.com/office/drawing/2014/main"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SB D2</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SB D2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D3</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239101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143123" y="681335"/>
            <a:ext cx="9334607" cy="461665"/>
          </a:xfrm>
          <a:prstGeom prst="rect">
            <a:avLst/>
          </a:prstGeom>
          <a:noFill/>
        </p:spPr>
        <p:txBody>
          <a:bodyPr wrap="none" rtlCol="0">
            <a:spAutoFit/>
          </a:bodyPr>
          <a:lstStyle/>
          <a:p>
            <a:pPr algn="ctr"/>
            <a:r>
              <a:rPr lang="en-US" sz="2400" u="sng" dirty="0" smtClean="0"/>
              <a:t>TG7m has conducted </a:t>
            </a:r>
            <a:r>
              <a:rPr lang="en-US" sz="2400" u="sng" dirty="0"/>
              <a:t>a working group letter ballot </a:t>
            </a:r>
            <a:r>
              <a:rPr lang="en-US" sz="2400" u="sng" dirty="0" smtClean="0"/>
              <a:t>&amp; recirculation ballot</a:t>
            </a:r>
            <a:endParaRPr lang="en-US" sz="2400" u="sng" dirty="0"/>
          </a:p>
        </p:txBody>
      </p:sp>
      <p:sp>
        <p:nvSpPr>
          <p:cNvPr id="8" name="Date Placeholder 1">
            <a:extLst>
              <a:ext uri="{FF2B5EF4-FFF2-40B4-BE49-F238E27FC236}">
                <a16:creationId xmlns=""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0" name="Footer Placeholder 2">
            <a:extLst>
              <a:ext uri="{FF2B5EF4-FFF2-40B4-BE49-F238E27FC236}">
                <a16:creationId xmlns="" xmlns:a16="http://schemas.microsoft.com/office/drawing/2014/main" id="{2D47A57E-83F3-48A1-9DF1-6384C6487E3F}"/>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pic>
        <p:nvPicPr>
          <p:cNvPr id="3" name="Picture 2"/>
          <p:cNvPicPr>
            <a:picLocks noChangeAspect="1"/>
          </p:cNvPicPr>
          <p:nvPr/>
        </p:nvPicPr>
        <p:blipFill rotWithShape="1">
          <a:blip r:embed="rId2"/>
          <a:srcRect l="34862"/>
          <a:stretch/>
        </p:blipFill>
        <p:spPr>
          <a:xfrm>
            <a:off x="770769" y="2202597"/>
            <a:ext cx="7458831" cy="2667000"/>
          </a:xfrm>
          <a:prstGeom prst="rect">
            <a:avLst/>
          </a:prstGeom>
        </p:spPr>
      </p:pic>
      <p:sp>
        <p:nvSpPr>
          <p:cNvPr id="7" name="TextBox 6"/>
          <p:cNvSpPr txBox="1"/>
          <p:nvPr/>
        </p:nvSpPr>
        <p:spPr>
          <a:xfrm>
            <a:off x="3361569" y="1740932"/>
            <a:ext cx="1039067" cy="461665"/>
          </a:xfrm>
          <a:prstGeom prst="rect">
            <a:avLst/>
          </a:prstGeom>
          <a:noFill/>
        </p:spPr>
        <p:txBody>
          <a:bodyPr wrap="none" rtlCol="0">
            <a:spAutoFit/>
          </a:bodyPr>
          <a:lstStyle/>
          <a:p>
            <a:r>
              <a:rPr lang="en-US" sz="2400" dirty="0" smtClean="0">
                <a:solidFill>
                  <a:srgbClr val="FF0000"/>
                </a:solidFill>
              </a:rPr>
              <a:t>LB147</a:t>
            </a:r>
            <a:endParaRPr lang="en-US" sz="2400" dirty="0">
              <a:solidFill>
                <a:srgbClr val="FF0000"/>
              </a:solidFill>
            </a:endParaRPr>
          </a:p>
        </p:txBody>
      </p:sp>
      <p:sp>
        <p:nvSpPr>
          <p:cNvPr id="12" name="TextBox 11"/>
          <p:cNvSpPr txBox="1"/>
          <p:nvPr/>
        </p:nvSpPr>
        <p:spPr>
          <a:xfrm>
            <a:off x="6638169" y="1371600"/>
            <a:ext cx="1576072" cy="830997"/>
          </a:xfrm>
          <a:prstGeom prst="rect">
            <a:avLst/>
          </a:prstGeom>
          <a:noFill/>
        </p:spPr>
        <p:txBody>
          <a:bodyPr wrap="none" rtlCol="0">
            <a:spAutoFit/>
          </a:bodyPr>
          <a:lstStyle/>
          <a:p>
            <a:r>
              <a:rPr lang="en-US" sz="2400" dirty="0" err="1" smtClean="0">
                <a:solidFill>
                  <a:srgbClr val="FF0000"/>
                </a:solidFill>
              </a:rPr>
              <a:t>Recirc</a:t>
            </a:r>
            <a:r>
              <a:rPr lang="en-US" sz="2400" dirty="0" smtClean="0">
                <a:solidFill>
                  <a:srgbClr val="FF0000"/>
                </a:solidFill>
              </a:rPr>
              <a:t> plus</a:t>
            </a:r>
          </a:p>
          <a:p>
            <a:r>
              <a:rPr lang="en-US" sz="2400" dirty="0" smtClean="0">
                <a:solidFill>
                  <a:srgbClr val="FF0000"/>
                </a:solidFill>
              </a:rPr>
              <a:t>carryovers</a:t>
            </a:r>
            <a:endParaRPr lang="en-US" sz="2400" dirty="0">
              <a:solidFill>
                <a:srgbClr val="FF0000"/>
              </a:solidFill>
            </a:endParaRPr>
          </a:p>
        </p:txBody>
      </p:sp>
      <p:sp>
        <p:nvSpPr>
          <p:cNvPr id="14" name="Rectangle 13"/>
          <p:cNvSpPr/>
          <p:nvPr/>
        </p:nvSpPr>
        <p:spPr bwMode="auto">
          <a:xfrm>
            <a:off x="4885569" y="2126397"/>
            <a:ext cx="1371600" cy="2743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TextBox 15"/>
          <p:cNvSpPr txBox="1"/>
          <p:nvPr/>
        </p:nvSpPr>
        <p:spPr>
          <a:xfrm>
            <a:off x="1295400" y="5257800"/>
            <a:ext cx="6582187" cy="523220"/>
          </a:xfrm>
          <a:prstGeom prst="rect">
            <a:avLst/>
          </a:prstGeom>
          <a:noFill/>
        </p:spPr>
        <p:txBody>
          <a:bodyPr wrap="none" rtlCol="0">
            <a:spAutoFit/>
          </a:bodyPr>
          <a:lstStyle/>
          <a:p>
            <a:r>
              <a:rPr lang="en-US" sz="2800" dirty="0" smtClean="0"/>
              <a:t>Results are converging in the right direction.</a:t>
            </a:r>
            <a:endParaRPr lang="en-US" sz="2800" dirty="0"/>
          </a:p>
        </p:txBody>
      </p:sp>
    </p:spTree>
    <p:extLst>
      <p:ext uri="{BB962C8B-B14F-4D97-AF65-F5344CB8AC3E}">
        <p14:creationId xmlns:p14="http://schemas.microsoft.com/office/powerpoint/2010/main" val="2556410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272871" cy="461665"/>
          </a:xfrm>
          <a:prstGeom prst="rect">
            <a:avLst/>
          </a:prstGeom>
          <a:noFill/>
        </p:spPr>
        <p:txBody>
          <a:bodyPr wrap="none" rtlCol="0">
            <a:spAutoFit/>
          </a:bodyPr>
          <a:lstStyle/>
          <a:p>
            <a:r>
              <a:rPr lang="en-US" sz="2400" u="sng" dirty="0"/>
              <a:t>Status of comments at the end of  </a:t>
            </a:r>
            <a:r>
              <a:rPr lang="en-US" sz="2400" u="sng" dirty="0" smtClean="0"/>
              <a:t>March </a:t>
            </a:r>
            <a:r>
              <a:rPr lang="en-US" sz="2400" u="sng" dirty="0"/>
              <a:t>Meeting</a:t>
            </a:r>
          </a:p>
        </p:txBody>
      </p:sp>
      <p:sp>
        <p:nvSpPr>
          <p:cNvPr id="3" name="TextBox 2"/>
          <p:cNvSpPr txBox="1"/>
          <p:nvPr/>
        </p:nvSpPr>
        <p:spPr>
          <a:xfrm>
            <a:off x="228600" y="1730276"/>
            <a:ext cx="8763000" cy="3431709"/>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smtClean="0"/>
          </a:p>
          <a:p>
            <a:pPr marL="457200" indent="-457200">
              <a:spcBef>
                <a:spcPts val="600"/>
              </a:spcBef>
              <a:buFont typeface="Arial" panose="020B0604020202020204" pitchFamily="34" charset="0"/>
              <a:buChar char="•"/>
            </a:pPr>
            <a:r>
              <a:rPr lang="en-US" sz="2400" dirty="0" smtClean="0"/>
              <a:t>Had 280 comments from Letter Ballot 148</a:t>
            </a:r>
            <a:endParaRPr lang="en-US" sz="2400" dirty="0"/>
          </a:p>
          <a:p>
            <a:pPr marL="457200" indent="-457200">
              <a:spcBef>
                <a:spcPts val="600"/>
              </a:spcBef>
              <a:buFont typeface="Arial" panose="020B0604020202020204" pitchFamily="34" charset="0"/>
              <a:buChar char="•"/>
            </a:pPr>
            <a:r>
              <a:rPr lang="en-US" sz="2400" dirty="0" smtClean="0"/>
              <a:t>Resolved </a:t>
            </a:r>
            <a:r>
              <a:rPr lang="en-US" sz="2400" dirty="0"/>
              <a:t>all comment resolutions </a:t>
            </a:r>
            <a:r>
              <a:rPr lang="en-US" sz="2400" dirty="0" smtClean="0"/>
              <a:t>but …</a:t>
            </a:r>
          </a:p>
          <a:p>
            <a:pPr marL="457200" indent="-457200">
              <a:spcBef>
                <a:spcPts val="600"/>
              </a:spcBef>
              <a:buFont typeface="Arial" panose="020B0604020202020204" pitchFamily="34" charset="0"/>
              <a:buChar char="•"/>
            </a:pPr>
            <a:r>
              <a:rPr lang="en-US" sz="2400" dirty="0" smtClean="0"/>
              <a:t>44 comments will need additional attention by the BRC due to lack of expertise at March meeting</a:t>
            </a:r>
          </a:p>
          <a:p>
            <a:pPr marL="914400" lvl="1" indent="-457200">
              <a:spcBef>
                <a:spcPts val="600"/>
              </a:spcBef>
              <a:buFont typeface="Arial" panose="020B0604020202020204" pitchFamily="34" charset="0"/>
              <a:buChar char="•"/>
            </a:pPr>
            <a:r>
              <a:rPr lang="en-US" sz="2400" dirty="0" smtClean="0"/>
              <a:t>Most all of these problematic comments directed towards MAC legacy text from 802.15.7-2011</a:t>
            </a:r>
            <a:endParaRPr lang="en-US" sz="2400" dirty="0"/>
          </a:p>
          <a:p>
            <a:pPr>
              <a:spcBef>
                <a:spcPts val="600"/>
              </a:spcBef>
            </a:pPr>
            <a:endParaRPr lang="en-US" sz="2400"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2018</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dirty="0"/>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4</a:t>
            </a:fld>
            <a:endParaRPr lang="en-US" altLang="en-US"/>
          </a:p>
        </p:txBody>
      </p:sp>
      <p:sp>
        <p:nvSpPr>
          <p:cNvPr id="6" name="TextBox 5"/>
          <p:cNvSpPr txBox="1"/>
          <p:nvPr/>
        </p:nvSpPr>
        <p:spPr>
          <a:xfrm>
            <a:off x="3429000" y="685800"/>
            <a:ext cx="2271776" cy="584775"/>
          </a:xfrm>
          <a:prstGeom prst="rect">
            <a:avLst/>
          </a:prstGeom>
          <a:noFill/>
        </p:spPr>
        <p:txBody>
          <a:bodyPr wrap="none" rtlCol="0">
            <a:spAutoFit/>
          </a:bodyPr>
          <a:lstStyle/>
          <a:p>
            <a:r>
              <a:rPr lang="en-US" sz="3200" dirty="0" smtClean="0"/>
              <a:t>Must Satisfy</a:t>
            </a:r>
            <a:endParaRPr lang="en-US" sz="3200" dirty="0"/>
          </a:p>
        </p:txBody>
      </p:sp>
      <p:sp>
        <p:nvSpPr>
          <p:cNvPr id="7" name="TextBox 6"/>
          <p:cNvSpPr txBox="1"/>
          <p:nvPr/>
        </p:nvSpPr>
        <p:spPr>
          <a:xfrm>
            <a:off x="6019800" y="1600200"/>
            <a:ext cx="2020105" cy="461665"/>
          </a:xfrm>
          <a:prstGeom prst="rect">
            <a:avLst/>
          </a:prstGeom>
          <a:noFill/>
        </p:spPr>
        <p:txBody>
          <a:bodyPr wrap="none" rtlCol="0">
            <a:spAutoFit/>
          </a:bodyPr>
          <a:lstStyle/>
          <a:p>
            <a:r>
              <a:rPr lang="en-US" sz="2400" dirty="0" smtClean="0"/>
              <a:t>LB148 </a:t>
            </a:r>
            <a:r>
              <a:rPr lang="en-US" sz="2400" dirty="0" smtClean="0"/>
              <a:t>(</a:t>
            </a:r>
            <a:r>
              <a:rPr lang="en-US" sz="2400" dirty="0" err="1" smtClean="0"/>
              <a:t>recirc</a:t>
            </a:r>
            <a:r>
              <a:rPr lang="en-US" sz="2400" dirty="0" smtClean="0"/>
              <a:t>)</a:t>
            </a:r>
            <a:endParaRPr lang="en-US" sz="2400" dirty="0"/>
          </a:p>
        </p:txBody>
      </p:sp>
      <p:sp>
        <p:nvSpPr>
          <p:cNvPr id="8" name="TextBox 7"/>
          <p:cNvSpPr txBox="1"/>
          <p:nvPr/>
        </p:nvSpPr>
        <p:spPr>
          <a:xfrm>
            <a:off x="5334000" y="2286000"/>
            <a:ext cx="3712876" cy="1200329"/>
          </a:xfrm>
          <a:prstGeom prst="rect">
            <a:avLst/>
          </a:prstGeom>
          <a:noFill/>
        </p:spPr>
        <p:txBody>
          <a:bodyPr wrap="none" rtlCol="0">
            <a:spAutoFit/>
          </a:bodyPr>
          <a:lstStyle/>
          <a:p>
            <a:r>
              <a:rPr lang="en-US" sz="2400" dirty="0" smtClean="0"/>
              <a:t>Must Satisfy: 254 comments</a:t>
            </a:r>
          </a:p>
          <a:p>
            <a:r>
              <a:rPr lang="en-US" sz="2400" dirty="0" smtClean="0"/>
              <a:t>Accepted: 205</a:t>
            </a:r>
          </a:p>
          <a:p>
            <a:r>
              <a:rPr lang="en-US" sz="2400" dirty="0" smtClean="0"/>
              <a:t>Rejected: 49</a:t>
            </a:r>
            <a:endParaRPr lang="en-US" sz="2400" dirty="0"/>
          </a:p>
        </p:txBody>
      </p:sp>
      <p:sp>
        <p:nvSpPr>
          <p:cNvPr id="9" name="TextBox 8"/>
          <p:cNvSpPr txBox="1"/>
          <p:nvPr/>
        </p:nvSpPr>
        <p:spPr>
          <a:xfrm>
            <a:off x="990600" y="1600200"/>
            <a:ext cx="2276585" cy="461665"/>
          </a:xfrm>
          <a:prstGeom prst="rect">
            <a:avLst/>
          </a:prstGeom>
          <a:noFill/>
        </p:spPr>
        <p:txBody>
          <a:bodyPr wrap="none" rtlCol="0">
            <a:spAutoFit/>
          </a:bodyPr>
          <a:lstStyle/>
          <a:p>
            <a:r>
              <a:rPr lang="en-US" sz="2400" dirty="0" smtClean="0"/>
              <a:t>LB147 </a:t>
            </a:r>
            <a:r>
              <a:rPr lang="en-US" sz="2400" dirty="0" smtClean="0"/>
              <a:t>(original)</a:t>
            </a:r>
            <a:endParaRPr lang="en-US" sz="2400" dirty="0"/>
          </a:p>
        </p:txBody>
      </p:sp>
      <p:sp>
        <p:nvSpPr>
          <p:cNvPr id="10" name="TextBox 9"/>
          <p:cNvSpPr txBox="1"/>
          <p:nvPr/>
        </p:nvSpPr>
        <p:spPr>
          <a:xfrm>
            <a:off x="304800" y="2362200"/>
            <a:ext cx="3712876" cy="1200329"/>
          </a:xfrm>
          <a:prstGeom prst="rect">
            <a:avLst/>
          </a:prstGeom>
          <a:noFill/>
        </p:spPr>
        <p:txBody>
          <a:bodyPr wrap="none" rtlCol="0">
            <a:spAutoFit/>
          </a:bodyPr>
          <a:lstStyle/>
          <a:p>
            <a:r>
              <a:rPr lang="en-US" sz="2400" dirty="0" smtClean="0"/>
              <a:t>Must Satisfy: 262 comments</a:t>
            </a:r>
          </a:p>
          <a:p>
            <a:r>
              <a:rPr lang="en-US" sz="2400" dirty="0" smtClean="0"/>
              <a:t>Accepted: 203</a:t>
            </a:r>
          </a:p>
          <a:p>
            <a:r>
              <a:rPr lang="en-US" sz="2400" dirty="0" smtClean="0"/>
              <a:t>Rejected: 59</a:t>
            </a:r>
            <a:endParaRPr lang="en-US" sz="2400" dirty="0"/>
          </a:p>
        </p:txBody>
      </p:sp>
      <p:cxnSp>
        <p:nvCxnSpPr>
          <p:cNvPr id="12" name="Straight Connector 11"/>
          <p:cNvCxnSpPr/>
          <p:nvPr/>
        </p:nvCxnSpPr>
        <p:spPr bwMode="auto">
          <a:xfrm>
            <a:off x="4572000" y="1371600"/>
            <a:ext cx="0" cy="3048000"/>
          </a:xfrm>
          <a:prstGeom prst="line">
            <a:avLst/>
          </a:prstGeom>
          <a:solidFill>
            <a:schemeClr val="accent1"/>
          </a:solidFill>
          <a:ln w="571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33612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2362200" y="609600"/>
            <a:ext cx="5181600" cy="584775"/>
          </a:xfrm>
          <a:prstGeom prst="rect">
            <a:avLst/>
          </a:prstGeom>
        </p:spPr>
        <p:txBody>
          <a:bodyPr wrap="square">
            <a:spAutoFit/>
          </a:bodyPr>
          <a:lstStyle/>
          <a:p>
            <a:r>
              <a:rPr lang="en-US" sz="3200" dirty="0"/>
              <a:t>Plans for </a:t>
            </a:r>
            <a:r>
              <a:rPr lang="en-US" sz="3200" dirty="0" smtClean="0"/>
              <a:t>May </a:t>
            </a:r>
            <a:r>
              <a:rPr lang="en-US" sz="3200" dirty="0"/>
              <a:t>meeting</a:t>
            </a:r>
          </a:p>
        </p:txBody>
      </p:sp>
      <p:sp>
        <p:nvSpPr>
          <p:cNvPr id="7" name="TextBox 6"/>
          <p:cNvSpPr txBox="1"/>
          <p:nvPr/>
        </p:nvSpPr>
        <p:spPr>
          <a:xfrm>
            <a:off x="457200" y="1273076"/>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smtClean="0"/>
              <a:t>Sponsor </a:t>
            </a:r>
            <a:r>
              <a:rPr lang="en-US" altLang="ko-KR" sz="2400" dirty="0"/>
              <a:t>Ballot </a:t>
            </a:r>
            <a:r>
              <a:rPr lang="en-US" altLang="ko-KR" sz="2400" dirty="0" smtClean="0"/>
              <a:t>comment </a:t>
            </a:r>
            <a:r>
              <a:rPr lang="en-US" altLang="ko-KR" sz="2400" dirty="0"/>
              <a:t>resolution</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 xmlns:a16="http://schemas.microsoft.com/office/drawing/2014/main" id="{96C615FD-016F-462C-86B5-4B9E6EB5928D}"/>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2018</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dirty="0"/>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6</a:t>
            </a:fld>
            <a:endParaRPr lang="en-US" altLang="en-US"/>
          </a:p>
        </p:txBody>
      </p:sp>
      <p:sp>
        <p:nvSpPr>
          <p:cNvPr id="5" name="Rectangle 4"/>
          <p:cNvSpPr/>
          <p:nvPr/>
        </p:nvSpPr>
        <p:spPr>
          <a:xfrm>
            <a:off x="1066800" y="914400"/>
            <a:ext cx="7162800" cy="5016758"/>
          </a:xfrm>
          <a:prstGeom prst="rect">
            <a:avLst/>
          </a:prstGeom>
        </p:spPr>
        <p:txBody>
          <a:bodyPr wrap="square">
            <a:spAutoFit/>
          </a:bodyPr>
          <a:lstStyle/>
          <a:p>
            <a:pPr algn="ctr"/>
            <a:r>
              <a:rPr lang="en-US" sz="3200" dirty="0" smtClean="0"/>
              <a:t>Task Group Motion #1</a:t>
            </a:r>
            <a:endParaRPr lang="en-US" sz="3200" dirty="0"/>
          </a:p>
          <a:p>
            <a:endParaRPr lang="en-US" sz="3200" dirty="0" smtClean="0"/>
          </a:p>
          <a:p>
            <a:r>
              <a:rPr lang="en-US" sz="3200" dirty="0" smtClean="0"/>
              <a:t>802.15.7m requests that the working group request conditional </a:t>
            </a:r>
            <a:r>
              <a:rPr lang="en-US" sz="3200" dirty="0"/>
              <a:t>approval from the EC to submit </a:t>
            </a:r>
            <a:r>
              <a:rPr lang="en-US" sz="3200" dirty="0" smtClean="0"/>
              <a:t>P802.15.7m_D2 </a:t>
            </a:r>
            <a:r>
              <a:rPr lang="en-US" altLang="ko-KR" sz="3200" i="1" dirty="0"/>
              <a:t>(as edited in accordance with the instructions in document </a:t>
            </a:r>
            <a:r>
              <a:rPr lang="en-US" altLang="ko-KR" sz="3200" i="1" dirty="0" smtClean="0"/>
              <a:t>15-18-0080-04-007a</a:t>
            </a:r>
            <a:r>
              <a:rPr lang="en-US" altLang="ko-KR" sz="3200" i="1" dirty="0"/>
              <a:t>)</a:t>
            </a:r>
            <a:r>
              <a:rPr lang="en-US" sz="3200" dirty="0" smtClean="0"/>
              <a:t> </a:t>
            </a:r>
            <a:r>
              <a:rPr lang="en-US" sz="3200" dirty="0"/>
              <a:t>to Sponsor Ballot</a:t>
            </a:r>
            <a:r>
              <a:rPr lang="en-US" sz="3200" dirty="0" smtClean="0"/>
              <a:t>.</a:t>
            </a:r>
          </a:p>
          <a:p>
            <a:endParaRPr lang="en-US" sz="3200" dirty="0"/>
          </a:p>
          <a:p>
            <a:r>
              <a:rPr lang="en-US" sz="3200" dirty="0" smtClean="0"/>
              <a:t>Passed Unanimously</a:t>
            </a:r>
          </a:p>
        </p:txBody>
      </p:sp>
    </p:spTree>
    <p:extLst>
      <p:ext uri="{BB962C8B-B14F-4D97-AF65-F5344CB8AC3E}">
        <p14:creationId xmlns:p14="http://schemas.microsoft.com/office/powerpoint/2010/main" val="153055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a:t>
            </a:r>
            <a:r>
              <a:rPr lang="en-US" sz="3600" dirty="0" smtClean="0"/>
              <a:t>#2:</a:t>
            </a:r>
            <a:endParaRPr lang="en-US" sz="3600" dirty="0"/>
          </a:p>
        </p:txBody>
      </p:sp>
      <p:sp>
        <p:nvSpPr>
          <p:cNvPr id="3" name="TextBox 2"/>
          <p:cNvSpPr txBox="1"/>
          <p:nvPr/>
        </p:nvSpPr>
        <p:spPr>
          <a:xfrm>
            <a:off x="760413" y="1217147"/>
            <a:ext cx="8229600" cy="3785652"/>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a:t>
            </a:r>
            <a:r>
              <a:rPr lang="en-US" altLang="ko-KR" sz="2400" i="1" dirty="0"/>
              <a:t>P802-15-7m_LB </a:t>
            </a:r>
            <a:r>
              <a:rPr lang="en-US" altLang="ko-KR" sz="2400" i="1" dirty="0" smtClean="0"/>
              <a:t>D01</a:t>
            </a:r>
            <a:r>
              <a:rPr lang="en-US" altLang="ja-JP" sz="2400" i="1" dirty="0" smtClean="0"/>
              <a:t> </a:t>
            </a:r>
            <a:r>
              <a:rPr lang="en-US" altLang="ja-JP" sz="2400" i="1" dirty="0"/>
              <a:t>with the following membership: Yeong Min Jang</a:t>
            </a:r>
            <a:r>
              <a:rPr lang="en-US" altLang="en-US" sz="2400" i="1" dirty="0"/>
              <a:t>, Rick Roberts</a:t>
            </a:r>
            <a:r>
              <a:rPr lang="en-US" altLang="en-US" sz="2400" i="1" dirty="0" smtClean="0"/>
              <a:t>, </a:t>
            </a:r>
            <a:r>
              <a:rPr lang="en-US" altLang="en-US" sz="2400" i="1" dirty="0"/>
              <a:t>Soo-Young Chang, </a:t>
            </a:r>
            <a:r>
              <a:rPr lang="en-US" altLang="en-US" sz="2400" i="1" dirty="0" smtClean="0"/>
              <a:t>Vinay Mariappan, Van </a:t>
            </a:r>
            <a:r>
              <a:rPr lang="en-US" altLang="en-US" sz="2400" i="1" dirty="0"/>
              <a:t>Trang </a:t>
            </a:r>
            <a:r>
              <a:rPr lang="en-US" altLang="en-US" sz="2400" i="1" dirty="0" smtClean="0"/>
              <a:t>Nguyen and Ben Rolfe</a:t>
            </a:r>
            <a:r>
              <a:rPr lang="en-US" altLang="ja-JP" sz="2400" i="1" dirty="0" smtClean="0"/>
              <a:t>. </a:t>
            </a:r>
            <a:r>
              <a:rPr lang="en-US" altLang="ja-JP" sz="2400" i="1" dirty="0"/>
              <a:t>The 802.15 TG7m BRC is authorized to approve comment resolutions and to approve the start of </a:t>
            </a:r>
            <a:r>
              <a:rPr lang="en-US" altLang="ja-JP" sz="2400" i="1" dirty="0" smtClean="0"/>
              <a:t>sponsor </a:t>
            </a:r>
            <a:r>
              <a:rPr lang="en-US" altLang="ja-JP" sz="2400" i="1" dirty="0"/>
              <a:t>ballots of  the revised draft on behalf of the 802.15 WG. </a:t>
            </a:r>
            <a:endParaRPr lang="en-US" altLang="ja-JP" sz="2400" i="1" dirty="0" smtClean="0"/>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400" dirty="0"/>
              <a:t>Passed Unanimously</a:t>
            </a:r>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extLst>
      <p:ext uri="{BB962C8B-B14F-4D97-AF65-F5344CB8AC3E}">
        <p14:creationId xmlns:p14="http://schemas.microsoft.com/office/powerpoint/2010/main" val="1492403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2133600" y="725269"/>
            <a:ext cx="3082895" cy="646331"/>
          </a:xfrm>
          <a:prstGeom prst="rect">
            <a:avLst/>
          </a:prstGeom>
          <a:noFill/>
        </p:spPr>
        <p:txBody>
          <a:bodyPr wrap="none" rtlCol="0">
            <a:spAutoFit/>
          </a:bodyPr>
          <a:lstStyle/>
          <a:p>
            <a:r>
              <a:rPr lang="en-US" sz="3600" dirty="0"/>
              <a:t>WG motion #1:</a:t>
            </a:r>
          </a:p>
        </p:txBody>
      </p:sp>
      <p:sp>
        <p:nvSpPr>
          <p:cNvPr id="3" name="TextBox 2"/>
          <p:cNvSpPr txBox="1"/>
          <p:nvPr/>
        </p:nvSpPr>
        <p:spPr>
          <a:xfrm>
            <a:off x="533400" y="1447800"/>
            <a:ext cx="8229600" cy="3293209"/>
          </a:xfrm>
          <a:prstGeom prst="rect">
            <a:avLst/>
          </a:prstGeom>
          <a:noFill/>
        </p:spPr>
        <p:txBody>
          <a:bodyPr wrap="square" rtlCol="0">
            <a:spAutoFit/>
          </a:bodyPr>
          <a:lstStyle/>
          <a:p>
            <a:r>
              <a:rPr lang="en-US" sz="2400" i="1" dirty="0"/>
              <a:t>Sponsor Ballot Initiation from the working group</a:t>
            </a:r>
          </a:p>
          <a:p>
            <a:r>
              <a:rPr lang="en-US" sz="2400" i="1" dirty="0"/>
              <a:t>Conditional submittal</a:t>
            </a:r>
          </a:p>
          <a:p>
            <a:endParaRPr lang="en-US" sz="2400" i="1" dirty="0" smtClean="0"/>
          </a:p>
          <a:p>
            <a:r>
              <a:rPr lang="en-US" sz="2400" i="1" dirty="0" smtClean="0"/>
              <a:t>802.15 </a:t>
            </a:r>
            <a:r>
              <a:rPr lang="en-US" sz="2400" i="1" dirty="0"/>
              <a:t>has reviewed and approves the CSD </a:t>
            </a:r>
            <a:r>
              <a:rPr lang="en-US" sz="2400" i="1" dirty="0" smtClean="0"/>
              <a:t>[15-14-0216-03] </a:t>
            </a:r>
            <a:r>
              <a:rPr lang="en-US" sz="2400" i="1" dirty="0"/>
              <a:t>and requests conditional approval from the EC to submit </a:t>
            </a:r>
            <a:r>
              <a:rPr lang="en-US" sz="2400" i="1" dirty="0" smtClean="0"/>
              <a:t>P802.15.7m_D2 </a:t>
            </a:r>
            <a:r>
              <a:rPr lang="en-US" sz="2400" i="1" dirty="0"/>
              <a:t>to Sponsor Ballot.</a:t>
            </a:r>
            <a:endParaRPr lang="en-US" sz="2400" dirty="0"/>
          </a:p>
          <a:p>
            <a:pPr marL="0" indent="0">
              <a:buNone/>
            </a:pPr>
            <a:endParaRPr lang="en-US" altLang="en-US" sz="2400" i="1" dirty="0"/>
          </a:p>
          <a:p>
            <a:r>
              <a:rPr lang="en-US" altLang="en-US" sz="2000" i="1" dirty="0"/>
              <a:t>Moved By: </a:t>
            </a:r>
            <a:endParaRPr lang="en-US" altLang="en-US" sz="2000" i="1" dirty="0" smtClean="0"/>
          </a:p>
          <a:p>
            <a:r>
              <a:rPr lang="en-US" altLang="en-US" sz="2000" i="1" dirty="0" smtClean="0"/>
              <a:t>Seconded </a:t>
            </a:r>
            <a:r>
              <a:rPr lang="en-US" altLang="en-US" sz="2000" i="1" dirty="0"/>
              <a:t>By</a:t>
            </a:r>
            <a:r>
              <a:rPr lang="en-US" altLang="en-US" sz="2000" i="1" dirty="0" smtClean="0"/>
              <a:t>:</a:t>
            </a:r>
            <a:endParaRPr lang="en-US" altLang="en-US" sz="2000" i="1"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extLst>
      <p:ext uri="{BB962C8B-B14F-4D97-AF65-F5344CB8AC3E}">
        <p14:creationId xmlns:p14="http://schemas.microsoft.com/office/powerpoint/2010/main" val="4098427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9</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4678204"/>
          </a:xfrm>
          <a:prstGeom prst="rect">
            <a:avLst/>
          </a:prstGeom>
          <a:noFill/>
        </p:spPr>
        <p:txBody>
          <a:bodyPr wrap="square" rtlCol="0">
            <a:spAutoFit/>
          </a:bodyPr>
          <a:lstStyle/>
          <a:p>
            <a:pPr marL="0" indent="0">
              <a:buNone/>
            </a:pPr>
            <a:r>
              <a:rPr lang="en-GB" altLang="ja-JP" sz="2400" b="1" dirty="0"/>
              <a:t>Motion for WG Approval to Form a TG7m BRC.</a:t>
            </a:r>
            <a:endParaRPr lang="en-US" altLang="en-US" sz="2400" dirty="0"/>
          </a:p>
          <a:p>
            <a:r>
              <a:rPr lang="en-US" altLang="en-US" sz="2400" i="1" dirty="0"/>
              <a:t>Move that </a:t>
            </a:r>
            <a:r>
              <a:rPr lang="en-US" altLang="ja-JP" sz="2400" i="1" dirty="0" smtClean="0"/>
              <a:t>802.15 </a:t>
            </a:r>
            <a:r>
              <a:rPr lang="en-US" altLang="ja-JP" sz="2400" i="1" dirty="0"/>
              <a:t>WG approve the formation of a Ballot Resolution Committee (BRC) for the WG balloting of the </a:t>
            </a:r>
            <a:r>
              <a:rPr lang="en-US" altLang="ko-KR" sz="2400" i="1" dirty="0"/>
              <a:t>P802-15-7m_LB D01</a:t>
            </a:r>
            <a:r>
              <a:rPr lang="en-US" altLang="ja-JP" sz="2400" i="1" dirty="0"/>
              <a:t> with the following membership: Yeong Min Jang</a:t>
            </a:r>
            <a:r>
              <a:rPr lang="en-US" altLang="en-US" sz="2400" i="1" dirty="0"/>
              <a:t>, Rick Roberts, Soo-Young Chang, Vinay Mariappan, Van Trang Nguyen and Ben Rolfe</a:t>
            </a:r>
            <a:r>
              <a:rPr lang="en-US" altLang="ja-JP" sz="2400" i="1" dirty="0"/>
              <a:t>. The 802.15 TG7m BRC is authorized to approve comment resolutions and to approve the start of sponsor ballots of  the revised draft on behalf of the 802.15 WG. </a:t>
            </a:r>
          </a:p>
          <a:p>
            <a:pPr marL="0" indent="0">
              <a:buNone/>
            </a:pPr>
            <a:endParaRPr lang="en-US" altLang="en-US" sz="2400" i="1" dirty="0"/>
          </a:p>
          <a:p>
            <a:pPr marL="0" indent="0">
              <a:buNone/>
            </a:pPr>
            <a:endParaRPr lang="en-US" altLang="en-US" sz="2400" i="1" dirty="0"/>
          </a:p>
          <a:p>
            <a:r>
              <a:rPr lang="en-US" altLang="en-US" sz="2000" i="1" dirty="0"/>
              <a:t>Moved By: </a:t>
            </a:r>
          </a:p>
          <a:p>
            <a:r>
              <a:rPr lang="en-US" altLang="en-US" sz="2000" i="1" dirty="0"/>
              <a:t>Seconded By:</a:t>
            </a:r>
            <a:r>
              <a:rPr lang="ja-JP" altLang="en-US" sz="2000" i="1" dirty="0"/>
              <a:t> </a:t>
            </a:r>
            <a:endParaRPr lang="en-US" altLang="ja-JP" sz="2000" i="1" dirty="0"/>
          </a:p>
          <a:p>
            <a:endParaRPr lang="en-US" altLang="ja-JP" sz="1800" i="1"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extLst>
      <p:ext uri="{BB962C8B-B14F-4D97-AF65-F5344CB8AC3E}">
        <p14:creationId xmlns:p14="http://schemas.microsoft.com/office/powerpoint/2010/main" val="1675580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892</TotalTime>
  <Words>751</Words>
  <Application>Microsoft Office PowerPoint</Application>
  <PresentationFormat>On-screen Show (4:3)</PresentationFormat>
  <Paragraphs>181</Paragraphs>
  <Slides>11</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Roberts, Richard D</cp:lastModifiedBy>
  <cp:revision>114</cp:revision>
  <cp:lastPrinted>1998-02-10T13:28:06Z</cp:lastPrinted>
  <dcterms:created xsi:type="dcterms:W3CDTF">2017-03-15T20:51:50Z</dcterms:created>
  <dcterms:modified xsi:type="dcterms:W3CDTF">2018-03-08T22:37:19Z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2018-03-08 22:37:17Z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