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1" r:id="rId2"/>
  </p:sldMasterIdLst>
  <p:notesMasterIdLst>
    <p:notesMasterId r:id="rId17"/>
  </p:notesMasterIdLst>
  <p:handoutMasterIdLst>
    <p:handoutMasterId r:id="rId18"/>
  </p:handoutMasterIdLst>
  <p:sldIdLst>
    <p:sldId id="287" r:id="rId3"/>
    <p:sldId id="323" r:id="rId4"/>
    <p:sldId id="331" r:id="rId5"/>
    <p:sldId id="327" r:id="rId6"/>
    <p:sldId id="333" r:id="rId7"/>
    <p:sldId id="334" r:id="rId8"/>
    <p:sldId id="338" r:id="rId9"/>
    <p:sldId id="337" r:id="rId10"/>
    <p:sldId id="342" r:id="rId11"/>
    <p:sldId id="343" r:id="rId12"/>
    <p:sldId id="336" r:id="rId13"/>
    <p:sldId id="339" r:id="rId14"/>
    <p:sldId id="340" r:id="rId15"/>
    <p:sldId id="341"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23"/>
            <p14:sldId id="331"/>
            <p14:sldId id="327"/>
            <p14:sldId id="333"/>
            <p14:sldId id="334"/>
            <p14:sldId id="338"/>
            <p14:sldId id="337"/>
            <p14:sldId id="342"/>
            <p14:sldId id="343"/>
            <p14:sldId id="336"/>
            <p14:sldId id="339"/>
            <p14:sldId id="340"/>
            <p14:sldId id="341"/>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22" autoAdjust="0"/>
    <p:restoredTop sz="99383" autoAdjust="0"/>
  </p:normalViewPr>
  <p:slideViewPr>
    <p:cSldViewPr>
      <p:cViewPr varScale="1">
        <p:scale>
          <a:sx n="62" d="100"/>
          <a:sy n="62" d="100"/>
        </p:scale>
        <p:origin x="-552"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&lt;Charlie Perkins, Joerg Robert&gt;, &lt;Futurewei, FAU Erlangen&gt;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smtClean="0"/>
              <a:t>&lt;Charlie Perkins, Joerg Robert&gt;, &lt;Futurewei, FAU Erlangen&gt;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&lt;Charlie Perkins, Joerg Robert&gt;, &lt;Futurewei, FAU Erlangen&gt;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&lt;Charlie Perkins, Joerg Robert&gt;, &lt;Futurewei, FAU Erlangen&gt;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Inhalt">
    <p:spTree>
      <p:nvGrpSpPr>
        <p:cNvPr id="1" name=""/>
        <p:cNvGrpSpPr/>
        <p:nvPr/>
      </p:nvGrpSpPr>
      <p:grpSpPr>
        <a:xfrm>
          <a:off x="0" y="0"/>
          <a:ext cx="0" cy="0"/>
          <a:chOff x="0" y="0"/>
          <a:chExt cx="0" cy="0"/>
        </a:xfrm>
      </p:grpSpPr>
      <p:sp>
        <p:nvSpPr>
          <p:cNvPr id="2" name="Titel 1"/>
          <p:cNvSpPr>
            <a:spLocks noGrp="1"/>
          </p:cNvSpPr>
          <p:nvPr>
            <p:ph type="title"/>
          </p:nvPr>
        </p:nvSpPr>
        <p:spPr>
          <a:xfrm>
            <a:off x="466725" y="334800"/>
            <a:ext cx="8208000" cy="338554"/>
          </a:xfrm>
        </p:spPr>
        <p:txBody>
          <a:bodyPr>
            <a:spAutoFit/>
          </a:bodyPr>
          <a:lstStyle>
            <a:lvl1pPr marL="0" indent="0" defTabSz="504000">
              <a:defRPr sz="2200"/>
            </a:lvl1pPr>
          </a:lstStyle>
          <a:p>
            <a:r>
              <a:rPr lang="de-DE" dirty="0" smtClean="0"/>
              <a:t>Titelmasterformat durch Klicken bearbeiten</a:t>
            </a:r>
            <a:endParaRPr lang="de-DE" dirty="0"/>
          </a:p>
        </p:txBody>
      </p:sp>
      <p:sp>
        <p:nvSpPr>
          <p:cNvPr id="6" name="Textfeld 3"/>
          <p:cNvSpPr txBox="1">
            <a:spLocks noChangeArrowheads="1"/>
          </p:cNvSpPr>
          <p:nvPr userDrawn="1"/>
        </p:nvSpPr>
        <p:spPr bwMode="auto">
          <a:xfrm>
            <a:off x="4354388" y="6525344"/>
            <a:ext cx="432048"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2400">
                <a:solidFill>
                  <a:schemeClr val="tx1"/>
                </a:solidFill>
                <a:latin typeface="Frutiger LT Com 55 Roman" pitchFamily="34" charset="0"/>
                <a:ea typeface="ＭＳ Ｐゴシック" pitchFamily="34" charset="-128"/>
              </a:defRPr>
            </a:lvl1pPr>
            <a:lvl2pPr marL="742950" indent="-285750" eaLnBrk="0" hangingPunct="0">
              <a:defRPr sz="2400">
                <a:solidFill>
                  <a:schemeClr val="tx1"/>
                </a:solidFill>
                <a:latin typeface="Frutiger LT Com 55 Roman" pitchFamily="34" charset="0"/>
                <a:ea typeface="ＭＳ Ｐゴシック" pitchFamily="34" charset="-128"/>
              </a:defRPr>
            </a:lvl2pPr>
            <a:lvl3pPr marL="1143000" indent="-228600" eaLnBrk="0" hangingPunct="0">
              <a:defRPr sz="2400">
                <a:solidFill>
                  <a:schemeClr val="tx1"/>
                </a:solidFill>
                <a:latin typeface="Frutiger LT Com 55 Roman" pitchFamily="34" charset="0"/>
                <a:ea typeface="ＭＳ Ｐゴシック" pitchFamily="34" charset="-128"/>
              </a:defRPr>
            </a:lvl3pPr>
            <a:lvl4pPr marL="1600200" indent="-228600" eaLnBrk="0" hangingPunct="0">
              <a:defRPr sz="2400">
                <a:solidFill>
                  <a:schemeClr val="tx1"/>
                </a:solidFill>
                <a:latin typeface="Frutiger LT Com 55 Roman" pitchFamily="34" charset="0"/>
                <a:ea typeface="ＭＳ Ｐゴシック" pitchFamily="34" charset="-128"/>
              </a:defRPr>
            </a:lvl4pPr>
            <a:lvl5pPr marL="2057400" indent="-228600" eaLnBrk="0" hangingPunct="0">
              <a:defRPr sz="2400">
                <a:solidFill>
                  <a:schemeClr val="tx1"/>
                </a:solidFill>
                <a:latin typeface="Frutiger LT Com 55 Roman"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Frutiger LT Com 55 Roman"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Frutiger LT Com 55 Roman"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Frutiger LT Com 55 Roman"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Frutiger LT Com 55 Roman" pitchFamily="34" charset="0"/>
                <a:ea typeface="ＭＳ Ｐゴシック" pitchFamily="34" charset="-128"/>
              </a:defRPr>
            </a:lvl9pPr>
          </a:lstStyle>
          <a:p>
            <a:pPr algn="ctr" eaLnBrk="1" hangingPunct="1">
              <a:spcAft>
                <a:spcPct val="40000"/>
              </a:spcAft>
              <a:buFont typeface="Wingdings" pitchFamily="2" charset="2"/>
              <a:buNone/>
            </a:pPr>
            <a:fld id="{7F804833-AD97-4094-977D-9ACBF24CDD8A}" type="slidenum">
              <a:rPr lang="de-DE" altLang="de-DE" sz="1000">
                <a:solidFill>
                  <a:srgbClr val="00406F"/>
                </a:solidFill>
                <a:latin typeface="+mj-lt"/>
              </a:rPr>
              <a:pPr algn="ctr" eaLnBrk="1" hangingPunct="1">
                <a:spcAft>
                  <a:spcPct val="40000"/>
                </a:spcAft>
                <a:buFont typeface="Wingdings" pitchFamily="2" charset="2"/>
                <a:buNone/>
              </a:pPr>
              <a:t>‹#›</a:t>
            </a:fld>
            <a:endParaRPr lang="de-DE" altLang="de-DE" sz="1000" dirty="0">
              <a:solidFill>
                <a:srgbClr val="00406F"/>
              </a:solidFill>
              <a:latin typeface="+mj-lt"/>
            </a:endParaRPr>
          </a:p>
        </p:txBody>
      </p:sp>
      <p:sp>
        <p:nvSpPr>
          <p:cNvPr id="16" name="Line 8"/>
          <p:cNvSpPr>
            <a:spLocks noChangeShapeType="1"/>
          </p:cNvSpPr>
          <p:nvPr userDrawn="1"/>
        </p:nvSpPr>
        <p:spPr bwMode="auto">
          <a:xfrm>
            <a:off x="468313" y="1052736"/>
            <a:ext cx="8207375" cy="0"/>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9" name="Textplatzhalter 18"/>
          <p:cNvSpPr>
            <a:spLocks noGrp="1"/>
          </p:cNvSpPr>
          <p:nvPr>
            <p:ph type="body" sz="quarter" idx="15"/>
          </p:nvPr>
        </p:nvSpPr>
        <p:spPr>
          <a:xfrm>
            <a:off x="466725" y="1484785"/>
            <a:ext cx="8208000" cy="4608512"/>
          </a:xfrm>
        </p:spPr>
        <p:txBody>
          <a:bodyPr/>
          <a:lstStyle>
            <a:lvl1pPr marL="0" indent="0">
              <a:buFontTx/>
              <a:buNone/>
              <a:defRPr/>
            </a:lvl1pPr>
          </a:lstStyle>
          <a:p>
            <a:pPr lvl="0"/>
            <a:r>
              <a:rPr lang="de-DE" dirty="0" smtClean="0"/>
              <a:t>Textmasterformat bearbeiten</a:t>
            </a:r>
          </a:p>
        </p:txBody>
      </p:sp>
      <p:sp>
        <p:nvSpPr>
          <p:cNvPr id="12" name="Bildplatzhalter 2"/>
          <p:cNvSpPr>
            <a:spLocks noGrp="1"/>
          </p:cNvSpPr>
          <p:nvPr>
            <p:ph type="pic" sz="quarter" idx="11" hasCustomPrompt="1"/>
          </p:nvPr>
        </p:nvSpPr>
        <p:spPr>
          <a:xfrm>
            <a:off x="6372200" y="6304668"/>
            <a:ext cx="976021" cy="414000"/>
          </a:xfrm>
        </p:spPr>
        <p:txBody>
          <a:bodyPr anchor="ctr"/>
          <a:lstStyle>
            <a:lvl1pPr marL="0" indent="0" algn="ctr">
              <a:buNone/>
              <a:defRPr sz="800"/>
            </a:lvl1pPr>
          </a:lstStyle>
          <a:p>
            <a:pPr lvl="0"/>
            <a:r>
              <a:rPr lang="de-DE" noProof="0" dirty="0" smtClean="0"/>
              <a:t>Partnerlogo durch Klicken bearbeiten</a:t>
            </a:r>
            <a:endParaRPr lang="de-DE" noProof="0" dirty="0"/>
          </a:p>
        </p:txBody>
      </p:sp>
      <p:sp>
        <p:nvSpPr>
          <p:cNvPr id="9" name="Datumsplatzhalter 8"/>
          <p:cNvSpPr>
            <a:spLocks noGrp="1"/>
          </p:cNvSpPr>
          <p:nvPr>
            <p:ph type="dt" sz="half" idx="16"/>
          </p:nvPr>
        </p:nvSpPr>
        <p:spPr/>
        <p:txBody>
          <a:bodyPr/>
          <a:lstStyle/>
          <a:p>
            <a:r>
              <a:rPr lang="en-US" smtClean="0"/>
              <a:t>&lt;Sept  2018&gt;</a:t>
            </a:r>
            <a:endParaRPr lang="de-DE"/>
          </a:p>
        </p:txBody>
      </p:sp>
      <p:sp>
        <p:nvSpPr>
          <p:cNvPr id="10" name="Fußzeilenplatzhalter 9"/>
          <p:cNvSpPr>
            <a:spLocks noGrp="1"/>
          </p:cNvSpPr>
          <p:nvPr>
            <p:ph type="ftr" sz="quarter" idx="17"/>
          </p:nvPr>
        </p:nvSpPr>
        <p:spPr/>
        <p:txBody>
          <a:bodyPr/>
          <a:lstStyle/>
          <a:p>
            <a:r>
              <a:rPr lang="de-DE" smtClean="0"/>
              <a:t>&lt;Charlie Perkins, Joerg Robert&gt;, &lt;Futurewei, FAU Erlangen&gt;</a:t>
            </a:r>
            <a:endParaRPr lang="de-DE" dirty="0"/>
          </a:p>
        </p:txBody>
      </p:sp>
    </p:spTree>
    <p:extLst>
      <p:ext uri="{BB962C8B-B14F-4D97-AF65-F5344CB8AC3E}">
        <p14:creationId xmlns:p14="http://schemas.microsoft.com/office/powerpoint/2010/main" val="153320041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&lt;Sept  2018&gt;</a:t>
            </a:r>
            <a:endParaRPr lang="en-US" dirty="0"/>
          </a:p>
        </p:txBody>
      </p:sp>
      <p:sp>
        <p:nvSpPr>
          <p:cNvPr id="5" name="Footer Placeholder 4"/>
          <p:cNvSpPr>
            <a:spLocks noGrp="1"/>
          </p:cNvSpPr>
          <p:nvPr>
            <p:ph type="ftr" sz="quarter" idx="11"/>
          </p:nvPr>
        </p:nvSpPr>
        <p:spPr/>
        <p:txBody>
          <a:bodyPr/>
          <a:lstStyle/>
          <a:p>
            <a:r>
              <a:rPr lang="de-DE" smtClean="0"/>
              <a:t>&lt;Charlie Perkins, Joerg Robert&gt;, &lt;Futurewei, FAU Erlangen&gt;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29273219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&lt;Sept  2018&gt;</a:t>
            </a:r>
            <a:endParaRPr lang="en-US" dirty="0"/>
          </a:p>
        </p:txBody>
      </p:sp>
      <p:sp>
        <p:nvSpPr>
          <p:cNvPr id="5" name="Footer Placeholder 4"/>
          <p:cNvSpPr>
            <a:spLocks noGrp="1"/>
          </p:cNvSpPr>
          <p:nvPr>
            <p:ph type="ftr" sz="quarter" idx="11"/>
          </p:nvPr>
        </p:nvSpPr>
        <p:spPr/>
        <p:txBody>
          <a:bodyPr/>
          <a:lstStyle/>
          <a:p>
            <a:r>
              <a:rPr lang="de-DE" smtClean="0"/>
              <a:t>&lt;Charlie Perkins, Joerg Robert&gt;, &lt;Futurewei, FAU Erlangen&gt;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2548274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&lt;Sept  2018&gt;</a:t>
            </a:r>
            <a:endParaRPr lang="en-US" dirty="0"/>
          </a:p>
        </p:txBody>
      </p:sp>
      <p:sp>
        <p:nvSpPr>
          <p:cNvPr id="5" name="Footer Placeholder 4"/>
          <p:cNvSpPr>
            <a:spLocks noGrp="1"/>
          </p:cNvSpPr>
          <p:nvPr>
            <p:ph type="ftr" sz="quarter" idx="11"/>
          </p:nvPr>
        </p:nvSpPr>
        <p:spPr/>
        <p:txBody>
          <a:bodyPr/>
          <a:lstStyle/>
          <a:p>
            <a:r>
              <a:rPr lang="de-DE" smtClean="0"/>
              <a:t>&lt;Charlie Perkins, Joerg Robert&gt;, &lt;Futurewei, FAU Erlangen&gt;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7926157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&lt;Sept  2018&gt;</a:t>
            </a:r>
            <a:endParaRPr lang="en-US" dirty="0"/>
          </a:p>
        </p:txBody>
      </p:sp>
      <p:sp>
        <p:nvSpPr>
          <p:cNvPr id="6" name="Footer Placeholder 5"/>
          <p:cNvSpPr>
            <a:spLocks noGrp="1"/>
          </p:cNvSpPr>
          <p:nvPr>
            <p:ph type="ftr" sz="quarter" idx="11"/>
          </p:nvPr>
        </p:nvSpPr>
        <p:spPr/>
        <p:txBody>
          <a:bodyPr/>
          <a:lstStyle/>
          <a:p>
            <a:r>
              <a:rPr lang="de-DE" smtClean="0"/>
              <a:t>&lt;Charlie Perkins, Joerg Robert&gt;, &lt;Futurewei, FAU Erlangen&gt;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3517152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&lt;Sept  2018&gt;</a:t>
            </a:r>
            <a:endParaRPr lang="en-US" dirty="0"/>
          </a:p>
        </p:txBody>
      </p:sp>
      <p:sp>
        <p:nvSpPr>
          <p:cNvPr id="8" name="Footer Placeholder 7"/>
          <p:cNvSpPr>
            <a:spLocks noGrp="1"/>
          </p:cNvSpPr>
          <p:nvPr>
            <p:ph type="ftr" sz="quarter" idx="11"/>
          </p:nvPr>
        </p:nvSpPr>
        <p:spPr/>
        <p:txBody>
          <a:bodyPr/>
          <a:lstStyle/>
          <a:p>
            <a:r>
              <a:rPr lang="de-DE" smtClean="0"/>
              <a:t>&lt;Charlie Perkins, Joerg Robert&gt;, &lt;Futurewei, FAU Erlangen&gt;</a:t>
            </a:r>
            <a:endParaRPr lang="en-US"/>
          </a:p>
        </p:txBody>
      </p:sp>
      <p:sp>
        <p:nvSpPr>
          <p:cNvPr id="9" name="Slide Number Placeholder 8"/>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5169495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&lt;Sept  2018&gt;</a:t>
            </a:r>
            <a:endParaRPr lang="en-US" dirty="0"/>
          </a:p>
        </p:txBody>
      </p:sp>
      <p:sp>
        <p:nvSpPr>
          <p:cNvPr id="4" name="Footer Placeholder 3"/>
          <p:cNvSpPr>
            <a:spLocks noGrp="1"/>
          </p:cNvSpPr>
          <p:nvPr>
            <p:ph type="ftr" sz="quarter" idx="11"/>
          </p:nvPr>
        </p:nvSpPr>
        <p:spPr/>
        <p:txBody>
          <a:bodyPr/>
          <a:lstStyle/>
          <a:p>
            <a:r>
              <a:rPr lang="de-DE" smtClean="0"/>
              <a:t>&lt;Charlie Perkins, Joerg Robert&gt;, &lt;Futurewei, FAU Erlangen&gt;</a:t>
            </a:r>
            <a:endParaRPr lang="en-US"/>
          </a:p>
        </p:txBody>
      </p:sp>
      <p:sp>
        <p:nvSpPr>
          <p:cNvPr id="5" name="Slide Number Placeholder 4"/>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4047028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2018&gt;</a:t>
            </a:r>
            <a:endParaRPr lang="en-US" dirty="0"/>
          </a:p>
        </p:txBody>
      </p:sp>
      <p:sp>
        <p:nvSpPr>
          <p:cNvPr id="5" name="Rectangle 5"/>
          <p:cNvSpPr>
            <a:spLocks noGrp="1" noChangeArrowheads="1"/>
          </p:cNvSpPr>
          <p:nvPr>
            <p:ph type="ftr" sz="quarter" idx="11"/>
          </p:nvPr>
        </p:nvSpPr>
        <p:spPr>
          <a:xfrm>
            <a:off x="5029200" y="6475413"/>
            <a:ext cx="3810000" cy="230187"/>
          </a:xfrm>
          <a:ln/>
        </p:spPr>
        <p:txBody>
          <a:bodyPr/>
          <a:lstStyle>
            <a:lvl1pPr>
              <a:defRPr/>
            </a:lvl1pPr>
          </a:lstStyle>
          <a:p>
            <a:pPr>
              <a:defRPr/>
            </a:pPr>
            <a:r>
              <a:rPr lang="de-DE" dirty="0" smtClean="0"/>
              <a:t>&lt;Charlie Perkins, Joerg Robert&gt;, &lt;Futurewei, FAU Erlangen&gt;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&lt;Sept  2018&gt;</a:t>
            </a:r>
            <a:endParaRPr lang="en-US" dirty="0"/>
          </a:p>
        </p:txBody>
      </p:sp>
      <p:sp>
        <p:nvSpPr>
          <p:cNvPr id="3" name="Footer Placeholder 2"/>
          <p:cNvSpPr>
            <a:spLocks noGrp="1"/>
          </p:cNvSpPr>
          <p:nvPr>
            <p:ph type="ftr" sz="quarter" idx="11"/>
          </p:nvPr>
        </p:nvSpPr>
        <p:spPr/>
        <p:txBody>
          <a:bodyPr/>
          <a:lstStyle/>
          <a:p>
            <a:r>
              <a:rPr lang="de-DE" smtClean="0"/>
              <a:t>&lt;Charlie Perkins, Joerg Robert&gt;, &lt;Futurewei, FAU Erlangen&gt;</a:t>
            </a:r>
            <a:endParaRPr lang="en-US"/>
          </a:p>
        </p:txBody>
      </p:sp>
      <p:sp>
        <p:nvSpPr>
          <p:cNvPr id="4" name="Slide Number Placeholder 3"/>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8764948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&lt;Sept  2018&gt;</a:t>
            </a:r>
            <a:endParaRPr lang="en-US" dirty="0"/>
          </a:p>
        </p:txBody>
      </p:sp>
      <p:sp>
        <p:nvSpPr>
          <p:cNvPr id="6" name="Footer Placeholder 5"/>
          <p:cNvSpPr>
            <a:spLocks noGrp="1"/>
          </p:cNvSpPr>
          <p:nvPr>
            <p:ph type="ftr" sz="quarter" idx="11"/>
          </p:nvPr>
        </p:nvSpPr>
        <p:spPr/>
        <p:txBody>
          <a:bodyPr/>
          <a:lstStyle/>
          <a:p>
            <a:r>
              <a:rPr lang="de-DE" smtClean="0"/>
              <a:t>&lt;Charlie Perkins, Joerg Robert&gt;, &lt;Futurewei, FAU Erlangen&gt;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6901789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&lt;Sept  2018&gt;</a:t>
            </a:r>
            <a:endParaRPr lang="en-US" dirty="0"/>
          </a:p>
        </p:txBody>
      </p:sp>
      <p:sp>
        <p:nvSpPr>
          <p:cNvPr id="6" name="Footer Placeholder 5"/>
          <p:cNvSpPr>
            <a:spLocks noGrp="1"/>
          </p:cNvSpPr>
          <p:nvPr>
            <p:ph type="ftr" sz="quarter" idx="11"/>
          </p:nvPr>
        </p:nvSpPr>
        <p:spPr/>
        <p:txBody>
          <a:bodyPr/>
          <a:lstStyle/>
          <a:p>
            <a:r>
              <a:rPr lang="de-DE" smtClean="0"/>
              <a:t>&lt;Charlie Perkins, Joerg Robert&gt;, &lt;Futurewei, FAU Erlangen&gt;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0950863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&lt;Sept  2018&gt;</a:t>
            </a:r>
            <a:endParaRPr lang="en-US" dirty="0"/>
          </a:p>
        </p:txBody>
      </p:sp>
      <p:sp>
        <p:nvSpPr>
          <p:cNvPr id="5" name="Footer Placeholder 4"/>
          <p:cNvSpPr>
            <a:spLocks noGrp="1"/>
          </p:cNvSpPr>
          <p:nvPr>
            <p:ph type="ftr" sz="quarter" idx="11"/>
          </p:nvPr>
        </p:nvSpPr>
        <p:spPr/>
        <p:txBody>
          <a:bodyPr/>
          <a:lstStyle/>
          <a:p>
            <a:r>
              <a:rPr lang="de-DE" smtClean="0"/>
              <a:t>&lt;Charlie Perkins, Joerg Robert&gt;, &lt;Futurewei, FAU Erlangen&gt;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77193424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&lt;Sept  2018&gt;</a:t>
            </a:r>
            <a:endParaRPr lang="en-US" dirty="0"/>
          </a:p>
        </p:txBody>
      </p:sp>
      <p:sp>
        <p:nvSpPr>
          <p:cNvPr id="5" name="Footer Placeholder 4"/>
          <p:cNvSpPr>
            <a:spLocks noGrp="1"/>
          </p:cNvSpPr>
          <p:nvPr>
            <p:ph type="ftr" sz="quarter" idx="11"/>
          </p:nvPr>
        </p:nvSpPr>
        <p:spPr/>
        <p:txBody>
          <a:bodyPr/>
          <a:lstStyle/>
          <a:p>
            <a:r>
              <a:rPr lang="de-DE" smtClean="0"/>
              <a:t>&lt;Charlie Perkins, Joerg Robert&gt;, &lt;Futurewei, FAU Erlangen&gt;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486433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&lt;Sept  2018&gt;</a:t>
            </a:r>
            <a:endParaRPr lang="en-US" dirty="0"/>
          </a:p>
        </p:txBody>
      </p:sp>
      <p:sp>
        <p:nvSpPr>
          <p:cNvPr id="4" name="Footer Placeholder 3"/>
          <p:cNvSpPr>
            <a:spLocks noGrp="1"/>
          </p:cNvSpPr>
          <p:nvPr>
            <p:ph type="ftr" sz="quarter" idx="11"/>
          </p:nvPr>
        </p:nvSpPr>
        <p:spPr/>
        <p:txBody>
          <a:bodyPr/>
          <a:lstStyle/>
          <a:p>
            <a:pPr>
              <a:defRPr/>
            </a:pPr>
            <a:r>
              <a:rPr lang="de-DE" smtClean="0"/>
              <a:t>&lt;Charlie Perkins, Joerg Robert&gt;, &lt;Futurewei, FAU Erlangen&gt;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AD8365B0-1DCB-374B-8D2E-32E02956BE58}" type="slidenum">
              <a:rPr lang="en-US" smtClean="0"/>
              <a:pPr>
                <a:defRPr/>
              </a:pPr>
              <a:t>‹#›</a:t>
            </a:fld>
            <a:endParaRPr lang="en-US"/>
          </a:p>
        </p:txBody>
      </p:sp>
    </p:spTree>
    <p:extLst>
      <p:ext uri="{BB962C8B-B14F-4D97-AF65-F5344CB8AC3E}">
        <p14:creationId xmlns:p14="http://schemas.microsoft.com/office/powerpoint/2010/main" val="3226544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&lt;Charlie Perkins, Joerg Robert&gt;, &lt;Futurewei, FAU Erlangen&gt;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smtClean="0"/>
              <a:t>&lt;Charlie Perkins, Joerg Robert&gt;, &lt;Futurewei, FAU Erlangen&gt;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&lt;Sept  2018&gt;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smtClean="0"/>
              <a:t>&lt;Charlie Perkins, Joerg Robert&gt;, &lt;Futurewei, FAU Erlangen&gt;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&lt;Sept  2018&gt;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smtClean="0"/>
              <a:t>&lt;Charlie Perkins, Joerg Robert&gt;, &lt;Futurewei, FAU Erlangen&gt;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&lt;Sept  2018&gt;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smtClean="0"/>
              <a:t>&lt;Charlie Perkins, Joerg Robert&gt;, &lt;Futurewei, FAU Erlangen&gt;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smtClean="0"/>
              <a:t>&lt;Charlie Perkins, Joerg Robert&gt;, &lt;Futurewei, FAU Erlangen&gt;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&lt;Sept  2018&gt;</a:t>
            </a:r>
            <a:endParaRPr lang="en-US" dirty="0"/>
          </a:p>
        </p:txBody>
      </p:sp>
      <p:sp>
        <p:nvSpPr>
          <p:cNvPr id="1029" name="Rectangle 5"/>
          <p:cNvSpPr>
            <a:spLocks noGrp="1" noChangeArrowheads="1"/>
          </p:cNvSpPr>
          <p:nvPr>
            <p:ph type="ftr" sz="quarter" idx="3"/>
          </p:nvPr>
        </p:nvSpPr>
        <p:spPr bwMode="auto">
          <a:xfrm>
            <a:off x="4876800" y="6477000"/>
            <a:ext cx="40386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de-DE" smtClean="0"/>
              <a:t>&lt;Charlie Perkins, Joerg Robert&gt;, &lt;Futurewei, FAU Erlangen&gt;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smtClean="0"/>
              <a:t>15-18-0149-02-0012</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73" r:id="rId13"/>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&lt;Sept  2018&gt;</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smtClean="0"/>
              <a:t>&lt;Charlie Perkins, Joerg Robert&gt;, &lt;Futurewei, FAU Erlangen&gt;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D7420C-4272-4DB2-8EFD-D13A12D898A1}" type="slidenum">
              <a:rPr lang="en-US" smtClean="0"/>
              <a:t>‹#›</a:t>
            </a:fld>
            <a:endParaRPr lang="en-US"/>
          </a:p>
        </p:txBody>
      </p:sp>
    </p:spTree>
    <p:extLst>
      <p:ext uri="{BB962C8B-B14F-4D97-AF65-F5344CB8AC3E}">
        <p14:creationId xmlns:p14="http://schemas.microsoft.com/office/powerpoint/2010/main" val="312371236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4953000" y="6477000"/>
            <a:ext cx="38100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de-DE" dirty="0" smtClean="0"/>
              <a:t>&lt;Charlie Perkins, Joerg Robert&gt;, &lt;Futurewei, FAU Erlangen&gt;</a:t>
            </a:r>
            <a:endParaRPr lang="en-US" dirty="0"/>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ULI profile and module organization  for convenient programmability</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12 Sept 2018</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Charlie Perkins</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Futurewei</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Address </a:t>
            </a:r>
            <a:r>
              <a:rPr lang="es-ES" sz="1600" dirty="0">
                <a:solidFill>
                  <a:schemeClr val="tx2"/>
                </a:solidFill>
                <a:latin typeface="Times New Roman" pitchFamily="18" charset="0"/>
                <a:ea typeface="ＭＳ Ｐゴシック" pitchFamily="-65" charset="-128"/>
                <a:cs typeface="+mn-cs"/>
              </a:rPr>
              <a:t>[</a:t>
            </a:r>
            <a:r>
              <a:rPr lang="es-ES" sz="1600" dirty="0">
                <a:solidFill>
                  <a:srgbClr val="FF0000"/>
                </a:solidFill>
                <a:latin typeface="Times New Roman" pitchFamily="18" charset="0"/>
                <a:ea typeface="ＭＳ Ｐゴシック" pitchFamily="-65" charset="-128"/>
                <a:cs typeface="+mn-cs"/>
              </a:rPr>
              <a:t>2330 Central </a:t>
            </a:r>
            <a:r>
              <a:rPr lang="es-ES" sz="1600" dirty="0" err="1">
                <a:solidFill>
                  <a:srgbClr val="FF0000"/>
                </a:solidFill>
                <a:latin typeface="Times New Roman" pitchFamily="18" charset="0"/>
                <a:ea typeface="ＭＳ Ｐゴシック" pitchFamily="-65" charset="-128"/>
                <a:cs typeface="+mn-cs"/>
              </a:rPr>
              <a:t>Expy</a:t>
            </a:r>
            <a:r>
              <a:rPr lang="es-ES" sz="1600" dirty="0">
                <a:solidFill>
                  <a:srgbClr val="FF0000"/>
                </a:solidFill>
                <a:latin typeface="Times New Roman" pitchFamily="18" charset="0"/>
                <a:ea typeface="ＭＳ Ｐゴシック" pitchFamily="-65" charset="-128"/>
                <a:cs typeface="+mn-cs"/>
              </a:rPr>
              <a:t>, Santa Clara Ca, USA</a:t>
            </a:r>
            <a:r>
              <a:rPr lang="es-E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Voice</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1.408-330-4586</a:t>
            </a:r>
            <a:r>
              <a:rPr lang="en-U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E-Mail:[</a:t>
            </a:r>
            <a:r>
              <a:rPr lang="en-US" sz="1600" dirty="0">
                <a:solidFill>
                  <a:srgbClr val="FF0000"/>
                </a:solidFill>
                <a:latin typeface="Times New Roman" pitchFamily="18" charset="0"/>
                <a:ea typeface="ＭＳ Ｐゴシック" pitchFamily="-65" charset="-128"/>
                <a:cs typeface="+mn-cs"/>
              </a:rPr>
              <a:t>charlie.perkins@huawei.com</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[Overview of IETF [</a:t>
            </a:r>
            <a:r>
              <a:rPr lang="en-US" sz="1600" dirty="0" err="1" smtClean="0">
                <a:solidFill>
                  <a:schemeClr val="tx2"/>
                </a:solidFill>
                <a:latin typeface="Times New Roman" pitchFamily="18" charset="0"/>
                <a:ea typeface="ＭＳ Ｐゴシック" pitchFamily="-65" charset="-128"/>
                <a:cs typeface="+mn-cs"/>
              </a:rPr>
              <a:t>lpwan</a:t>
            </a:r>
            <a:r>
              <a:rPr lang="en-US" sz="1600" dirty="0" smtClean="0">
                <a:solidFill>
                  <a:schemeClr val="tx2"/>
                </a:solidFill>
                <a:latin typeface="Times New Roman" pitchFamily="18" charset="0"/>
                <a:ea typeface="ＭＳ Ｐゴシック" pitchFamily="-65" charset="-128"/>
                <a:cs typeface="+mn-cs"/>
              </a:rPr>
              <a:t>] Working Group SCHC specification</a:t>
            </a:r>
            <a:r>
              <a:rPr lang="en-US" sz="1600" dirty="0" smtClean="0">
                <a:solidFill>
                  <a:srgbClr val="FF0000"/>
                </a:solidFill>
                <a:latin typeface="Times New Roman" pitchFamily="18" charset="0"/>
                <a:ea typeface="ＭＳ Ｐゴシック" pitchFamily="-65" charset="-128"/>
                <a:cs typeface="+mn-cs"/>
              </a:rPr>
              <a:t>.</a:t>
            </a:r>
            <a:r>
              <a:rPr lang="en-US" sz="1600" dirty="0" smtClean="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[Header compression plays a crucial role in enabling IPv6 over </a:t>
            </a:r>
            <a:r>
              <a:rPr lang="en-US" sz="1600" dirty="0" err="1" smtClean="0">
                <a:solidFill>
                  <a:schemeClr val="tx2"/>
                </a:solidFill>
                <a:latin typeface="Times New Roman" pitchFamily="18" charset="0"/>
                <a:ea typeface="ＭＳ Ｐゴシック" pitchFamily="-65" charset="-128"/>
                <a:cs typeface="+mn-cs"/>
              </a:rPr>
              <a:t>lpwan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[Describe SCHC to motivate further improvements by compressing 802.15.4 headers]</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2018&gt;</a:t>
            </a:r>
            <a:endParaRPr lang="en-US"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152076" y="304800"/>
            <a:ext cx="4032276" cy="619865"/>
          </a:xfrm>
        </p:spPr>
        <p:txBody>
          <a:bodyPr/>
          <a:lstStyle/>
          <a:p>
            <a:r>
              <a:rPr lang="de-DE" dirty="0" smtClean="0"/>
              <a:t>6LoWPAN IPv6 Header Compression Example</a:t>
            </a:r>
            <a:endParaRPr lang="de-DE" dirty="0"/>
          </a:p>
        </p:txBody>
      </p:sp>
      <p:sp>
        <p:nvSpPr>
          <p:cNvPr id="3" name="Textplatzhalter 2"/>
          <p:cNvSpPr>
            <a:spLocks noGrp="1"/>
          </p:cNvSpPr>
          <p:nvPr>
            <p:ph type="body" sz="quarter" idx="15"/>
          </p:nvPr>
        </p:nvSpPr>
        <p:spPr/>
        <p:txBody>
          <a:bodyPr/>
          <a:lstStyle/>
          <a:p>
            <a:pPr marL="285750" indent="-285750">
              <a:buFont typeface="Arial" pitchFamily="34" charset="0"/>
              <a:buChar char="•"/>
            </a:pPr>
            <a:r>
              <a:rPr lang="de-DE" dirty="0" smtClean="0"/>
              <a:t>Version ist immer 6</a:t>
            </a:r>
          </a:p>
          <a:p>
            <a:pPr marL="285750" indent="-285750">
              <a:buFont typeface="Arial" pitchFamily="34" charset="0"/>
              <a:buChar char="•"/>
            </a:pPr>
            <a:r>
              <a:rPr lang="de-DE" dirty="0" smtClean="0"/>
              <a:t>Traffic Class und Flow Label sind null</a:t>
            </a:r>
          </a:p>
          <a:p>
            <a:pPr marL="285750" indent="-285750">
              <a:buFont typeface="Arial" pitchFamily="34" charset="0"/>
              <a:buChar char="•"/>
            </a:pPr>
            <a:r>
              <a:rPr lang="de-DE" dirty="0" smtClean="0"/>
              <a:t>Payload Länge kann stets von niedrigeren </a:t>
            </a:r>
            <a:r>
              <a:rPr lang="de-DE" dirty="0" err="1" smtClean="0"/>
              <a:t>Layern</a:t>
            </a:r>
            <a:r>
              <a:rPr lang="de-DE" dirty="0" smtClean="0"/>
              <a:t> hergeleitet werden</a:t>
            </a:r>
          </a:p>
          <a:p>
            <a:pPr marL="285750" indent="-285750">
              <a:buFont typeface="Arial" pitchFamily="34" charset="0"/>
              <a:buChar char="•"/>
            </a:pPr>
            <a:r>
              <a:rPr lang="de-DE" dirty="0" smtClean="0"/>
              <a:t>Adressen können oft aus 6LoWPAN Kontext hergeleitet werden (Link-</a:t>
            </a:r>
            <a:r>
              <a:rPr lang="de-DE" dirty="0" err="1" smtClean="0"/>
              <a:t>local</a:t>
            </a:r>
            <a:r>
              <a:rPr lang="de-DE" dirty="0" smtClean="0"/>
              <a:t>)</a:t>
            </a:r>
          </a:p>
          <a:p>
            <a:pPr lvl="1" indent="0">
              <a:buNone/>
            </a:pPr>
            <a:r>
              <a:rPr lang="de-DE" dirty="0"/>
              <a:t>	</a:t>
            </a:r>
            <a:r>
              <a:rPr lang="de-DE" dirty="0" smtClean="0"/>
              <a:t>Annahmen ermöglichen effektive Kompression</a:t>
            </a:r>
          </a:p>
        </p:txBody>
      </p:sp>
      <p:sp>
        <p:nvSpPr>
          <p:cNvPr id="9" name="AutoShape 21"/>
          <p:cNvSpPr>
            <a:spLocks noChangeArrowheads="1"/>
          </p:cNvSpPr>
          <p:nvPr/>
        </p:nvSpPr>
        <p:spPr bwMode="auto">
          <a:xfrm>
            <a:off x="857224" y="3039484"/>
            <a:ext cx="431800" cy="288925"/>
          </a:xfrm>
          <a:prstGeom prst="rightArrow">
            <a:avLst>
              <a:gd name="adj1" fmla="val 50000"/>
              <a:gd name="adj2" fmla="val 49402"/>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Aft>
                <a:spcPct val="40000"/>
              </a:spcAft>
              <a:buFont typeface="Wingdings" pitchFamily="2" charset="2"/>
              <a:buNone/>
            </a:pPr>
            <a:endParaRPr lang="de-DE"/>
          </a:p>
        </p:txBody>
      </p:sp>
      <p:graphicFrame>
        <p:nvGraphicFramePr>
          <p:cNvPr id="10" name="Tabelle 9"/>
          <p:cNvGraphicFramePr>
            <a:graphicFrameLocks noGrp="1"/>
          </p:cNvGraphicFramePr>
          <p:nvPr>
            <p:extLst>
              <p:ext uri="{D42A27DB-BD31-4B8C-83A1-F6EECF244321}">
                <p14:modId xmlns:p14="http://schemas.microsoft.com/office/powerpoint/2010/main" val="864641682"/>
              </p:ext>
            </p:extLst>
          </p:nvPr>
        </p:nvGraphicFramePr>
        <p:xfrm>
          <a:off x="2195736" y="3645024"/>
          <a:ext cx="3384045" cy="1920529"/>
        </p:xfrm>
        <a:graphic>
          <a:graphicData uri="http://schemas.openxmlformats.org/drawingml/2006/table">
            <a:tbl>
              <a:tblPr firstRow="1" bandRow="1">
                <a:tableStyleId>{2D5ABB26-0587-4C30-8999-92F81FD0307C}</a:tableStyleId>
              </a:tblPr>
              <a:tblGrid>
                <a:gridCol w="1128015"/>
                <a:gridCol w="1128015"/>
                <a:gridCol w="1128015"/>
              </a:tblGrid>
              <a:tr h="244690">
                <a:tc>
                  <a:txBody>
                    <a:bodyPr/>
                    <a:lstStyle/>
                    <a:p>
                      <a:pPr algn="ctr"/>
                      <a:r>
                        <a:rPr lang="de-DE" sz="1000" b="1" dirty="0" smtClean="0"/>
                        <a:t>Version (4Bits)</a:t>
                      </a:r>
                      <a:endParaRPr lang="de-DE" sz="1000" b="1"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00"/>
                    </a:solidFill>
                  </a:tcPr>
                </a:tc>
                <a:tc>
                  <a:txBody>
                    <a:bodyPr/>
                    <a:lstStyle/>
                    <a:p>
                      <a:pPr algn="ctr"/>
                      <a:r>
                        <a:rPr lang="de-DE" sz="1000" b="1" dirty="0" smtClean="0"/>
                        <a:t>Traffic Class (1B)</a:t>
                      </a:r>
                      <a:endParaRPr lang="de-DE" sz="1000" b="1"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00"/>
                    </a:solidFill>
                  </a:tcPr>
                </a:tc>
                <a:tc>
                  <a:txBody>
                    <a:bodyPr/>
                    <a:lstStyle/>
                    <a:p>
                      <a:pPr algn="ctr"/>
                      <a:r>
                        <a:rPr lang="de-DE" sz="1000" b="1" dirty="0" smtClean="0"/>
                        <a:t>Flow Label (20Bits)</a:t>
                      </a:r>
                      <a:endParaRPr lang="de-DE" sz="1000" b="1"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00"/>
                    </a:solidFill>
                  </a:tcPr>
                </a:tc>
              </a:tr>
              <a:tr h="244689">
                <a:tc>
                  <a:txBody>
                    <a:bodyPr/>
                    <a:lstStyle/>
                    <a:p>
                      <a:pPr algn="ctr"/>
                      <a:r>
                        <a:rPr lang="de-DE" sz="1000" b="1" dirty="0" smtClean="0"/>
                        <a:t>Payload</a:t>
                      </a:r>
                      <a:r>
                        <a:rPr lang="de-DE" sz="1000" b="1" baseline="0" dirty="0" smtClean="0"/>
                        <a:t> </a:t>
                      </a:r>
                      <a:r>
                        <a:rPr lang="de-DE" sz="1000" b="1" baseline="0" dirty="0" err="1" smtClean="0"/>
                        <a:t>Length</a:t>
                      </a:r>
                      <a:r>
                        <a:rPr lang="de-DE" sz="1000" b="1" baseline="0" dirty="0" smtClean="0"/>
                        <a:t> (2B)</a:t>
                      </a:r>
                      <a:endParaRPr lang="de-DE" sz="1000" b="1"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00"/>
                    </a:solidFill>
                  </a:tcPr>
                </a:tc>
                <a:tc>
                  <a:txBody>
                    <a:bodyPr/>
                    <a:lstStyle/>
                    <a:p>
                      <a:pPr algn="ctr"/>
                      <a:r>
                        <a:rPr lang="de-DE" sz="1000" b="1" dirty="0" smtClean="0"/>
                        <a:t>Next Header (1B)</a:t>
                      </a:r>
                      <a:endParaRPr lang="de-DE" sz="1000" b="1"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00"/>
                    </a:solidFill>
                  </a:tcPr>
                </a:tc>
                <a:tc>
                  <a:txBody>
                    <a:bodyPr/>
                    <a:lstStyle/>
                    <a:p>
                      <a:pPr algn="ctr"/>
                      <a:r>
                        <a:rPr lang="de-DE" sz="1000" b="1" dirty="0" smtClean="0"/>
                        <a:t>Hop Limit (1B)</a:t>
                      </a:r>
                      <a:endParaRPr lang="de-DE" sz="1000" b="1"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00"/>
                    </a:solidFill>
                  </a:tcPr>
                </a:tc>
              </a:tr>
              <a:tr h="561547">
                <a:tc gridSpan="3">
                  <a:txBody>
                    <a:bodyPr/>
                    <a:lstStyle/>
                    <a:p>
                      <a:pPr algn="ctr"/>
                      <a:r>
                        <a:rPr lang="de-DE" sz="1000" b="1" dirty="0" smtClean="0"/>
                        <a:t>Source </a:t>
                      </a:r>
                      <a:r>
                        <a:rPr lang="de-DE" sz="1000" b="1" dirty="0" err="1" smtClean="0"/>
                        <a:t>Address</a:t>
                      </a:r>
                      <a:r>
                        <a:rPr lang="de-DE" sz="1000" b="1" dirty="0" smtClean="0"/>
                        <a:t> (16B)</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00"/>
                    </a:solidFill>
                  </a:tcPr>
                </a:tc>
                <a:tc hMerge="1">
                  <a:txBody>
                    <a:bodyPr/>
                    <a:lstStyle/>
                    <a:p>
                      <a:endParaRPr lang="de-DE"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endParaRPr lang="de-DE"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566502">
                <a:tc gridSpan="3">
                  <a:txBody>
                    <a:bodyPr/>
                    <a:lstStyle/>
                    <a:p>
                      <a:pPr algn="ctr"/>
                      <a:r>
                        <a:rPr lang="de-DE" sz="1000" b="1" dirty="0" smtClean="0"/>
                        <a:t>Destination </a:t>
                      </a:r>
                      <a:r>
                        <a:rPr lang="de-DE" sz="1000" b="1" dirty="0" err="1" smtClean="0"/>
                        <a:t>Address</a:t>
                      </a:r>
                      <a:r>
                        <a:rPr lang="de-DE" sz="1000" b="1" dirty="0" smtClean="0"/>
                        <a:t> (16B)</a:t>
                      </a:r>
                      <a:endParaRPr lang="de-DE" sz="1000" b="1"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00"/>
                    </a:solidFill>
                  </a:tcPr>
                </a:tc>
                <a:tc hMerge="1">
                  <a:txBody>
                    <a:bodyPr/>
                    <a:lstStyle/>
                    <a:p>
                      <a:endParaRPr lang="de-DE"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endParaRPr lang="de-DE"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graphicFrame>
        <p:nvGraphicFramePr>
          <p:cNvPr id="11" name="Tabelle 10"/>
          <p:cNvGraphicFramePr>
            <a:graphicFrameLocks noGrp="1"/>
          </p:cNvGraphicFramePr>
          <p:nvPr>
            <p:extLst>
              <p:ext uri="{D42A27DB-BD31-4B8C-83A1-F6EECF244321}">
                <p14:modId xmlns:p14="http://schemas.microsoft.com/office/powerpoint/2010/main" val="2044061609"/>
              </p:ext>
            </p:extLst>
          </p:nvPr>
        </p:nvGraphicFramePr>
        <p:xfrm>
          <a:off x="2197192" y="5558810"/>
          <a:ext cx="3382918" cy="487680"/>
        </p:xfrm>
        <a:graphic>
          <a:graphicData uri="http://schemas.openxmlformats.org/drawingml/2006/table">
            <a:tbl>
              <a:tblPr firstRow="1" bandRow="1">
                <a:tableStyleId>{2D5ABB26-0587-4C30-8999-92F81FD0307C}</a:tableStyleId>
              </a:tblPr>
              <a:tblGrid>
                <a:gridCol w="1691459"/>
                <a:gridCol w="1691459"/>
              </a:tblGrid>
              <a:tr h="0">
                <a:tc>
                  <a:txBody>
                    <a:bodyPr/>
                    <a:lstStyle/>
                    <a:p>
                      <a:pPr algn="ctr"/>
                      <a:r>
                        <a:rPr lang="de-DE" sz="1000" b="1" dirty="0" smtClean="0"/>
                        <a:t>Source Port (2B)</a:t>
                      </a:r>
                      <a:endParaRPr lang="de-DE" sz="1000" b="1"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c>
                  <a:txBody>
                    <a:bodyPr/>
                    <a:lstStyle/>
                    <a:p>
                      <a:pPr algn="ctr"/>
                      <a:r>
                        <a:rPr lang="de-DE" sz="1000" b="1" dirty="0" smtClean="0"/>
                        <a:t>Destination Port (2B)</a:t>
                      </a:r>
                      <a:endParaRPr lang="de-DE" sz="1000" b="1"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r>
              <a:tr h="0">
                <a:tc>
                  <a:txBody>
                    <a:bodyPr/>
                    <a:lstStyle/>
                    <a:p>
                      <a:pPr algn="ctr"/>
                      <a:r>
                        <a:rPr lang="de-DE" sz="1000" b="1" dirty="0" err="1" smtClean="0"/>
                        <a:t>Length</a:t>
                      </a:r>
                      <a:r>
                        <a:rPr lang="de-DE" sz="1000" b="1" dirty="0" smtClean="0"/>
                        <a:t> (2B)</a:t>
                      </a:r>
                      <a:endParaRPr lang="de-DE" sz="1000" b="1"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c>
                  <a:txBody>
                    <a:bodyPr/>
                    <a:lstStyle/>
                    <a:p>
                      <a:pPr algn="ctr"/>
                      <a:r>
                        <a:rPr lang="de-DE" sz="1000" b="1" dirty="0" err="1" smtClean="0"/>
                        <a:t>Checksum</a:t>
                      </a:r>
                      <a:r>
                        <a:rPr lang="de-DE" sz="1000" b="1" dirty="0" smtClean="0"/>
                        <a:t> (2B)</a:t>
                      </a:r>
                      <a:endParaRPr lang="de-DE" sz="1000" b="1"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r>
            </a:tbl>
          </a:graphicData>
        </a:graphic>
      </p:graphicFrame>
      <p:sp>
        <p:nvSpPr>
          <p:cNvPr id="12" name="Kreuz 11"/>
          <p:cNvSpPr/>
          <p:nvPr/>
        </p:nvSpPr>
        <p:spPr bwMode="auto">
          <a:xfrm rot="18875208">
            <a:off x="3712822" y="3665858"/>
            <a:ext cx="392884" cy="380424"/>
          </a:xfrm>
          <a:prstGeom prst="plus">
            <a:avLst>
              <a:gd name="adj" fmla="val 44993"/>
            </a:avLst>
          </a:prstGeom>
          <a:solidFill>
            <a:srgbClr val="FF0000"/>
          </a:solidFill>
          <a:ln w="19050">
            <a:noFill/>
          </a:ln>
          <a:effectLst/>
          <a:ex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0"/>
              </a:spcBef>
              <a:spcAft>
                <a:spcPct val="40000"/>
              </a:spcAft>
              <a:buClrTx/>
              <a:buSzTx/>
              <a:buFont typeface="Wingdings" pitchFamily="2" charset="2"/>
              <a:buNone/>
              <a:tabLst/>
            </a:pPr>
            <a:endParaRPr kumimoji="0" lang="de-DE" sz="1800" b="0" i="0" u="none" strike="noStrike" cap="none" normalizeH="0" baseline="0" dirty="0" smtClean="0">
              <a:ln>
                <a:noFill/>
              </a:ln>
              <a:solidFill>
                <a:schemeClr val="tx1"/>
              </a:solidFill>
              <a:effectLst/>
              <a:latin typeface="+mj-lt"/>
            </a:endParaRPr>
          </a:p>
        </p:txBody>
      </p:sp>
      <p:sp>
        <p:nvSpPr>
          <p:cNvPr id="13" name="Kreuz 12"/>
          <p:cNvSpPr/>
          <p:nvPr/>
        </p:nvSpPr>
        <p:spPr bwMode="auto">
          <a:xfrm rot="18875208">
            <a:off x="2560693" y="4016274"/>
            <a:ext cx="392884" cy="380424"/>
          </a:xfrm>
          <a:prstGeom prst="plus">
            <a:avLst>
              <a:gd name="adj" fmla="val 44993"/>
            </a:avLst>
          </a:prstGeom>
          <a:solidFill>
            <a:srgbClr val="FF0000"/>
          </a:solidFill>
          <a:ln w="19050">
            <a:noFill/>
          </a:ln>
          <a:effectLst/>
          <a:ex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0"/>
              </a:spcBef>
              <a:spcAft>
                <a:spcPct val="40000"/>
              </a:spcAft>
              <a:buClrTx/>
              <a:buSzTx/>
              <a:buFont typeface="Wingdings" pitchFamily="2" charset="2"/>
              <a:buNone/>
              <a:tabLst/>
            </a:pPr>
            <a:endParaRPr kumimoji="0" lang="de-DE" sz="1800" b="0" i="0" u="none" strike="noStrike" cap="none" normalizeH="0" baseline="0" dirty="0" smtClean="0">
              <a:ln>
                <a:noFill/>
              </a:ln>
              <a:solidFill>
                <a:schemeClr val="tx1"/>
              </a:solidFill>
              <a:effectLst/>
              <a:latin typeface="+mj-lt"/>
            </a:endParaRPr>
          </a:p>
        </p:txBody>
      </p:sp>
      <p:sp>
        <p:nvSpPr>
          <p:cNvPr id="14" name="Kreuz 13"/>
          <p:cNvSpPr/>
          <p:nvPr/>
        </p:nvSpPr>
        <p:spPr bwMode="auto">
          <a:xfrm rot="18875208">
            <a:off x="2560692" y="3665859"/>
            <a:ext cx="392884" cy="380424"/>
          </a:xfrm>
          <a:prstGeom prst="plus">
            <a:avLst>
              <a:gd name="adj" fmla="val 44993"/>
            </a:avLst>
          </a:prstGeom>
          <a:solidFill>
            <a:srgbClr val="FF0000"/>
          </a:solidFill>
          <a:ln w="19050">
            <a:noFill/>
          </a:ln>
          <a:effectLst/>
          <a:ex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0"/>
              </a:spcBef>
              <a:spcAft>
                <a:spcPct val="40000"/>
              </a:spcAft>
              <a:buClrTx/>
              <a:buSzTx/>
              <a:buFont typeface="Wingdings" pitchFamily="2" charset="2"/>
              <a:buNone/>
              <a:tabLst/>
            </a:pPr>
            <a:endParaRPr kumimoji="0" lang="de-DE" sz="1800" b="0" i="0" u="none" strike="noStrike" cap="none" normalizeH="0" baseline="0" dirty="0" smtClean="0">
              <a:ln>
                <a:noFill/>
              </a:ln>
              <a:solidFill>
                <a:schemeClr val="tx1"/>
              </a:solidFill>
              <a:effectLst/>
              <a:latin typeface="+mj-lt"/>
            </a:endParaRPr>
          </a:p>
        </p:txBody>
      </p:sp>
      <p:sp>
        <p:nvSpPr>
          <p:cNvPr id="15" name="Kreuz 14"/>
          <p:cNvSpPr/>
          <p:nvPr/>
        </p:nvSpPr>
        <p:spPr bwMode="auto">
          <a:xfrm rot="18875208">
            <a:off x="4794495" y="3665858"/>
            <a:ext cx="392884" cy="380424"/>
          </a:xfrm>
          <a:prstGeom prst="plus">
            <a:avLst>
              <a:gd name="adj" fmla="val 44993"/>
            </a:avLst>
          </a:prstGeom>
          <a:solidFill>
            <a:srgbClr val="FF0000"/>
          </a:solidFill>
          <a:ln w="19050">
            <a:noFill/>
          </a:ln>
          <a:effectLst/>
          <a:ex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0"/>
              </a:spcBef>
              <a:spcAft>
                <a:spcPct val="40000"/>
              </a:spcAft>
              <a:buClrTx/>
              <a:buSzTx/>
              <a:buFont typeface="Wingdings" pitchFamily="2" charset="2"/>
              <a:buNone/>
              <a:tabLst/>
            </a:pPr>
            <a:endParaRPr kumimoji="0" lang="de-DE" sz="1800" b="0" i="0" u="none" strike="noStrike" cap="none" normalizeH="0" baseline="0" dirty="0" smtClean="0">
              <a:ln>
                <a:noFill/>
              </a:ln>
              <a:solidFill>
                <a:schemeClr val="tx1"/>
              </a:solidFill>
              <a:effectLst/>
              <a:latin typeface="+mj-lt"/>
            </a:endParaRPr>
          </a:p>
        </p:txBody>
      </p:sp>
      <p:sp>
        <p:nvSpPr>
          <p:cNvPr id="16" name="Kreuz 15"/>
          <p:cNvSpPr/>
          <p:nvPr/>
        </p:nvSpPr>
        <p:spPr bwMode="auto">
          <a:xfrm rot="18875208">
            <a:off x="3698405" y="4552041"/>
            <a:ext cx="392884" cy="380424"/>
          </a:xfrm>
          <a:prstGeom prst="plus">
            <a:avLst>
              <a:gd name="adj" fmla="val 44993"/>
            </a:avLst>
          </a:prstGeom>
          <a:solidFill>
            <a:srgbClr val="FF0000"/>
          </a:solidFill>
          <a:ln w="19050">
            <a:noFill/>
          </a:ln>
          <a:effectLst/>
          <a:ex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0"/>
              </a:spcBef>
              <a:spcAft>
                <a:spcPct val="40000"/>
              </a:spcAft>
              <a:buClrTx/>
              <a:buSzTx/>
              <a:buFont typeface="Wingdings" pitchFamily="2" charset="2"/>
              <a:buNone/>
              <a:tabLst/>
            </a:pPr>
            <a:endParaRPr kumimoji="0" lang="de-DE" sz="1800" b="0" i="0" u="none" strike="noStrike" cap="none" normalizeH="0" baseline="0" dirty="0" smtClean="0">
              <a:ln>
                <a:noFill/>
              </a:ln>
              <a:solidFill>
                <a:schemeClr val="tx1"/>
              </a:solidFill>
              <a:effectLst/>
              <a:latin typeface="+mj-lt"/>
            </a:endParaRPr>
          </a:p>
        </p:txBody>
      </p:sp>
      <p:sp>
        <p:nvSpPr>
          <p:cNvPr id="17" name="Kreuz 16"/>
          <p:cNvSpPr/>
          <p:nvPr/>
        </p:nvSpPr>
        <p:spPr bwMode="auto">
          <a:xfrm rot="18875208">
            <a:off x="3712822" y="5098440"/>
            <a:ext cx="392884" cy="380424"/>
          </a:xfrm>
          <a:prstGeom prst="plus">
            <a:avLst>
              <a:gd name="adj" fmla="val 44993"/>
            </a:avLst>
          </a:prstGeom>
          <a:solidFill>
            <a:srgbClr val="FF0000"/>
          </a:solidFill>
          <a:ln w="19050">
            <a:noFill/>
          </a:ln>
          <a:effectLst/>
          <a:ex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0"/>
              </a:spcBef>
              <a:spcAft>
                <a:spcPct val="40000"/>
              </a:spcAft>
              <a:buClrTx/>
              <a:buSzTx/>
              <a:buFont typeface="Wingdings" pitchFamily="2" charset="2"/>
              <a:buNone/>
              <a:tabLst/>
            </a:pPr>
            <a:endParaRPr kumimoji="0" lang="de-DE" sz="1800" b="0" i="0" u="none" strike="noStrike" cap="none" normalizeH="0" baseline="0" dirty="0" smtClean="0">
              <a:ln>
                <a:noFill/>
              </a:ln>
              <a:solidFill>
                <a:schemeClr val="tx1"/>
              </a:solidFill>
              <a:effectLst/>
              <a:latin typeface="+mj-lt"/>
            </a:endParaRPr>
          </a:p>
        </p:txBody>
      </p:sp>
      <p:sp>
        <p:nvSpPr>
          <p:cNvPr id="18" name="Date Placeholder 1"/>
          <p:cNvSpPr>
            <a:spLocks noGrp="1"/>
          </p:cNvSpPr>
          <p:nvPr>
            <p:ph type="dt" sz="half" idx="4294967295"/>
          </p:nvPr>
        </p:nvSpPr>
        <p:spPr>
          <a:xfrm>
            <a:off x="488924"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2018&gt;</a:t>
            </a:r>
            <a:endParaRPr lang="en-US" sz="1400" dirty="0"/>
          </a:p>
        </p:txBody>
      </p:sp>
      <p:sp>
        <p:nvSpPr>
          <p:cNvPr id="4" name="Footer Placeholder 3"/>
          <p:cNvSpPr>
            <a:spLocks noGrp="1"/>
          </p:cNvSpPr>
          <p:nvPr>
            <p:ph type="ftr" sz="quarter" idx="17"/>
          </p:nvPr>
        </p:nvSpPr>
        <p:spPr/>
        <p:txBody>
          <a:bodyPr/>
          <a:lstStyle/>
          <a:p>
            <a:r>
              <a:rPr lang="de-DE" smtClean="0"/>
              <a:t>&lt;Charlie Perkins, Joerg Robert&gt;, &lt;Futurewei, FAU Erlangen&gt;</a:t>
            </a:r>
            <a:endParaRPr lang="de-DE" dirty="0"/>
          </a:p>
        </p:txBody>
      </p:sp>
    </p:spTree>
    <p:extLst>
      <p:ext uri="{BB962C8B-B14F-4D97-AF65-F5344CB8AC3E}">
        <p14:creationId xmlns:p14="http://schemas.microsoft.com/office/powerpoint/2010/main" val="600174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914400"/>
            <a:ext cx="7772400" cy="609600"/>
          </a:xfrm>
        </p:spPr>
        <p:txBody>
          <a:bodyPr/>
          <a:lstStyle/>
          <a:p>
            <a:r>
              <a:rPr lang="en-US" dirty="0"/>
              <a:t>SCHC Compression for IPv6 and UDP headers</a:t>
            </a:r>
            <a:endParaRPr lang="en-US" sz="2800" b="1" dirty="0">
              <a:ea typeface="ＭＳ Ｐゴシック" charset="0"/>
              <a:cs typeface="ＭＳ Ｐゴシック" charset="0"/>
            </a:endParaRPr>
          </a:p>
        </p:txBody>
      </p:sp>
      <p:sp>
        <p:nvSpPr>
          <p:cNvPr id="3" name="Content Placeholder 2"/>
          <p:cNvSpPr>
            <a:spLocks noGrp="1"/>
          </p:cNvSpPr>
          <p:nvPr>
            <p:ph idx="1"/>
          </p:nvPr>
        </p:nvSpPr>
        <p:spPr>
          <a:xfrm>
            <a:off x="685800" y="1828800"/>
            <a:ext cx="7772400" cy="4572000"/>
          </a:xfrm>
        </p:spPr>
        <p:txBody>
          <a:bodyPr/>
          <a:lstStyle/>
          <a:p>
            <a:r>
              <a:rPr lang="en-US" sz="2000" dirty="0" smtClean="0"/>
              <a:t>IPv6 </a:t>
            </a:r>
            <a:r>
              <a:rPr lang="en-US" sz="2000" dirty="0"/>
              <a:t>version</a:t>
            </a:r>
          </a:p>
          <a:p>
            <a:r>
              <a:rPr lang="en-US" sz="2000" dirty="0" smtClean="0"/>
              <a:t>IPv6 </a:t>
            </a:r>
            <a:r>
              <a:rPr lang="en-US" sz="2000" dirty="0"/>
              <a:t>Traffic class</a:t>
            </a:r>
          </a:p>
          <a:p>
            <a:r>
              <a:rPr lang="en-US" sz="2000" dirty="0" smtClean="0"/>
              <a:t>Flow </a:t>
            </a:r>
            <a:r>
              <a:rPr lang="en-US" sz="2000" dirty="0"/>
              <a:t>label</a:t>
            </a:r>
          </a:p>
          <a:p>
            <a:r>
              <a:rPr lang="en-US" sz="2000" dirty="0" smtClean="0"/>
              <a:t>Payload </a:t>
            </a:r>
            <a:r>
              <a:rPr lang="en-US" sz="2000" dirty="0"/>
              <a:t>Length</a:t>
            </a:r>
          </a:p>
          <a:p>
            <a:r>
              <a:rPr lang="en-US" sz="2000" dirty="0" smtClean="0"/>
              <a:t>Next </a:t>
            </a:r>
            <a:r>
              <a:rPr lang="en-US" sz="2000" dirty="0"/>
              <a:t>Header</a:t>
            </a:r>
          </a:p>
          <a:p>
            <a:r>
              <a:rPr lang="en-US" sz="2000" dirty="0" smtClean="0"/>
              <a:t>Hop </a:t>
            </a:r>
            <a:r>
              <a:rPr lang="en-US" sz="2000" dirty="0"/>
              <a:t>Limit</a:t>
            </a:r>
          </a:p>
          <a:p>
            <a:r>
              <a:rPr lang="en-US" sz="2000" dirty="0" smtClean="0"/>
              <a:t>IPv6 </a:t>
            </a:r>
            <a:r>
              <a:rPr lang="en-US" sz="2000" dirty="0"/>
              <a:t>source and destination prefixes</a:t>
            </a:r>
          </a:p>
          <a:p>
            <a:r>
              <a:rPr lang="en-US" sz="2000" dirty="0" smtClean="0"/>
              <a:t>IPv6 </a:t>
            </a:r>
            <a:r>
              <a:rPr lang="en-US" sz="2000" dirty="0"/>
              <a:t>source and destination IID </a:t>
            </a:r>
          </a:p>
          <a:p>
            <a:r>
              <a:rPr lang="en-US" sz="2000" dirty="0" smtClean="0"/>
              <a:t>IPv6 </a:t>
            </a:r>
            <a:r>
              <a:rPr lang="en-US" sz="2000" dirty="0"/>
              <a:t>extensions </a:t>
            </a:r>
            <a:r>
              <a:rPr lang="en-US" sz="2000" dirty="0" smtClean="0"/>
              <a:t>(no compression </a:t>
            </a:r>
            <a:r>
              <a:rPr lang="en-US" sz="2000" smtClean="0"/>
              <a:t>actions defined yet)</a:t>
            </a:r>
            <a:endParaRPr lang="en-US" sz="2000" dirty="0"/>
          </a:p>
          <a:p>
            <a:r>
              <a:rPr lang="en-US" sz="2000" dirty="0" smtClean="0"/>
              <a:t>UDP </a:t>
            </a:r>
            <a:r>
              <a:rPr lang="en-US" sz="2000" dirty="0"/>
              <a:t>source and destination port </a:t>
            </a:r>
          </a:p>
          <a:p>
            <a:r>
              <a:rPr lang="en-US" sz="2000" dirty="0" smtClean="0"/>
              <a:t>UDP </a:t>
            </a:r>
            <a:r>
              <a:rPr lang="en-US" sz="2000" dirty="0"/>
              <a:t>length</a:t>
            </a:r>
          </a:p>
          <a:p>
            <a:r>
              <a:rPr lang="en-US" sz="2000" dirty="0" smtClean="0"/>
              <a:t>UDP </a:t>
            </a:r>
            <a:r>
              <a:rPr lang="en-US" sz="2000" dirty="0"/>
              <a:t>Checksum</a:t>
            </a:r>
          </a:p>
        </p:txBody>
      </p:sp>
      <p:sp>
        <p:nvSpPr>
          <p:cNvPr id="21505"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de-DE" smtClean="0"/>
              <a:t>&lt;Charlie Perkins, Joerg Robert&gt;, &lt;Futurewei, FAU Erlangen&gt;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Tree>
    <p:extLst>
      <p:ext uri="{BB962C8B-B14F-4D97-AF65-F5344CB8AC3E}">
        <p14:creationId xmlns:p14="http://schemas.microsoft.com/office/powerpoint/2010/main" val="23266227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85800"/>
          </a:xfrm>
        </p:spPr>
        <p:txBody>
          <a:bodyPr/>
          <a:lstStyle/>
          <a:p>
            <a:r>
              <a:rPr lang="en-US" dirty="0" smtClean="0"/>
              <a:t>SCHC for 802.15.4w</a:t>
            </a:r>
            <a:endParaRPr lang="en-US" dirty="0"/>
          </a:p>
        </p:txBody>
      </p:sp>
      <p:sp>
        <p:nvSpPr>
          <p:cNvPr id="3" name="Content Placeholder 2"/>
          <p:cNvSpPr>
            <a:spLocks noGrp="1"/>
          </p:cNvSpPr>
          <p:nvPr>
            <p:ph idx="1"/>
          </p:nvPr>
        </p:nvSpPr>
        <p:spPr>
          <a:xfrm>
            <a:off x="685800" y="1371600"/>
            <a:ext cx="7772400" cy="4800600"/>
          </a:xfrm>
        </p:spPr>
        <p:txBody>
          <a:bodyPr/>
          <a:lstStyle/>
          <a:p>
            <a:r>
              <a:rPr lang="en-US" dirty="0" smtClean="0"/>
              <a:t>draft-authors-lpwan-schc-802154-00</a:t>
            </a:r>
          </a:p>
          <a:p>
            <a:r>
              <a:rPr lang="en-US" dirty="0" smtClean="0"/>
              <a:t>Not an official IEEE 802.15.4w publication (i.e., not in the PAR), but a result of interest from the task group</a:t>
            </a:r>
          </a:p>
          <a:p>
            <a:r>
              <a:rPr lang="en-US" dirty="0" smtClean="0"/>
              <a:t>Written from perspective of using native 802.15.4 fragmentation, so SCHC parameters are not needed.</a:t>
            </a:r>
          </a:p>
          <a:p>
            <a:r>
              <a:rPr lang="en-US" dirty="0" smtClean="0"/>
              <a:t>Could become a work item within SC IETF</a:t>
            </a:r>
          </a:p>
          <a:p>
            <a:endParaRPr lang="en-US" dirty="0"/>
          </a:p>
        </p:txBody>
      </p:sp>
      <p:sp>
        <p:nvSpPr>
          <p:cNvPr id="4" name="Date Placeholder 3"/>
          <p:cNvSpPr>
            <a:spLocks noGrp="1"/>
          </p:cNvSpPr>
          <p:nvPr>
            <p:ph type="dt" sz="half" idx="10"/>
          </p:nvPr>
        </p:nvSpPr>
        <p:spPr/>
        <p:txBody>
          <a:bodyPr/>
          <a:lstStyle/>
          <a:p>
            <a:pPr>
              <a:defRPr/>
            </a:pPr>
            <a:r>
              <a:rPr lang="en-US" smtClean="0"/>
              <a:t>&lt;Sept  2018&gt;</a:t>
            </a:r>
            <a:endParaRPr lang="en-US" dirty="0"/>
          </a:p>
        </p:txBody>
      </p:sp>
      <p:sp>
        <p:nvSpPr>
          <p:cNvPr id="5" name="Footer Placeholder 4"/>
          <p:cNvSpPr>
            <a:spLocks noGrp="1"/>
          </p:cNvSpPr>
          <p:nvPr>
            <p:ph type="ftr" sz="quarter" idx="11"/>
          </p:nvPr>
        </p:nvSpPr>
        <p:spPr/>
        <p:txBody>
          <a:bodyPr/>
          <a:lstStyle/>
          <a:p>
            <a:pPr>
              <a:defRPr/>
            </a:pPr>
            <a:r>
              <a:rPr lang="de-DE" smtClean="0"/>
              <a:t>&lt;Charlie Perkins, Joerg Robert&gt;, &lt;Futurewei, FAU Erlangen&gt;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12</a:t>
            </a:fld>
            <a:endParaRPr lang="en-US"/>
          </a:p>
        </p:txBody>
      </p:sp>
    </p:spTree>
    <p:extLst>
      <p:ext uri="{BB962C8B-B14F-4D97-AF65-F5344CB8AC3E}">
        <p14:creationId xmlns:p14="http://schemas.microsoft.com/office/powerpoint/2010/main" val="38438073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SCHC Parameters specified</a:t>
            </a:r>
            <a:endParaRPr lang="en-US" dirty="0"/>
          </a:p>
        </p:txBody>
      </p:sp>
      <p:sp>
        <p:nvSpPr>
          <p:cNvPr id="3" name="Content Placeholder 2"/>
          <p:cNvSpPr>
            <a:spLocks noGrp="1"/>
          </p:cNvSpPr>
          <p:nvPr>
            <p:ph idx="1"/>
          </p:nvPr>
        </p:nvSpPr>
        <p:spPr/>
        <p:txBody>
          <a:bodyPr>
            <a:normAutofit fontScale="77500" lnSpcReduction="20000"/>
          </a:bodyPr>
          <a:lstStyle/>
          <a:p>
            <a:r>
              <a:rPr lang="en-US" dirty="0"/>
              <a:t>Size of the Rule </a:t>
            </a:r>
            <a:r>
              <a:rPr lang="en-US" dirty="0" smtClean="0"/>
              <a:t>ID = 3</a:t>
            </a:r>
            <a:endParaRPr lang="en-US" dirty="0"/>
          </a:p>
          <a:p>
            <a:r>
              <a:rPr lang="en-US" dirty="0"/>
              <a:t>Use of </a:t>
            </a:r>
            <a:r>
              <a:rPr lang="en-US" dirty="0" smtClean="0"/>
              <a:t>Padding to byte boundaries</a:t>
            </a:r>
            <a:endParaRPr lang="en-US" dirty="0"/>
          </a:p>
          <a:p>
            <a:r>
              <a:rPr lang="en-US" dirty="0"/>
              <a:t>L2 </a:t>
            </a:r>
            <a:r>
              <a:rPr lang="en-US" dirty="0" smtClean="0"/>
              <a:t>CRC – either 16 or 32, but 32-bit preferred</a:t>
            </a:r>
            <a:endParaRPr lang="en-US" dirty="0"/>
          </a:p>
          <a:p>
            <a:r>
              <a:rPr lang="en-US" dirty="0"/>
              <a:t>Fragmentation at layer-2 – not needed:</a:t>
            </a:r>
          </a:p>
          <a:p>
            <a:pPr lvl="1"/>
            <a:r>
              <a:rPr lang="en-US" dirty="0"/>
              <a:t>Fragmentation Delivery Reliability Option</a:t>
            </a:r>
          </a:p>
          <a:p>
            <a:pPr lvl="1"/>
            <a:r>
              <a:rPr lang="en-US" dirty="0"/>
              <a:t>Fragmentation ACK Parameters</a:t>
            </a:r>
          </a:p>
          <a:p>
            <a:pPr lvl="1"/>
            <a:r>
              <a:rPr lang="en-US" dirty="0"/>
              <a:t>MAX_ACK_REQUEST</a:t>
            </a:r>
          </a:p>
          <a:p>
            <a:pPr lvl="1"/>
            <a:r>
              <a:rPr lang="en-US" dirty="0"/>
              <a:t>FCN</a:t>
            </a:r>
          </a:p>
          <a:p>
            <a:pPr lvl="1"/>
            <a:r>
              <a:rPr lang="en-US" dirty="0" err="1"/>
              <a:t>DTag</a:t>
            </a:r>
            <a:endParaRPr lang="en-US" dirty="0"/>
          </a:p>
          <a:p>
            <a:r>
              <a:rPr lang="en-US" dirty="0" smtClean="0">
                <a:solidFill>
                  <a:srgbClr val="00B0F0"/>
                </a:solidFill>
              </a:rPr>
              <a:t>https</a:t>
            </a:r>
            <a:r>
              <a:rPr lang="en-US" dirty="0">
                <a:solidFill>
                  <a:srgbClr val="00B0F0"/>
                </a:solidFill>
              </a:rPr>
              <a:t>://</a:t>
            </a:r>
            <a:r>
              <a:rPr lang="en-US" dirty="0" smtClean="0">
                <a:solidFill>
                  <a:srgbClr val="00B0F0"/>
                </a:solidFill>
              </a:rPr>
              <a:t>mailarchive.ietf.org/arch/msg/lp-wan/SexnleQwBTL7XZ9-hC2h7tp79KU</a:t>
            </a:r>
          </a:p>
        </p:txBody>
      </p:sp>
      <p:sp>
        <p:nvSpPr>
          <p:cNvPr id="4" name="Date Placeholder 3"/>
          <p:cNvSpPr>
            <a:spLocks noGrp="1"/>
          </p:cNvSpPr>
          <p:nvPr>
            <p:ph type="dt" sz="half" idx="10"/>
          </p:nvPr>
        </p:nvSpPr>
        <p:spPr/>
        <p:txBody>
          <a:bodyPr/>
          <a:lstStyle/>
          <a:p>
            <a:pPr>
              <a:defRPr/>
            </a:pPr>
            <a:r>
              <a:rPr lang="en-US" smtClean="0"/>
              <a:t>&lt;Sept  2018&gt;</a:t>
            </a:r>
            <a:endParaRPr lang="en-US" dirty="0"/>
          </a:p>
        </p:txBody>
      </p:sp>
      <p:sp>
        <p:nvSpPr>
          <p:cNvPr id="5" name="Footer Placeholder 4"/>
          <p:cNvSpPr>
            <a:spLocks noGrp="1"/>
          </p:cNvSpPr>
          <p:nvPr>
            <p:ph type="ftr" sz="quarter" idx="11"/>
          </p:nvPr>
        </p:nvSpPr>
        <p:spPr/>
        <p:txBody>
          <a:bodyPr/>
          <a:lstStyle/>
          <a:p>
            <a:pPr>
              <a:defRPr/>
            </a:pPr>
            <a:r>
              <a:rPr lang="de-DE" smtClean="0"/>
              <a:t>&lt;Charlie Perkins, Joerg Robert&gt;, &lt;Futurewei, FAU Erlangen&gt;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13</a:t>
            </a:fld>
            <a:endParaRPr lang="en-US"/>
          </a:p>
        </p:txBody>
      </p:sp>
    </p:spTree>
    <p:extLst>
      <p:ext uri="{BB962C8B-B14F-4D97-AF65-F5344CB8AC3E}">
        <p14:creationId xmlns:p14="http://schemas.microsoft.com/office/powerpoint/2010/main" val="17575779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 to move SCHC to SC IETF</a:t>
            </a:r>
            <a:endParaRPr lang="en-US" dirty="0"/>
          </a:p>
        </p:txBody>
      </p:sp>
      <p:sp>
        <p:nvSpPr>
          <p:cNvPr id="3" name="Content Placeholder 2"/>
          <p:cNvSpPr>
            <a:spLocks noGrp="1"/>
          </p:cNvSpPr>
          <p:nvPr>
            <p:ph idx="1"/>
          </p:nvPr>
        </p:nvSpPr>
        <p:spPr/>
        <p:txBody>
          <a:bodyPr/>
          <a:lstStyle/>
          <a:p>
            <a:r>
              <a:rPr lang="en-US" dirty="0" smtClean="0"/>
              <a:t>Widen applicability to more than just 4w</a:t>
            </a:r>
          </a:p>
          <a:p>
            <a:r>
              <a:rPr lang="en-US" dirty="0" smtClean="0"/>
              <a:t>Should determine when 15.4 fragmentation is preferable to SCHC fragmentation</a:t>
            </a:r>
          </a:p>
          <a:p>
            <a:r>
              <a:rPr lang="en-US" dirty="0" smtClean="0"/>
              <a:t>4w fragmentation assumptions no longer apply</a:t>
            </a:r>
          </a:p>
          <a:p>
            <a:r>
              <a:rPr lang="en-US" dirty="0" smtClean="0"/>
              <a:t>Need to determine best home for the work</a:t>
            </a:r>
            <a:endParaRPr lang="en-US" dirty="0"/>
          </a:p>
        </p:txBody>
      </p:sp>
      <p:sp>
        <p:nvSpPr>
          <p:cNvPr id="4" name="Date Placeholder 3"/>
          <p:cNvSpPr>
            <a:spLocks noGrp="1"/>
          </p:cNvSpPr>
          <p:nvPr>
            <p:ph type="dt" sz="half" idx="10"/>
          </p:nvPr>
        </p:nvSpPr>
        <p:spPr/>
        <p:txBody>
          <a:bodyPr/>
          <a:lstStyle/>
          <a:p>
            <a:pPr>
              <a:defRPr/>
            </a:pPr>
            <a:r>
              <a:rPr lang="en-US" smtClean="0"/>
              <a:t>&lt;Sept  2018&gt;</a:t>
            </a:r>
            <a:endParaRPr lang="en-US" dirty="0"/>
          </a:p>
        </p:txBody>
      </p:sp>
      <p:sp>
        <p:nvSpPr>
          <p:cNvPr id="5" name="Footer Placeholder 4"/>
          <p:cNvSpPr>
            <a:spLocks noGrp="1"/>
          </p:cNvSpPr>
          <p:nvPr>
            <p:ph type="ftr" sz="quarter" idx="11"/>
          </p:nvPr>
        </p:nvSpPr>
        <p:spPr/>
        <p:txBody>
          <a:bodyPr/>
          <a:lstStyle/>
          <a:p>
            <a:pPr>
              <a:defRPr/>
            </a:pPr>
            <a:r>
              <a:rPr lang="de-DE" smtClean="0"/>
              <a:t>&lt;Charlie Perkins, Joerg Robert&gt;, &lt;Futurewei, FAU Erlangen&gt;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14</a:t>
            </a:fld>
            <a:endParaRPr lang="en-US"/>
          </a:p>
        </p:txBody>
      </p:sp>
    </p:spTree>
    <p:extLst>
      <p:ext uri="{BB962C8B-B14F-4D97-AF65-F5344CB8AC3E}">
        <p14:creationId xmlns:p14="http://schemas.microsoft.com/office/powerpoint/2010/main" val="9540027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1752600" y="609600"/>
            <a:ext cx="5638800" cy="1066800"/>
          </a:xfrm>
        </p:spPr>
        <p:txBody>
          <a:bodyPr/>
          <a:lstStyle/>
          <a:p>
            <a:r>
              <a:rPr lang="en-US" b="1" dirty="0" smtClean="0">
                <a:solidFill>
                  <a:srgbClr val="000000"/>
                </a:solidFill>
                <a:ea typeface="ＭＳ Ｐゴシック" charset="0"/>
                <a:cs typeface="ＭＳ Ｐゴシック" charset="0"/>
              </a:rPr>
              <a:t>SCHC: Static Context Header Compression</a:t>
            </a:r>
            <a:endParaRPr lang="en-US" sz="2800" b="1" dirty="0">
              <a:ea typeface="ＭＳ Ｐゴシック" charset="0"/>
              <a:cs typeface="ＭＳ Ｐゴシック" charset="0"/>
            </a:endParaRPr>
          </a:p>
        </p:txBody>
      </p:sp>
      <p:sp>
        <p:nvSpPr>
          <p:cNvPr id="3" name="Content Placeholder 2"/>
          <p:cNvSpPr>
            <a:spLocks noGrp="1"/>
          </p:cNvSpPr>
          <p:nvPr>
            <p:ph idx="1"/>
          </p:nvPr>
        </p:nvSpPr>
        <p:spPr>
          <a:xfrm>
            <a:off x="685800" y="1676400"/>
            <a:ext cx="7772400" cy="4572000"/>
          </a:xfrm>
        </p:spPr>
        <p:txBody>
          <a:bodyPr/>
          <a:lstStyle/>
          <a:p>
            <a:r>
              <a:rPr lang="en-US" dirty="0" smtClean="0"/>
              <a:t>draft-ietf-lpwan-ipv6-static-context-hc</a:t>
            </a:r>
          </a:p>
          <a:p>
            <a:pPr marL="457200" lvl="1" indent="0">
              <a:buNone/>
            </a:pPr>
            <a:r>
              <a:rPr lang="en-US" dirty="0" smtClean="0"/>
              <a:t>     (…-10.txt)</a:t>
            </a:r>
          </a:p>
          <a:p>
            <a:r>
              <a:rPr lang="en-US" dirty="0" smtClean="0"/>
              <a:t>Static Context  --&gt; not mobile</a:t>
            </a:r>
          </a:p>
          <a:p>
            <a:r>
              <a:rPr lang="en-US" dirty="0" smtClean="0"/>
              <a:t>Basically </a:t>
            </a:r>
            <a:r>
              <a:rPr lang="en-US" dirty="0"/>
              <a:t>a dictionary-ruleset </a:t>
            </a:r>
            <a:r>
              <a:rPr lang="en-US" dirty="0" smtClean="0"/>
              <a:t>approach</a:t>
            </a:r>
          </a:p>
          <a:p>
            <a:r>
              <a:rPr lang="en-US" dirty="0" smtClean="0"/>
              <a:t>Technology-independent</a:t>
            </a:r>
          </a:p>
          <a:p>
            <a:pPr lvl="1">
              <a:buClr>
                <a:srgbClr val="FF0000"/>
              </a:buClr>
              <a:buFont typeface="Wingdings" panose="05000000000000000000" pitchFamily="2" charset="2"/>
              <a:buChar char="Ø"/>
            </a:pPr>
            <a:r>
              <a:rPr lang="en-US" dirty="0">
                <a:solidFill>
                  <a:srgbClr val="000000"/>
                </a:solidFill>
              </a:rPr>
              <a:t> </a:t>
            </a:r>
            <a:r>
              <a:rPr lang="en-US" dirty="0" smtClean="0">
                <a:solidFill>
                  <a:srgbClr val="000000"/>
                </a:solidFill>
              </a:rPr>
              <a:t>fragmentation needed for IPv6 adaptation</a:t>
            </a:r>
            <a:endParaRPr lang="en-US" dirty="0" smtClean="0"/>
          </a:p>
          <a:p>
            <a:r>
              <a:rPr lang="en-US" dirty="0" smtClean="0"/>
              <a:t>Star topologies</a:t>
            </a:r>
          </a:p>
          <a:p>
            <a:pPr lvl="1">
              <a:buClr>
                <a:srgbClr val="FF0000"/>
              </a:buClr>
              <a:buFont typeface="Wingdings" panose="05000000000000000000" pitchFamily="2" charset="2"/>
              <a:buChar char="Ø"/>
            </a:pPr>
            <a:r>
              <a:rPr lang="en-US" dirty="0" smtClean="0"/>
              <a:t> All </a:t>
            </a:r>
            <a:r>
              <a:rPr lang="en-US" dirty="0"/>
              <a:t>packets follow the same </a:t>
            </a:r>
            <a:r>
              <a:rPr lang="en-US" dirty="0" smtClean="0"/>
              <a:t>path</a:t>
            </a:r>
          </a:p>
        </p:txBody>
      </p:sp>
      <p:sp>
        <p:nvSpPr>
          <p:cNvPr id="21505"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de-DE" dirty="0" smtClean="0"/>
              <a:t>&lt;Charlie Perkins, Joerg Robert&gt;, &lt;Futurewei, FAU Erlangen&gt;</a:t>
            </a:r>
            <a:endParaRPr lang="en-US" dirty="0"/>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772400" cy="685800"/>
          </a:xfrm>
        </p:spPr>
        <p:txBody>
          <a:bodyPr/>
          <a:lstStyle/>
          <a:p>
            <a:r>
              <a:rPr lang="en-US" dirty="0"/>
              <a:t>LPWAN </a:t>
            </a:r>
            <a:r>
              <a:rPr lang="en-US" dirty="0" smtClean="0"/>
              <a:t>Architecture, Compression</a:t>
            </a:r>
            <a:endParaRPr lang="en-US" dirty="0"/>
          </a:p>
        </p:txBody>
      </p:sp>
      <p:sp>
        <p:nvSpPr>
          <p:cNvPr id="4" name="Date Placeholder 3"/>
          <p:cNvSpPr>
            <a:spLocks noGrp="1"/>
          </p:cNvSpPr>
          <p:nvPr>
            <p:ph type="dt" sz="half" idx="10"/>
          </p:nvPr>
        </p:nvSpPr>
        <p:spPr/>
        <p:txBody>
          <a:bodyPr/>
          <a:lstStyle/>
          <a:p>
            <a:pPr>
              <a:defRPr/>
            </a:pPr>
            <a:r>
              <a:rPr lang="en-US" smtClean="0"/>
              <a:t>&lt;Sept  2018&gt;</a:t>
            </a:r>
            <a:endParaRPr lang="en-US" dirty="0"/>
          </a:p>
        </p:txBody>
      </p:sp>
      <p:sp>
        <p:nvSpPr>
          <p:cNvPr id="5" name="Footer Placeholder 4"/>
          <p:cNvSpPr>
            <a:spLocks noGrp="1"/>
          </p:cNvSpPr>
          <p:nvPr>
            <p:ph type="ftr" sz="quarter" idx="11"/>
          </p:nvPr>
        </p:nvSpPr>
        <p:spPr/>
        <p:txBody>
          <a:bodyPr/>
          <a:lstStyle/>
          <a:p>
            <a:pPr>
              <a:defRPr/>
            </a:pPr>
            <a:r>
              <a:rPr lang="de-DE" smtClean="0"/>
              <a:t>&lt;Charlie Perkins, Joerg Robert&gt;, &lt;Futurewei, FAU Erlangen&gt;</a:t>
            </a:r>
            <a:endParaRPr lang="en-US"/>
          </a:p>
        </p:txBody>
      </p:sp>
      <p:sp>
        <p:nvSpPr>
          <p:cNvPr id="6" name="Slide Number Placeholder 5"/>
          <p:cNvSpPr>
            <a:spLocks noGrp="1"/>
          </p:cNvSpPr>
          <p:nvPr>
            <p:ph type="sldNum" sz="quarter" idx="12"/>
          </p:nvPr>
        </p:nvSpPr>
        <p:spPr>
          <a:xfrm>
            <a:off x="4344988" y="6075303"/>
            <a:ext cx="530225" cy="182562"/>
          </a:xfrm>
        </p:spPr>
        <p:txBody>
          <a:bodyPr/>
          <a:lstStyle/>
          <a:p>
            <a:pPr>
              <a:defRPr/>
            </a:pPr>
            <a:r>
              <a:rPr lang="en-US" smtClean="0"/>
              <a:t>Slide </a:t>
            </a:r>
            <a:fld id="{7415733E-E371-8944-98C6-8B637C4A033A}" type="slidenum">
              <a:rPr lang="en-US" smtClean="0"/>
              <a:pPr>
                <a:defRPr/>
              </a:pPr>
              <a:t>3</a:t>
            </a:fld>
            <a:endParaRPr lang="en-US"/>
          </a:p>
        </p:txBody>
      </p:sp>
      <p:sp>
        <p:nvSpPr>
          <p:cNvPr id="8" name="Sun 7"/>
          <p:cNvSpPr/>
          <p:nvPr/>
        </p:nvSpPr>
        <p:spPr bwMode="auto">
          <a:xfrm>
            <a:off x="1066800" y="2819400"/>
            <a:ext cx="304800" cy="304800"/>
          </a:xfrm>
          <a:prstGeom prst="su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09" charset="0"/>
            </a:endParaRPr>
          </a:p>
        </p:txBody>
      </p:sp>
      <p:sp>
        <p:nvSpPr>
          <p:cNvPr id="9" name="Sun 8"/>
          <p:cNvSpPr/>
          <p:nvPr/>
        </p:nvSpPr>
        <p:spPr bwMode="auto">
          <a:xfrm>
            <a:off x="777240" y="3444240"/>
            <a:ext cx="304800" cy="304800"/>
          </a:xfrm>
          <a:prstGeom prst="su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09" charset="0"/>
            </a:endParaRPr>
          </a:p>
        </p:txBody>
      </p:sp>
      <p:sp>
        <p:nvSpPr>
          <p:cNvPr id="10" name="Sun 9"/>
          <p:cNvSpPr/>
          <p:nvPr/>
        </p:nvSpPr>
        <p:spPr bwMode="auto">
          <a:xfrm>
            <a:off x="1371600" y="3124200"/>
            <a:ext cx="304800" cy="304800"/>
          </a:xfrm>
          <a:prstGeom prst="su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09" charset="0"/>
            </a:endParaRPr>
          </a:p>
        </p:txBody>
      </p:sp>
      <p:sp>
        <p:nvSpPr>
          <p:cNvPr id="11" name="Sun 10"/>
          <p:cNvSpPr/>
          <p:nvPr/>
        </p:nvSpPr>
        <p:spPr bwMode="auto">
          <a:xfrm>
            <a:off x="1676400" y="2667000"/>
            <a:ext cx="304800" cy="304800"/>
          </a:xfrm>
          <a:prstGeom prst="su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09" charset="0"/>
            </a:endParaRPr>
          </a:p>
        </p:txBody>
      </p:sp>
      <p:sp>
        <p:nvSpPr>
          <p:cNvPr id="12" name="Sun 11"/>
          <p:cNvSpPr/>
          <p:nvPr/>
        </p:nvSpPr>
        <p:spPr bwMode="auto">
          <a:xfrm>
            <a:off x="1676400" y="3429000"/>
            <a:ext cx="304800" cy="304800"/>
          </a:xfrm>
          <a:prstGeom prst="su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09" charset="0"/>
            </a:endParaRPr>
          </a:p>
        </p:txBody>
      </p:sp>
      <p:sp>
        <p:nvSpPr>
          <p:cNvPr id="13" name="Sun 12"/>
          <p:cNvSpPr/>
          <p:nvPr/>
        </p:nvSpPr>
        <p:spPr bwMode="auto">
          <a:xfrm>
            <a:off x="1234440" y="4038600"/>
            <a:ext cx="304800" cy="304800"/>
          </a:xfrm>
          <a:prstGeom prst="su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09" charset="0"/>
            </a:endParaRPr>
          </a:p>
        </p:txBody>
      </p:sp>
      <p:sp>
        <p:nvSpPr>
          <p:cNvPr id="14" name="Sun 13"/>
          <p:cNvSpPr/>
          <p:nvPr/>
        </p:nvSpPr>
        <p:spPr bwMode="auto">
          <a:xfrm>
            <a:off x="1981200" y="3733800"/>
            <a:ext cx="304800" cy="304800"/>
          </a:xfrm>
          <a:prstGeom prst="su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09" charset="0"/>
            </a:endParaRPr>
          </a:p>
        </p:txBody>
      </p:sp>
      <p:sp>
        <p:nvSpPr>
          <p:cNvPr id="15" name="Sun 14"/>
          <p:cNvSpPr/>
          <p:nvPr/>
        </p:nvSpPr>
        <p:spPr bwMode="auto">
          <a:xfrm>
            <a:off x="777240" y="4724400"/>
            <a:ext cx="304800" cy="304800"/>
          </a:xfrm>
          <a:prstGeom prst="su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09" charset="0"/>
            </a:endParaRPr>
          </a:p>
        </p:txBody>
      </p:sp>
      <p:sp>
        <p:nvSpPr>
          <p:cNvPr id="16" name="Sun 15"/>
          <p:cNvSpPr/>
          <p:nvPr/>
        </p:nvSpPr>
        <p:spPr bwMode="auto">
          <a:xfrm>
            <a:off x="1828800" y="4724400"/>
            <a:ext cx="304800" cy="304800"/>
          </a:xfrm>
          <a:prstGeom prst="su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09" charset="0"/>
            </a:endParaRPr>
          </a:p>
        </p:txBody>
      </p:sp>
      <p:sp>
        <p:nvSpPr>
          <p:cNvPr id="17" name="Rectangle 16"/>
          <p:cNvSpPr/>
          <p:nvPr/>
        </p:nvSpPr>
        <p:spPr bwMode="auto">
          <a:xfrm>
            <a:off x="3108960" y="2514600"/>
            <a:ext cx="914400" cy="762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09" charset="0"/>
              </a:rPr>
              <a:t>Radio Gateway (RG)</a:t>
            </a:r>
            <a:endParaRPr kumimoji="0" lang="en-US" sz="1600" b="0" i="0" u="none" strike="noStrike" cap="none" normalizeH="0" baseline="0" dirty="0">
              <a:ln>
                <a:noFill/>
              </a:ln>
              <a:solidFill>
                <a:schemeClr val="tx1"/>
              </a:solidFill>
              <a:effectLst/>
              <a:latin typeface="Times New Roman" pitchFamily="-109" charset="0"/>
            </a:endParaRPr>
          </a:p>
        </p:txBody>
      </p:sp>
      <p:sp>
        <p:nvSpPr>
          <p:cNvPr id="20" name="Rectangle 19"/>
          <p:cNvSpPr/>
          <p:nvPr/>
        </p:nvSpPr>
        <p:spPr bwMode="auto">
          <a:xfrm>
            <a:off x="2667000" y="3444240"/>
            <a:ext cx="914400" cy="762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09" charset="0"/>
              </a:rPr>
              <a:t>Radio Gateway (RG)</a:t>
            </a:r>
            <a:endParaRPr kumimoji="0" lang="en-US" sz="1600" b="0" i="0" u="none" strike="noStrike" cap="none" normalizeH="0" baseline="0" dirty="0">
              <a:ln>
                <a:noFill/>
              </a:ln>
              <a:solidFill>
                <a:schemeClr val="tx1"/>
              </a:solidFill>
              <a:effectLst/>
              <a:latin typeface="Times New Roman" pitchFamily="-109" charset="0"/>
            </a:endParaRPr>
          </a:p>
        </p:txBody>
      </p:sp>
      <p:sp>
        <p:nvSpPr>
          <p:cNvPr id="21" name="Rectangle 20"/>
          <p:cNvSpPr/>
          <p:nvPr/>
        </p:nvSpPr>
        <p:spPr bwMode="auto">
          <a:xfrm>
            <a:off x="2895600" y="4343400"/>
            <a:ext cx="914400" cy="762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09" charset="0"/>
              </a:rPr>
              <a:t>Radio Gateway (RG)</a:t>
            </a:r>
            <a:endParaRPr kumimoji="0" lang="en-US" sz="1600" b="0" i="0" u="none" strike="noStrike" cap="none" normalizeH="0" baseline="0" dirty="0">
              <a:ln>
                <a:noFill/>
              </a:ln>
              <a:solidFill>
                <a:schemeClr val="tx1"/>
              </a:solidFill>
              <a:effectLst/>
              <a:latin typeface="Times New Roman" pitchFamily="-109" charset="0"/>
            </a:endParaRPr>
          </a:p>
        </p:txBody>
      </p:sp>
      <p:sp>
        <p:nvSpPr>
          <p:cNvPr id="22" name="Rectangle 21"/>
          <p:cNvSpPr/>
          <p:nvPr/>
        </p:nvSpPr>
        <p:spPr bwMode="auto">
          <a:xfrm>
            <a:off x="5334000" y="3444240"/>
            <a:ext cx="914400" cy="762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09" charset="0"/>
              </a:rPr>
              <a:t>Network Gateway (NGW)</a:t>
            </a:r>
            <a:endParaRPr kumimoji="0" lang="en-US" sz="1600" b="0" i="0" u="none" strike="noStrike" cap="none" normalizeH="0" baseline="0" dirty="0">
              <a:ln>
                <a:noFill/>
              </a:ln>
              <a:solidFill>
                <a:schemeClr val="tx1"/>
              </a:solidFill>
              <a:effectLst/>
              <a:latin typeface="Times New Roman" pitchFamily="-109" charset="0"/>
            </a:endParaRPr>
          </a:p>
        </p:txBody>
      </p:sp>
      <p:sp>
        <p:nvSpPr>
          <p:cNvPr id="23" name="Cloud 22"/>
          <p:cNvSpPr/>
          <p:nvPr/>
        </p:nvSpPr>
        <p:spPr bwMode="auto">
          <a:xfrm>
            <a:off x="6477000" y="1600200"/>
            <a:ext cx="2209800" cy="1844040"/>
          </a:xfrm>
          <a:prstGeom prst="cloud">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09" charset="0"/>
              </a:rPr>
              <a:t>Internet</a:t>
            </a:r>
            <a:endParaRPr kumimoji="0" lang="en-US" sz="1200" b="0" i="0" u="none" strike="noStrike" cap="none" normalizeH="0" baseline="0" dirty="0">
              <a:ln>
                <a:noFill/>
              </a:ln>
              <a:solidFill>
                <a:schemeClr val="tx1"/>
              </a:solidFill>
              <a:effectLst/>
              <a:latin typeface="Times New Roman" pitchFamily="-109" charset="0"/>
            </a:endParaRPr>
          </a:p>
        </p:txBody>
      </p:sp>
      <p:cxnSp>
        <p:nvCxnSpPr>
          <p:cNvPr id="25" name="Straight Connector 24"/>
          <p:cNvCxnSpPr/>
          <p:nvPr/>
        </p:nvCxnSpPr>
        <p:spPr bwMode="auto">
          <a:xfrm flipV="1">
            <a:off x="6248400" y="3276600"/>
            <a:ext cx="609600" cy="304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6" name="Straight Connector 25"/>
          <p:cNvCxnSpPr>
            <a:endCxn id="22" idx="1"/>
          </p:cNvCxnSpPr>
          <p:nvPr/>
        </p:nvCxnSpPr>
        <p:spPr bwMode="auto">
          <a:xfrm>
            <a:off x="3581400" y="3825240"/>
            <a:ext cx="1752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7" name="Straight Connector 26"/>
          <p:cNvCxnSpPr/>
          <p:nvPr/>
        </p:nvCxnSpPr>
        <p:spPr bwMode="auto">
          <a:xfrm>
            <a:off x="4000500" y="2941320"/>
            <a:ext cx="1333500" cy="64008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8" name="Straight Connector 27"/>
          <p:cNvCxnSpPr>
            <a:stCxn id="21" idx="3"/>
          </p:cNvCxnSpPr>
          <p:nvPr/>
        </p:nvCxnSpPr>
        <p:spPr bwMode="auto">
          <a:xfrm flipV="1">
            <a:off x="3810000" y="4191000"/>
            <a:ext cx="1524000" cy="533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3" name="Straight Arrow Connector 32"/>
          <p:cNvCxnSpPr/>
          <p:nvPr/>
        </p:nvCxnSpPr>
        <p:spPr bwMode="auto">
          <a:xfrm>
            <a:off x="1828800" y="5543490"/>
            <a:ext cx="3962400" cy="0"/>
          </a:xfrm>
          <a:prstGeom prst="straightConnector1">
            <a:avLst/>
          </a:prstGeom>
          <a:solidFill>
            <a:schemeClr val="accent1"/>
          </a:solidFill>
          <a:ln w="12700" cap="flat" cmpd="sng" algn="ctr">
            <a:solidFill>
              <a:schemeClr val="tx1"/>
            </a:solidFill>
            <a:prstDash val="solid"/>
            <a:round/>
            <a:headEnd type="arrow"/>
            <a:tailEnd type="arrow"/>
          </a:ln>
          <a:effectLst/>
        </p:spPr>
      </p:cxnSp>
      <p:sp>
        <p:nvSpPr>
          <p:cNvPr id="34" name="TextBox 33"/>
          <p:cNvSpPr txBox="1"/>
          <p:nvPr/>
        </p:nvSpPr>
        <p:spPr>
          <a:xfrm>
            <a:off x="1909219" y="5573970"/>
            <a:ext cx="3897221" cy="400110"/>
          </a:xfrm>
          <a:prstGeom prst="rect">
            <a:avLst/>
          </a:prstGeom>
          <a:noFill/>
        </p:spPr>
        <p:txBody>
          <a:bodyPr wrap="none" rtlCol="0">
            <a:spAutoFit/>
          </a:bodyPr>
          <a:lstStyle/>
          <a:p>
            <a:r>
              <a:rPr lang="en-US" sz="2000" dirty="0" smtClean="0"/>
              <a:t>Compression from Dev </a:t>
            </a:r>
            <a:r>
              <a:rPr lang="en-US" sz="2000" dirty="0" smtClean="0">
                <a:sym typeface="Wingdings" panose="05000000000000000000" pitchFamily="2" charset="2"/>
              </a:rPr>
              <a:t></a:t>
            </a:r>
            <a:r>
              <a:rPr lang="en-US" sz="2000" dirty="0" smtClean="0"/>
              <a:t> NGW</a:t>
            </a:r>
            <a:endParaRPr lang="en-US" sz="2000" dirty="0"/>
          </a:p>
        </p:txBody>
      </p:sp>
    </p:spTree>
    <p:extLst>
      <p:ext uri="{BB962C8B-B14F-4D97-AF65-F5344CB8AC3E}">
        <p14:creationId xmlns:p14="http://schemas.microsoft.com/office/powerpoint/2010/main" val="22402756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762000"/>
          </a:xfrm>
        </p:spPr>
        <p:txBody>
          <a:bodyPr/>
          <a:lstStyle/>
          <a:p>
            <a:r>
              <a:rPr lang="en-US" b="1" dirty="0" smtClean="0">
                <a:solidFill>
                  <a:srgbClr val="000000"/>
                </a:solidFill>
                <a:ea typeface="Lucida Grande"/>
                <a:cs typeface="Lucida Grande"/>
              </a:rPr>
              <a:t>SCHC applicability</a:t>
            </a:r>
            <a:endParaRPr lang="en-US" sz="2800" b="1" dirty="0">
              <a:ea typeface="ＭＳ Ｐゴシック" charset="0"/>
              <a:cs typeface="ＭＳ Ｐゴシック" charset="0"/>
            </a:endParaRPr>
          </a:p>
        </p:txBody>
      </p:sp>
      <p:sp>
        <p:nvSpPr>
          <p:cNvPr id="3" name="Content Placeholder 2"/>
          <p:cNvSpPr>
            <a:spLocks noGrp="1"/>
          </p:cNvSpPr>
          <p:nvPr>
            <p:ph idx="1"/>
          </p:nvPr>
        </p:nvSpPr>
        <p:spPr>
          <a:xfrm>
            <a:off x="685800" y="1524000"/>
            <a:ext cx="7772400" cy="4495800"/>
          </a:xfrm>
        </p:spPr>
        <p:txBody>
          <a:bodyPr/>
          <a:lstStyle/>
          <a:p>
            <a:r>
              <a:rPr lang="en-US" dirty="0"/>
              <a:t>predictable traffic flows</a:t>
            </a:r>
          </a:p>
          <a:p>
            <a:pPr lvl="1">
              <a:buClr>
                <a:srgbClr val="FF0000"/>
              </a:buClr>
              <a:buFont typeface="Wingdings" panose="05000000000000000000" pitchFamily="2" charset="2"/>
              <a:buChar char="Ø"/>
            </a:pPr>
            <a:r>
              <a:rPr lang="en-US" dirty="0"/>
              <a:t> new applications not easily installed</a:t>
            </a:r>
          </a:p>
          <a:p>
            <a:r>
              <a:rPr lang="en-US" dirty="0"/>
              <a:t>no out-of-sequence </a:t>
            </a:r>
            <a:r>
              <a:rPr lang="en-US" dirty="0" smtClean="0"/>
              <a:t>delivery</a:t>
            </a:r>
          </a:p>
          <a:p>
            <a:r>
              <a:rPr lang="en-US" dirty="0" smtClean="0"/>
              <a:t>Up </a:t>
            </a:r>
            <a:r>
              <a:rPr lang="en-US" dirty="0"/>
              <a:t>(</a:t>
            </a:r>
            <a:r>
              <a:rPr lang="en-US" dirty="0" smtClean="0"/>
              <a:t>Dev--&gt;NGW</a:t>
            </a:r>
            <a:r>
              <a:rPr lang="en-US" dirty="0"/>
              <a:t>), down, </a:t>
            </a:r>
            <a:r>
              <a:rPr lang="en-US" dirty="0" smtClean="0"/>
              <a:t>or bidirectional</a:t>
            </a:r>
          </a:p>
          <a:p>
            <a:r>
              <a:rPr lang="en-US" dirty="0" smtClean="0"/>
              <a:t>Provisioning </a:t>
            </a:r>
            <a:r>
              <a:rPr lang="en-US" dirty="0"/>
              <a:t>rulesets is out of </a:t>
            </a:r>
            <a:r>
              <a:rPr lang="en-US" dirty="0" smtClean="0"/>
              <a:t>scope[</a:t>
            </a:r>
            <a:r>
              <a:rPr lang="en-US" dirty="0" smtClean="0">
                <a:solidFill>
                  <a:srgbClr val="FF0000"/>
                </a:solidFill>
              </a:rPr>
              <a:t>!</a:t>
            </a:r>
            <a:r>
              <a:rPr lang="en-US" dirty="0" smtClean="0"/>
              <a:t>]</a:t>
            </a:r>
          </a:p>
          <a:p>
            <a:r>
              <a:rPr lang="en-US" dirty="0" smtClean="0"/>
              <a:t>Meaning of Rule </a:t>
            </a:r>
            <a:r>
              <a:rPr lang="en-US" dirty="0"/>
              <a:t>IDs </a:t>
            </a:r>
            <a:r>
              <a:rPr lang="en-US" dirty="0" smtClean="0"/>
              <a:t>is Dev-specific</a:t>
            </a:r>
          </a:p>
          <a:p>
            <a:pPr lvl="1">
              <a:buClr>
                <a:srgbClr val="FF0000"/>
              </a:buClr>
              <a:buFont typeface="Wingdings" panose="05000000000000000000" pitchFamily="2" charset="2"/>
              <a:buChar char="Ø"/>
            </a:pPr>
            <a:r>
              <a:rPr lang="en-US" dirty="0" smtClean="0"/>
              <a:t> NGW </a:t>
            </a:r>
            <a:r>
              <a:rPr lang="en-US" dirty="0"/>
              <a:t>has to know the Dev layer-2 address as well as the Rule ID</a:t>
            </a:r>
          </a:p>
        </p:txBody>
      </p:sp>
      <p:sp>
        <p:nvSpPr>
          <p:cNvPr id="21505"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de-DE" smtClean="0"/>
              <a:t>&lt;Charlie Perkins, Joerg Robert&gt;, &lt;Futurewei, FAU Erlangen&gt;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Tree>
    <p:extLst>
      <p:ext uri="{BB962C8B-B14F-4D97-AF65-F5344CB8AC3E}">
        <p14:creationId xmlns:p14="http://schemas.microsoft.com/office/powerpoint/2010/main" val="6225261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b="1" dirty="0" smtClean="0">
                <a:solidFill>
                  <a:srgbClr val="000000"/>
                </a:solidFill>
                <a:ea typeface="Lucida Grande"/>
                <a:cs typeface="Lucida Grande"/>
              </a:rPr>
              <a:t>SCHC fragmentation</a:t>
            </a:r>
            <a:endParaRPr lang="en-US" sz="2800" b="1" dirty="0">
              <a:ea typeface="ＭＳ Ｐゴシック" charset="0"/>
              <a:cs typeface="ＭＳ Ｐゴシック" charset="0"/>
            </a:endParaRPr>
          </a:p>
        </p:txBody>
      </p:sp>
      <p:sp>
        <p:nvSpPr>
          <p:cNvPr id="3" name="Content Placeholder 2"/>
          <p:cNvSpPr>
            <a:spLocks noGrp="1"/>
          </p:cNvSpPr>
          <p:nvPr>
            <p:ph idx="1"/>
          </p:nvPr>
        </p:nvSpPr>
        <p:spPr>
          <a:xfrm>
            <a:off x="685800" y="1371600"/>
            <a:ext cx="7772400" cy="4572000"/>
          </a:xfrm>
        </p:spPr>
        <p:txBody>
          <a:bodyPr/>
          <a:lstStyle/>
          <a:p>
            <a:r>
              <a:rPr lang="en-US" dirty="0"/>
              <a:t>Retransmission timer for </a:t>
            </a:r>
            <a:r>
              <a:rPr lang="en-US" dirty="0" smtClean="0"/>
              <a:t>fragments</a:t>
            </a:r>
            <a:endParaRPr lang="en-US" dirty="0"/>
          </a:p>
          <a:p>
            <a:r>
              <a:rPr lang="en-US" dirty="0" smtClean="0"/>
              <a:t>Size </a:t>
            </a:r>
            <a:r>
              <a:rPr lang="en-US" dirty="0"/>
              <a:t>of </a:t>
            </a:r>
            <a:r>
              <a:rPr lang="en-US" i="1" u="sng" dirty="0"/>
              <a:t>FCN</a:t>
            </a:r>
            <a:r>
              <a:rPr lang="en-US" dirty="0"/>
              <a:t> (Fragment Compressed Number) is technology specific, &gt;=</a:t>
            </a:r>
            <a:r>
              <a:rPr lang="en-US" dirty="0" smtClean="0"/>
              <a:t>3</a:t>
            </a:r>
            <a:endParaRPr lang="en-US" dirty="0"/>
          </a:p>
          <a:p>
            <a:r>
              <a:rPr lang="en-US" dirty="0" smtClean="0"/>
              <a:t>All </a:t>
            </a:r>
            <a:r>
              <a:rPr lang="en-US" dirty="0"/>
              <a:t>fragments of the same packet have the same </a:t>
            </a:r>
            <a:r>
              <a:rPr lang="en-US" i="1" u="sng" dirty="0" err="1"/>
              <a:t>DTag</a:t>
            </a:r>
            <a:r>
              <a:rPr lang="en-US" dirty="0"/>
              <a:t> of size &gt;= 0 </a:t>
            </a:r>
            <a:r>
              <a:rPr lang="en-US" dirty="0" smtClean="0"/>
              <a:t>bits</a:t>
            </a:r>
            <a:endParaRPr lang="en-US" dirty="0"/>
          </a:p>
          <a:p>
            <a:r>
              <a:rPr lang="en-US" i="1" u="sng" dirty="0" smtClean="0"/>
              <a:t>MIC</a:t>
            </a:r>
            <a:r>
              <a:rPr lang="en-US" dirty="0" smtClean="0"/>
              <a:t> </a:t>
            </a:r>
            <a:r>
              <a:rPr lang="en-US" dirty="0"/>
              <a:t>over </a:t>
            </a:r>
            <a:r>
              <a:rPr lang="en-US" dirty="0" smtClean="0"/>
              <a:t>packet </a:t>
            </a:r>
            <a:r>
              <a:rPr lang="en-US" dirty="0"/>
              <a:t>before </a:t>
            </a:r>
            <a:r>
              <a:rPr lang="en-US" dirty="0" smtClean="0"/>
              <a:t>fragmentation</a:t>
            </a:r>
            <a:endParaRPr lang="en-US" dirty="0"/>
          </a:p>
          <a:p>
            <a:r>
              <a:rPr lang="en-US" i="1" u="sng" dirty="0" smtClean="0"/>
              <a:t>Bitmap</a:t>
            </a:r>
            <a:r>
              <a:rPr lang="en-US" dirty="0" smtClean="0"/>
              <a:t> </a:t>
            </a:r>
            <a:r>
              <a:rPr lang="en-US" dirty="0"/>
              <a:t>of fragments of the current </a:t>
            </a:r>
            <a:r>
              <a:rPr lang="en-US" dirty="0" smtClean="0"/>
              <a:t>window</a:t>
            </a:r>
            <a:endParaRPr lang="en-US" dirty="0"/>
          </a:p>
        </p:txBody>
      </p:sp>
      <p:sp>
        <p:nvSpPr>
          <p:cNvPr id="21505"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de-DE" smtClean="0"/>
              <a:t>&lt;Charlie Perkins, Joerg Robert&gt;, &lt;Futurewei, FAU Erlangen&gt;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Tree>
    <p:extLst>
      <p:ext uri="{BB962C8B-B14F-4D97-AF65-F5344CB8AC3E}">
        <p14:creationId xmlns:p14="http://schemas.microsoft.com/office/powerpoint/2010/main" val="32654915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a:t>Fragment reliability modes</a:t>
            </a:r>
            <a:endParaRPr lang="en-US" sz="2800" b="1" dirty="0">
              <a:ea typeface="ＭＳ Ｐゴシック" charset="0"/>
              <a:cs typeface="ＭＳ Ｐゴシック" charset="0"/>
            </a:endParaRPr>
          </a:p>
        </p:txBody>
      </p:sp>
      <p:sp>
        <p:nvSpPr>
          <p:cNvPr id="3" name="Content Placeholder 2"/>
          <p:cNvSpPr>
            <a:spLocks noGrp="1"/>
          </p:cNvSpPr>
          <p:nvPr>
            <p:ph idx="1"/>
          </p:nvPr>
        </p:nvSpPr>
        <p:spPr>
          <a:xfrm>
            <a:off x="685800" y="1676400"/>
            <a:ext cx="7772400" cy="3124200"/>
          </a:xfrm>
        </p:spPr>
        <p:txBody>
          <a:bodyPr/>
          <a:lstStyle/>
          <a:p>
            <a:r>
              <a:rPr lang="en-US" dirty="0" smtClean="0"/>
              <a:t>No-ACK</a:t>
            </a:r>
            <a:endParaRPr lang="en-US" dirty="0"/>
          </a:p>
          <a:p>
            <a:r>
              <a:rPr lang="en-US" dirty="0" smtClean="0"/>
              <a:t>ACK-Always</a:t>
            </a:r>
            <a:endParaRPr lang="en-US" dirty="0"/>
          </a:p>
          <a:p>
            <a:r>
              <a:rPr lang="en-US" dirty="0" smtClean="0"/>
              <a:t>ACK-on-Error</a:t>
            </a:r>
            <a:endParaRPr lang="en-US" dirty="0"/>
          </a:p>
        </p:txBody>
      </p:sp>
      <p:sp>
        <p:nvSpPr>
          <p:cNvPr id="21505"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de-DE" smtClean="0"/>
              <a:t>&lt;Charlie Perkins, Joerg Robert&gt;, &lt;Futurewei, FAU Erlangen&gt;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Tree>
    <p:extLst>
      <p:ext uri="{BB962C8B-B14F-4D97-AF65-F5344CB8AC3E}">
        <p14:creationId xmlns:p14="http://schemas.microsoft.com/office/powerpoint/2010/main" val="34680310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09600"/>
            <a:ext cx="7772400" cy="609600"/>
          </a:xfrm>
        </p:spPr>
        <p:txBody>
          <a:bodyPr/>
          <a:lstStyle/>
          <a:p>
            <a:r>
              <a:rPr lang="en-US" dirty="0"/>
              <a:t>Matching operators (directional)</a:t>
            </a:r>
            <a:endParaRPr lang="en-US" sz="2800" b="1" dirty="0">
              <a:ea typeface="ＭＳ Ｐゴシック" charset="0"/>
              <a:cs typeface="ＭＳ Ｐゴシック" charset="0"/>
            </a:endParaRPr>
          </a:p>
        </p:txBody>
      </p:sp>
      <p:sp>
        <p:nvSpPr>
          <p:cNvPr id="3" name="Content Placeholder 2"/>
          <p:cNvSpPr>
            <a:spLocks noGrp="1"/>
          </p:cNvSpPr>
          <p:nvPr>
            <p:ph idx="1"/>
          </p:nvPr>
        </p:nvSpPr>
        <p:spPr>
          <a:xfrm>
            <a:off x="685800" y="1371600"/>
            <a:ext cx="7772400" cy="4876800"/>
          </a:xfrm>
        </p:spPr>
        <p:txBody>
          <a:bodyPr/>
          <a:lstStyle/>
          <a:p>
            <a:r>
              <a:rPr lang="en-US" dirty="0" smtClean="0"/>
              <a:t>Equal</a:t>
            </a:r>
          </a:p>
          <a:p>
            <a:pPr lvl="1"/>
            <a:r>
              <a:rPr lang="en-US" dirty="0" smtClean="0"/>
              <a:t>match </a:t>
            </a:r>
            <a:r>
              <a:rPr lang="en-US" dirty="0"/>
              <a:t>result against a </a:t>
            </a:r>
            <a:r>
              <a:rPr lang="en-US" dirty="0" smtClean="0"/>
              <a:t>packet field value</a:t>
            </a:r>
          </a:p>
          <a:p>
            <a:r>
              <a:rPr lang="en-US" dirty="0" smtClean="0"/>
              <a:t>Ignore</a:t>
            </a:r>
          </a:p>
          <a:p>
            <a:pPr lvl="1"/>
            <a:r>
              <a:rPr lang="en-US" dirty="0" smtClean="0"/>
              <a:t>No </a:t>
            </a:r>
            <a:r>
              <a:rPr lang="en-US" dirty="0"/>
              <a:t>check is done against a field value</a:t>
            </a:r>
          </a:p>
          <a:p>
            <a:r>
              <a:rPr lang="en-US" dirty="0" smtClean="0"/>
              <a:t>MSB(x)</a:t>
            </a:r>
          </a:p>
          <a:p>
            <a:pPr lvl="1"/>
            <a:r>
              <a:rPr lang="en-US" dirty="0"/>
              <a:t>M</a:t>
            </a:r>
            <a:r>
              <a:rPr lang="en-US" dirty="0" smtClean="0"/>
              <a:t>atch against </a:t>
            </a:r>
            <a:r>
              <a:rPr lang="en-US" dirty="0"/>
              <a:t>the most significant x bits</a:t>
            </a:r>
          </a:p>
          <a:p>
            <a:r>
              <a:rPr lang="en-US" dirty="0" smtClean="0"/>
              <a:t>match-mapping</a:t>
            </a:r>
          </a:p>
          <a:p>
            <a:pPr lvl="1"/>
            <a:r>
              <a:rPr lang="en-US" dirty="0" smtClean="0"/>
              <a:t>Target </a:t>
            </a:r>
            <a:r>
              <a:rPr lang="en-US" dirty="0"/>
              <a:t>Value is </a:t>
            </a:r>
            <a:r>
              <a:rPr lang="en-US" dirty="0" smtClean="0"/>
              <a:t>list </a:t>
            </a:r>
            <a:r>
              <a:rPr lang="en-US" dirty="0"/>
              <a:t>of values, output is index</a:t>
            </a:r>
          </a:p>
        </p:txBody>
      </p:sp>
      <p:sp>
        <p:nvSpPr>
          <p:cNvPr id="21505"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de-DE" smtClean="0"/>
              <a:t>&lt;Charlie Perkins, Joerg Robert&gt;, &lt;Futurewei, FAU Erlangen&gt;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Tree>
    <p:extLst>
      <p:ext uri="{BB962C8B-B14F-4D97-AF65-F5344CB8AC3E}">
        <p14:creationId xmlns:p14="http://schemas.microsoft.com/office/powerpoint/2010/main" val="38166497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304800" y="685800"/>
            <a:ext cx="8686800" cy="609600"/>
          </a:xfrm>
        </p:spPr>
        <p:txBody>
          <a:bodyPr/>
          <a:lstStyle/>
          <a:p>
            <a:r>
              <a:rPr lang="en-US" dirty="0"/>
              <a:t>Compression/Decompression Actions (CDA)</a:t>
            </a:r>
            <a:endParaRPr lang="en-US" sz="2800" b="1" dirty="0">
              <a:ea typeface="ＭＳ Ｐゴシック" charset="0"/>
              <a:cs typeface="ＭＳ Ｐゴシック" charset="0"/>
            </a:endParaRPr>
          </a:p>
        </p:txBody>
      </p:sp>
      <p:sp>
        <p:nvSpPr>
          <p:cNvPr id="3" name="Content Placeholder 2"/>
          <p:cNvSpPr>
            <a:spLocks noGrp="1"/>
          </p:cNvSpPr>
          <p:nvPr>
            <p:ph idx="1"/>
          </p:nvPr>
        </p:nvSpPr>
        <p:spPr>
          <a:xfrm>
            <a:off x="685800" y="1676400"/>
            <a:ext cx="7772400" cy="4191000"/>
          </a:xfrm>
        </p:spPr>
        <p:txBody>
          <a:bodyPr/>
          <a:lstStyle/>
          <a:p>
            <a:r>
              <a:rPr lang="en-US" dirty="0" smtClean="0"/>
              <a:t>not-sent </a:t>
            </a:r>
            <a:r>
              <a:rPr lang="en-US" dirty="0"/>
              <a:t>CDA  </a:t>
            </a:r>
          </a:p>
          <a:p>
            <a:r>
              <a:rPr lang="en-US" dirty="0" smtClean="0"/>
              <a:t>value-sent </a:t>
            </a:r>
            <a:r>
              <a:rPr lang="en-US" dirty="0"/>
              <a:t>CDA  </a:t>
            </a:r>
          </a:p>
          <a:p>
            <a:r>
              <a:rPr lang="en-US" dirty="0" smtClean="0"/>
              <a:t>mapping-sent </a:t>
            </a:r>
            <a:r>
              <a:rPr lang="en-US" dirty="0"/>
              <a:t>CDA  </a:t>
            </a:r>
          </a:p>
          <a:p>
            <a:r>
              <a:rPr lang="en-US" dirty="0" smtClean="0"/>
              <a:t>LSB(y</a:t>
            </a:r>
            <a:r>
              <a:rPr lang="en-US" dirty="0"/>
              <a:t>) CDA  </a:t>
            </a:r>
          </a:p>
          <a:p>
            <a:r>
              <a:rPr lang="en-US" dirty="0" err="1" smtClean="0"/>
              <a:t>DEViid</a:t>
            </a:r>
            <a:r>
              <a:rPr lang="en-US" dirty="0"/>
              <a:t>, </a:t>
            </a:r>
            <a:r>
              <a:rPr lang="en-US" dirty="0" err="1"/>
              <a:t>APPiid</a:t>
            </a:r>
            <a:r>
              <a:rPr lang="en-US" dirty="0"/>
              <a:t> </a:t>
            </a:r>
            <a:r>
              <a:rPr lang="en-US" dirty="0" smtClean="0"/>
              <a:t>CDA (~ device L2 </a:t>
            </a:r>
            <a:r>
              <a:rPr lang="en-US" dirty="0" err="1" smtClean="0"/>
              <a:t>addr</a:t>
            </a:r>
            <a:r>
              <a:rPr lang="en-US" dirty="0" smtClean="0"/>
              <a:t>)</a:t>
            </a:r>
            <a:endParaRPr lang="en-US" dirty="0"/>
          </a:p>
          <a:p>
            <a:r>
              <a:rPr lang="en-US" dirty="0" smtClean="0"/>
              <a:t>Compute-*</a:t>
            </a:r>
          </a:p>
          <a:p>
            <a:pPr lvl="1"/>
            <a:r>
              <a:rPr lang="en-US" dirty="0" smtClean="0"/>
              <a:t>elided and computed (checksum</a:t>
            </a:r>
            <a:r>
              <a:rPr lang="en-US" dirty="0"/>
              <a:t>, </a:t>
            </a:r>
            <a:r>
              <a:rPr lang="en-US" dirty="0" smtClean="0"/>
              <a:t>length…)</a:t>
            </a:r>
            <a:endParaRPr lang="en-US" dirty="0"/>
          </a:p>
        </p:txBody>
      </p:sp>
      <p:sp>
        <p:nvSpPr>
          <p:cNvPr id="21505"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de-DE" smtClean="0"/>
              <a:t>&lt;Charlie Perkins, Joerg Robert&gt;, &lt;Futurewei, FAU Erlangen&gt;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Tree>
    <p:extLst>
      <p:ext uri="{BB962C8B-B14F-4D97-AF65-F5344CB8AC3E}">
        <p14:creationId xmlns:p14="http://schemas.microsoft.com/office/powerpoint/2010/main" val="30993755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IPv6/ UDP Header</a:t>
            </a:r>
            <a:endParaRPr lang="de-DE" dirty="0"/>
          </a:p>
        </p:txBody>
      </p:sp>
      <p:sp>
        <p:nvSpPr>
          <p:cNvPr id="7" name="Geschweifte Klammer rechts 6"/>
          <p:cNvSpPr/>
          <p:nvPr/>
        </p:nvSpPr>
        <p:spPr bwMode="auto">
          <a:xfrm>
            <a:off x="6763914" y="1412776"/>
            <a:ext cx="288032" cy="3261000"/>
          </a:xfrm>
          <a:prstGeom prst="rightBrace">
            <a:avLst>
              <a:gd name="adj1" fmla="val 74779"/>
              <a:gd name="adj2" fmla="val 49731"/>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40000"/>
              </a:spcAft>
              <a:buClrTx/>
              <a:buSzTx/>
              <a:buFont typeface="Wingdings" pitchFamily="2" charset="2"/>
              <a:buNone/>
              <a:tabLst/>
            </a:pPr>
            <a:endParaRPr kumimoji="0" lang="de-DE" sz="1800" b="0" i="0" u="none" strike="noStrike" cap="none" normalizeH="0" baseline="0" smtClean="0">
              <a:ln>
                <a:noFill/>
              </a:ln>
              <a:effectLst/>
              <a:latin typeface="Frutiger LT Com 55 Roman" pitchFamily="34" charset="0"/>
            </a:endParaRPr>
          </a:p>
        </p:txBody>
      </p:sp>
      <p:sp>
        <p:nvSpPr>
          <p:cNvPr id="8" name="Textfeld 7"/>
          <p:cNvSpPr txBox="1"/>
          <p:nvPr/>
        </p:nvSpPr>
        <p:spPr>
          <a:xfrm>
            <a:off x="7051946" y="2858610"/>
            <a:ext cx="1192903" cy="369332"/>
          </a:xfrm>
          <a:prstGeom prst="rect">
            <a:avLst/>
          </a:prstGeom>
          <a:noFill/>
        </p:spPr>
        <p:txBody>
          <a:bodyPr wrap="square" rtlCol="0">
            <a:spAutoFit/>
          </a:bodyPr>
          <a:lstStyle/>
          <a:p>
            <a:pPr defTabSz="358775" eaLnBrk="0" hangingPunct="0">
              <a:spcAft>
                <a:spcPts val="900"/>
              </a:spcAft>
              <a:buClr>
                <a:srgbClr val="00406F"/>
              </a:buClr>
              <a:buSzPct val="75000"/>
            </a:pPr>
            <a:r>
              <a:rPr lang="de-DE" kern="0" dirty="0" smtClean="0">
                <a:solidFill>
                  <a:srgbClr val="000000"/>
                </a:solidFill>
                <a:latin typeface="Arial"/>
              </a:rPr>
              <a:t>48 Bytes</a:t>
            </a:r>
          </a:p>
        </p:txBody>
      </p:sp>
      <p:graphicFrame>
        <p:nvGraphicFramePr>
          <p:cNvPr id="9" name="Tabelle 8"/>
          <p:cNvGraphicFramePr>
            <a:graphicFrameLocks noGrp="1"/>
          </p:cNvGraphicFramePr>
          <p:nvPr>
            <p:extLst>
              <p:ext uri="{D42A27DB-BD31-4B8C-83A1-F6EECF244321}">
                <p14:modId xmlns:p14="http://schemas.microsoft.com/office/powerpoint/2010/main" val="952103731"/>
              </p:ext>
            </p:extLst>
          </p:nvPr>
        </p:nvGraphicFramePr>
        <p:xfrm>
          <a:off x="2257037" y="1485846"/>
          <a:ext cx="4373568" cy="2379913"/>
        </p:xfrm>
        <a:graphic>
          <a:graphicData uri="http://schemas.openxmlformats.org/drawingml/2006/table">
            <a:tbl>
              <a:tblPr firstRow="1" bandRow="1">
                <a:tableStyleId>{2D5ABB26-0587-4C30-8999-92F81FD0307C}</a:tableStyleId>
              </a:tblPr>
              <a:tblGrid>
                <a:gridCol w="1457856"/>
                <a:gridCol w="1457856"/>
                <a:gridCol w="1457856"/>
              </a:tblGrid>
              <a:tr h="360042">
                <a:tc>
                  <a:txBody>
                    <a:bodyPr/>
                    <a:lstStyle/>
                    <a:p>
                      <a:pPr algn="ctr"/>
                      <a:r>
                        <a:rPr lang="de-DE" sz="1000" b="1" dirty="0" smtClean="0"/>
                        <a:t>Version (4Bits)</a:t>
                      </a:r>
                      <a:endParaRPr lang="de-DE" sz="1000" b="1"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00"/>
                    </a:solidFill>
                  </a:tcPr>
                </a:tc>
                <a:tc>
                  <a:txBody>
                    <a:bodyPr/>
                    <a:lstStyle/>
                    <a:p>
                      <a:pPr algn="ctr"/>
                      <a:r>
                        <a:rPr lang="de-DE" sz="1000" b="1" dirty="0" smtClean="0"/>
                        <a:t>Traffic Class (1B)</a:t>
                      </a:r>
                      <a:endParaRPr lang="de-DE" sz="1000" b="1"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00"/>
                    </a:solidFill>
                  </a:tcPr>
                </a:tc>
                <a:tc>
                  <a:txBody>
                    <a:bodyPr/>
                    <a:lstStyle/>
                    <a:p>
                      <a:pPr algn="ctr"/>
                      <a:r>
                        <a:rPr lang="de-DE" sz="1000" b="1" dirty="0" smtClean="0"/>
                        <a:t>Flow Label (20Bits)</a:t>
                      </a:r>
                      <a:endParaRPr lang="de-DE" sz="1000" b="1"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00"/>
                    </a:solidFill>
                  </a:tcPr>
                </a:tc>
              </a:tr>
              <a:tr h="360040">
                <a:tc>
                  <a:txBody>
                    <a:bodyPr/>
                    <a:lstStyle/>
                    <a:p>
                      <a:pPr algn="ctr"/>
                      <a:r>
                        <a:rPr lang="de-DE" sz="1000" b="1" dirty="0" smtClean="0"/>
                        <a:t>Payload</a:t>
                      </a:r>
                      <a:r>
                        <a:rPr lang="de-DE" sz="1000" b="1" baseline="0" dirty="0" smtClean="0"/>
                        <a:t> </a:t>
                      </a:r>
                      <a:r>
                        <a:rPr lang="de-DE" sz="1000" b="1" baseline="0" dirty="0" err="1" smtClean="0"/>
                        <a:t>Length</a:t>
                      </a:r>
                      <a:r>
                        <a:rPr lang="de-DE" sz="1000" b="1" baseline="0" dirty="0" smtClean="0"/>
                        <a:t> (2B)</a:t>
                      </a:r>
                      <a:endParaRPr lang="de-DE" sz="1000" b="1"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00"/>
                    </a:solidFill>
                  </a:tcPr>
                </a:tc>
                <a:tc>
                  <a:txBody>
                    <a:bodyPr/>
                    <a:lstStyle/>
                    <a:p>
                      <a:pPr algn="ctr"/>
                      <a:r>
                        <a:rPr lang="de-DE" sz="1000" b="1" dirty="0" smtClean="0"/>
                        <a:t>Next Header (1B)</a:t>
                      </a:r>
                      <a:endParaRPr lang="de-DE" sz="1000" b="1"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00"/>
                    </a:solidFill>
                  </a:tcPr>
                </a:tc>
                <a:tc>
                  <a:txBody>
                    <a:bodyPr/>
                    <a:lstStyle/>
                    <a:p>
                      <a:pPr algn="ctr"/>
                      <a:r>
                        <a:rPr lang="de-DE" sz="1000" b="1" dirty="0" smtClean="0"/>
                        <a:t>Hop Limit (1B)</a:t>
                      </a:r>
                      <a:endParaRPr lang="de-DE" sz="1000" b="1"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00"/>
                    </a:solidFill>
                  </a:tcPr>
                </a:tc>
              </a:tr>
              <a:tr h="826270">
                <a:tc gridSpan="3">
                  <a:txBody>
                    <a:bodyPr/>
                    <a:lstStyle/>
                    <a:p>
                      <a:pPr algn="ctr"/>
                      <a:r>
                        <a:rPr lang="de-DE" sz="1000" b="1" dirty="0" smtClean="0"/>
                        <a:t>Source </a:t>
                      </a:r>
                      <a:r>
                        <a:rPr lang="de-DE" sz="1000" b="1" dirty="0" err="1" smtClean="0"/>
                        <a:t>Address</a:t>
                      </a:r>
                      <a:r>
                        <a:rPr lang="de-DE" sz="1000" b="1" dirty="0" smtClean="0"/>
                        <a:t> (16B)</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00"/>
                    </a:solidFill>
                  </a:tcPr>
                </a:tc>
                <a:tc hMerge="1">
                  <a:txBody>
                    <a:bodyPr/>
                    <a:lstStyle/>
                    <a:p>
                      <a:endParaRPr lang="de-DE"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endParaRPr lang="de-DE"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833561">
                <a:tc gridSpan="3">
                  <a:txBody>
                    <a:bodyPr/>
                    <a:lstStyle/>
                    <a:p>
                      <a:pPr algn="ctr"/>
                      <a:r>
                        <a:rPr lang="de-DE" sz="1000" b="1" dirty="0" smtClean="0"/>
                        <a:t>Destination </a:t>
                      </a:r>
                      <a:r>
                        <a:rPr lang="de-DE" sz="1000" b="1" dirty="0" err="1" smtClean="0"/>
                        <a:t>Address</a:t>
                      </a:r>
                      <a:r>
                        <a:rPr lang="de-DE" sz="1000" b="1" dirty="0" smtClean="0"/>
                        <a:t> (16B)</a:t>
                      </a:r>
                      <a:endParaRPr lang="de-DE" sz="1000" b="1"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00"/>
                    </a:solidFill>
                  </a:tcPr>
                </a:tc>
                <a:tc hMerge="1">
                  <a:txBody>
                    <a:bodyPr/>
                    <a:lstStyle/>
                    <a:p>
                      <a:endParaRPr lang="de-DE"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endParaRPr lang="de-DE"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graphicFrame>
        <p:nvGraphicFramePr>
          <p:cNvPr id="10" name="Tabelle 9"/>
          <p:cNvGraphicFramePr>
            <a:graphicFrameLocks noGrp="1"/>
          </p:cNvGraphicFramePr>
          <p:nvPr>
            <p:extLst>
              <p:ext uri="{D42A27DB-BD31-4B8C-83A1-F6EECF244321}">
                <p14:modId xmlns:p14="http://schemas.microsoft.com/office/powerpoint/2010/main" val="2411209257"/>
              </p:ext>
            </p:extLst>
          </p:nvPr>
        </p:nvGraphicFramePr>
        <p:xfrm>
          <a:off x="2258496" y="3862112"/>
          <a:ext cx="4372110" cy="741680"/>
        </p:xfrm>
        <a:graphic>
          <a:graphicData uri="http://schemas.openxmlformats.org/drawingml/2006/table">
            <a:tbl>
              <a:tblPr firstRow="1" bandRow="1">
                <a:tableStyleId>{2D5ABB26-0587-4C30-8999-92F81FD0307C}</a:tableStyleId>
              </a:tblPr>
              <a:tblGrid>
                <a:gridCol w="2186055"/>
                <a:gridCol w="2186055"/>
              </a:tblGrid>
              <a:tr h="370840">
                <a:tc>
                  <a:txBody>
                    <a:bodyPr/>
                    <a:lstStyle/>
                    <a:p>
                      <a:pPr algn="ctr"/>
                      <a:r>
                        <a:rPr lang="de-DE" sz="1000" b="1" dirty="0" smtClean="0"/>
                        <a:t>Source Port (2B)</a:t>
                      </a:r>
                      <a:endParaRPr lang="de-DE" sz="1000" b="1"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c>
                  <a:txBody>
                    <a:bodyPr/>
                    <a:lstStyle/>
                    <a:p>
                      <a:pPr algn="ctr"/>
                      <a:r>
                        <a:rPr lang="de-DE" sz="1000" b="1" dirty="0" smtClean="0"/>
                        <a:t>Destination Port (2B)</a:t>
                      </a:r>
                      <a:endParaRPr lang="de-DE" sz="1000" b="1"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r>
              <a:tr h="370840">
                <a:tc>
                  <a:txBody>
                    <a:bodyPr/>
                    <a:lstStyle/>
                    <a:p>
                      <a:pPr algn="ctr"/>
                      <a:r>
                        <a:rPr lang="de-DE" sz="1000" b="1" dirty="0" err="1" smtClean="0"/>
                        <a:t>Length</a:t>
                      </a:r>
                      <a:r>
                        <a:rPr lang="de-DE" sz="1000" b="1" dirty="0" smtClean="0"/>
                        <a:t> (2B)</a:t>
                      </a:r>
                      <a:endParaRPr lang="de-DE" sz="1000" b="1"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c>
                  <a:txBody>
                    <a:bodyPr/>
                    <a:lstStyle/>
                    <a:p>
                      <a:pPr algn="ctr"/>
                      <a:r>
                        <a:rPr lang="de-DE" sz="1000" b="1" dirty="0" err="1" smtClean="0"/>
                        <a:t>Checksum</a:t>
                      </a:r>
                      <a:r>
                        <a:rPr lang="de-DE" sz="1000" b="1" dirty="0" smtClean="0"/>
                        <a:t> (2B)</a:t>
                      </a:r>
                      <a:endParaRPr lang="de-DE" sz="1000" b="1"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r>
            </a:tbl>
          </a:graphicData>
        </a:graphic>
      </p:graphicFrame>
      <p:sp>
        <p:nvSpPr>
          <p:cNvPr id="11" name="Geschweifte Klammer rechts 10"/>
          <p:cNvSpPr/>
          <p:nvPr/>
        </p:nvSpPr>
        <p:spPr bwMode="auto">
          <a:xfrm rot="10800000">
            <a:off x="1930069" y="1485846"/>
            <a:ext cx="216027" cy="2304256"/>
          </a:xfrm>
          <a:prstGeom prst="rightBrace">
            <a:avLst>
              <a:gd name="adj1" fmla="val 74779"/>
              <a:gd name="adj2" fmla="val 49731"/>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40000"/>
              </a:spcAft>
              <a:buClrTx/>
              <a:buSzTx/>
              <a:buFont typeface="Wingdings" pitchFamily="2" charset="2"/>
              <a:buNone/>
              <a:tabLst/>
            </a:pPr>
            <a:endParaRPr kumimoji="0" lang="de-DE" sz="1800" b="0" i="0" u="none" strike="noStrike" cap="none" normalizeH="0" baseline="0" smtClean="0">
              <a:ln>
                <a:noFill/>
              </a:ln>
              <a:effectLst/>
              <a:latin typeface="Frutiger LT Com 55 Roman" pitchFamily="34" charset="0"/>
            </a:endParaRPr>
          </a:p>
        </p:txBody>
      </p:sp>
      <p:sp>
        <p:nvSpPr>
          <p:cNvPr id="12" name="Geschweifte Klammer rechts 11"/>
          <p:cNvSpPr/>
          <p:nvPr/>
        </p:nvSpPr>
        <p:spPr bwMode="auto">
          <a:xfrm rot="10800000">
            <a:off x="1979220" y="3834472"/>
            <a:ext cx="117725" cy="792792"/>
          </a:xfrm>
          <a:prstGeom prst="rightBrace">
            <a:avLst>
              <a:gd name="adj1" fmla="val 74779"/>
              <a:gd name="adj2" fmla="val 49731"/>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40000"/>
              </a:spcAft>
              <a:buClrTx/>
              <a:buSzTx/>
              <a:buFont typeface="Wingdings" pitchFamily="2" charset="2"/>
              <a:buNone/>
              <a:tabLst/>
            </a:pPr>
            <a:endParaRPr kumimoji="0" lang="de-DE" sz="1800" b="0" i="0" u="none" strike="noStrike" cap="none" normalizeH="0" baseline="0" smtClean="0">
              <a:ln>
                <a:noFill/>
              </a:ln>
              <a:effectLst/>
              <a:latin typeface="Frutiger LT Com 55 Roman" pitchFamily="34" charset="0"/>
            </a:endParaRPr>
          </a:p>
        </p:txBody>
      </p:sp>
      <p:sp>
        <p:nvSpPr>
          <p:cNvPr id="13" name="Textfeld 12"/>
          <p:cNvSpPr txBox="1"/>
          <p:nvPr/>
        </p:nvSpPr>
        <p:spPr>
          <a:xfrm>
            <a:off x="850114" y="4035569"/>
            <a:ext cx="1192903" cy="369332"/>
          </a:xfrm>
          <a:prstGeom prst="rect">
            <a:avLst/>
          </a:prstGeom>
          <a:noFill/>
        </p:spPr>
        <p:txBody>
          <a:bodyPr wrap="square" rtlCol="0">
            <a:spAutoFit/>
          </a:bodyPr>
          <a:lstStyle/>
          <a:p>
            <a:pPr defTabSz="358775" eaLnBrk="0" hangingPunct="0">
              <a:spcAft>
                <a:spcPts val="900"/>
              </a:spcAft>
              <a:buClr>
                <a:srgbClr val="00406F"/>
              </a:buClr>
              <a:buSzPct val="75000"/>
            </a:pPr>
            <a:r>
              <a:rPr lang="de-DE" kern="0" dirty="0" smtClean="0">
                <a:solidFill>
                  <a:srgbClr val="000000"/>
                </a:solidFill>
                <a:latin typeface="Arial"/>
              </a:rPr>
              <a:t>8 Bytes</a:t>
            </a:r>
          </a:p>
        </p:txBody>
      </p:sp>
      <p:sp>
        <p:nvSpPr>
          <p:cNvPr id="14" name="Textfeld 13"/>
          <p:cNvSpPr txBox="1"/>
          <p:nvPr/>
        </p:nvSpPr>
        <p:spPr>
          <a:xfrm>
            <a:off x="786809" y="2432583"/>
            <a:ext cx="1192903" cy="369332"/>
          </a:xfrm>
          <a:prstGeom prst="rect">
            <a:avLst/>
          </a:prstGeom>
          <a:noFill/>
        </p:spPr>
        <p:txBody>
          <a:bodyPr wrap="square" rtlCol="0">
            <a:spAutoFit/>
          </a:bodyPr>
          <a:lstStyle/>
          <a:p>
            <a:pPr defTabSz="358775" eaLnBrk="0" hangingPunct="0">
              <a:spcAft>
                <a:spcPts val="900"/>
              </a:spcAft>
              <a:buClr>
                <a:srgbClr val="00406F"/>
              </a:buClr>
              <a:buSzPct val="75000"/>
            </a:pPr>
            <a:r>
              <a:rPr lang="de-DE" kern="0" dirty="0" smtClean="0">
                <a:solidFill>
                  <a:srgbClr val="000000"/>
                </a:solidFill>
                <a:latin typeface="Arial"/>
              </a:rPr>
              <a:t>40 Bytes</a:t>
            </a:r>
          </a:p>
        </p:txBody>
      </p:sp>
      <p:sp>
        <p:nvSpPr>
          <p:cNvPr id="15" name="Textfeld 14"/>
          <p:cNvSpPr txBox="1"/>
          <p:nvPr/>
        </p:nvSpPr>
        <p:spPr>
          <a:xfrm>
            <a:off x="611560" y="2772698"/>
            <a:ext cx="2232248" cy="369332"/>
          </a:xfrm>
          <a:prstGeom prst="rect">
            <a:avLst/>
          </a:prstGeom>
          <a:noFill/>
        </p:spPr>
        <p:txBody>
          <a:bodyPr wrap="square" rtlCol="0">
            <a:spAutoFit/>
          </a:bodyPr>
          <a:lstStyle/>
          <a:p>
            <a:pPr defTabSz="358775" eaLnBrk="0" hangingPunct="0">
              <a:spcAft>
                <a:spcPts val="900"/>
              </a:spcAft>
              <a:buClr>
                <a:srgbClr val="00406F"/>
              </a:buClr>
              <a:buSzPct val="75000"/>
            </a:pPr>
            <a:r>
              <a:rPr lang="de-DE" b="1" kern="0" dirty="0" smtClean="0">
                <a:latin typeface="Arial"/>
              </a:rPr>
              <a:t>IPv6 Header</a:t>
            </a:r>
          </a:p>
        </p:txBody>
      </p:sp>
      <p:sp>
        <p:nvSpPr>
          <p:cNvPr id="16" name="Textfeld 15"/>
          <p:cNvSpPr txBox="1"/>
          <p:nvPr/>
        </p:nvSpPr>
        <p:spPr>
          <a:xfrm>
            <a:off x="582084" y="4372188"/>
            <a:ext cx="2232248" cy="369332"/>
          </a:xfrm>
          <a:prstGeom prst="rect">
            <a:avLst/>
          </a:prstGeom>
          <a:noFill/>
        </p:spPr>
        <p:txBody>
          <a:bodyPr wrap="square" rtlCol="0">
            <a:spAutoFit/>
          </a:bodyPr>
          <a:lstStyle/>
          <a:p>
            <a:pPr defTabSz="358775" eaLnBrk="0" hangingPunct="0">
              <a:spcAft>
                <a:spcPts val="900"/>
              </a:spcAft>
              <a:buClr>
                <a:srgbClr val="00406F"/>
              </a:buClr>
              <a:buSzPct val="75000"/>
            </a:pPr>
            <a:r>
              <a:rPr lang="de-DE" b="1" kern="0" dirty="0" smtClean="0">
                <a:latin typeface="Arial"/>
              </a:rPr>
              <a:t>UDP Header</a:t>
            </a:r>
          </a:p>
        </p:txBody>
      </p:sp>
      <p:sp>
        <p:nvSpPr>
          <p:cNvPr id="3" name="Rechteck 2"/>
          <p:cNvSpPr/>
          <p:nvPr/>
        </p:nvSpPr>
        <p:spPr bwMode="auto">
          <a:xfrm>
            <a:off x="2257111" y="4616631"/>
            <a:ext cx="4374000" cy="540561"/>
          </a:xfrm>
          <a:prstGeom prst="rect">
            <a:avLst/>
          </a:prstGeom>
          <a:solidFill>
            <a:schemeClr val="accent3"/>
          </a:solidFill>
          <a:ln w="25400">
            <a:solidFill>
              <a:schemeClr val="tx2"/>
            </a:solidFill>
          </a:ln>
          <a:effectLst/>
          <a:ex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0"/>
              </a:spcBef>
              <a:spcAft>
                <a:spcPct val="40000"/>
              </a:spcAft>
              <a:buClrTx/>
              <a:buSzTx/>
              <a:buFont typeface="Wingdings" pitchFamily="2" charset="2"/>
              <a:buNone/>
              <a:tabLst/>
            </a:pPr>
            <a:endParaRPr kumimoji="0" lang="de-DE" sz="1800" b="0" i="0" u="none" strike="noStrike" cap="none" normalizeH="0" baseline="0" dirty="0" smtClean="0">
              <a:ln>
                <a:noFill/>
              </a:ln>
              <a:solidFill>
                <a:schemeClr val="tx1"/>
              </a:solidFill>
              <a:effectLst/>
              <a:latin typeface="+mj-lt"/>
            </a:endParaRPr>
          </a:p>
        </p:txBody>
      </p:sp>
      <p:sp>
        <p:nvSpPr>
          <p:cNvPr id="17" name="Textfeld 16"/>
          <p:cNvSpPr txBox="1"/>
          <p:nvPr/>
        </p:nvSpPr>
        <p:spPr>
          <a:xfrm>
            <a:off x="3779912" y="4694586"/>
            <a:ext cx="2232248" cy="369332"/>
          </a:xfrm>
          <a:prstGeom prst="rect">
            <a:avLst/>
          </a:prstGeom>
          <a:noFill/>
        </p:spPr>
        <p:txBody>
          <a:bodyPr wrap="square" rtlCol="0">
            <a:spAutoFit/>
          </a:bodyPr>
          <a:lstStyle/>
          <a:p>
            <a:pPr defTabSz="358775" eaLnBrk="0" hangingPunct="0">
              <a:spcAft>
                <a:spcPts val="900"/>
              </a:spcAft>
              <a:buClr>
                <a:srgbClr val="00406F"/>
              </a:buClr>
              <a:buSzPct val="75000"/>
            </a:pPr>
            <a:r>
              <a:rPr lang="de-DE" b="1" kern="0" dirty="0" smtClean="0">
                <a:solidFill>
                  <a:schemeClr val="bg1"/>
                </a:solidFill>
                <a:latin typeface="Arial"/>
              </a:rPr>
              <a:t>Nutzdaten</a:t>
            </a:r>
          </a:p>
        </p:txBody>
      </p:sp>
      <p:sp>
        <p:nvSpPr>
          <p:cNvPr id="18" name="Date Placeholder 1"/>
          <p:cNvSpPr>
            <a:spLocks noGrp="1"/>
          </p:cNvSpPr>
          <p:nvPr>
            <p:ph type="dt" sz="half"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2018&gt;</a:t>
            </a:r>
            <a:endParaRPr lang="en-US" sz="1400" dirty="0"/>
          </a:p>
        </p:txBody>
      </p:sp>
      <p:sp>
        <p:nvSpPr>
          <p:cNvPr id="4" name="Footer Placeholder 3"/>
          <p:cNvSpPr>
            <a:spLocks noGrp="1"/>
          </p:cNvSpPr>
          <p:nvPr>
            <p:ph type="ftr" sz="quarter" idx="17"/>
          </p:nvPr>
        </p:nvSpPr>
        <p:spPr/>
        <p:txBody>
          <a:bodyPr/>
          <a:lstStyle/>
          <a:p>
            <a:r>
              <a:rPr lang="de-DE" smtClean="0"/>
              <a:t>&lt;Charlie Perkins, Joerg Robert&gt;, &lt;Futurewei, FAU Erlangen&gt;</a:t>
            </a:r>
            <a:endParaRPr lang="de-DE" dirty="0"/>
          </a:p>
        </p:txBody>
      </p:sp>
    </p:spTree>
    <p:extLst>
      <p:ext uri="{BB962C8B-B14F-4D97-AF65-F5344CB8AC3E}">
        <p14:creationId xmlns:p14="http://schemas.microsoft.com/office/powerpoint/2010/main" val="137526291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108547</TotalTime>
  <Words>1023</Words>
  <Application>Microsoft Office PowerPoint</Application>
  <PresentationFormat>On-screen Show (4:3)</PresentationFormat>
  <Paragraphs>221</Paragraphs>
  <Slides>14</Slides>
  <Notes>8</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Default Design</vt:lpstr>
      <vt:lpstr>Custom Design</vt:lpstr>
      <vt:lpstr>PowerPoint Presentation</vt:lpstr>
      <vt:lpstr>SCHC: Static Context Header Compression</vt:lpstr>
      <vt:lpstr>LPWAN Architecture, Compression</vt:lpstr>
      <vt:lpstr>SCHC applicability</vt:lpstr>
      <vt:lpstr>SCHC fragmentation</vt:lpstr>
      <vt:lpstr>Fragment reliability modes</vt:lpstr>
      <vt:lpstr>Matching operators (directional)</vt:lpstr>
      <vt:lpstr>Compression/Decompression Actions (CDA)</vt:lpstr>
      <vt:lpstr>IPv6/ UDP Header</vt:lpstr>
      <vt:lpstr>6LoWPAN IPv6 Header Compression Example</vt:lpstr>
      <vt:lpstr>SCHC Compression for IPv6 and UDP headers</vt:lpstr>
      <vt:lpstr>SCHC for 802.15.4w</vt:lpstr>
      <vt:lpstr>SCHC Parameters specified</vt:lpstr>
      <vt:lpstr>Proposal to move SCHC to SC IETF</vt:lpstr>
    </vt:vector>
  </TitlesOfParts>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Irvine</dc:title>
  <dc:subject>IEEE 802.15 &lt;TG12&gt;</dc:subject>
  <dc:creator>Pat Kinney</dc:creator>
  <dc:description>&lt;15-18-0012-00-0012&gt;</dc:description>
  <cp:lastModifiedBy>charliep</cp:lastModifiedBy>
  <cp:revision>1054</cp:revision>
  <cp:lastPrinted>2015-07-14T16:02:16Z</cp:lastPrinted>
  <dcterms:created xsi:type="dcterms:W3CDTF">2009-07-12T16:25:16Z</dcterms:created>
  <dcterms:modified xsi:type="dcterms:W3CDTF">2018-09-12T19:10:34Z</dcterms:modified>
</cp:coreProperties>
</file>