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2"/>
  </p:notesMasterIdLst>
  <p:handoutMasterIdLst>
    <p:handoutMasterId r:id="rId13"/>
  </p:handoutMasterIdLst>
  <p:sldIdLst>
    <p:sldId id="287" r:id="rId3"/>
    <p:sldId id="323" r:id="rId4"/>
    <p:sldId id="331" r:id="rId5"/>
    <p:sldId id="327" r:id="rId6"/>
    <p:sldId id="333" r:id="rId7"/>
    <p:sldId id="334" r:id="rId8"/>
    <p:sldId id="338" r:id="rId9"/>
    <p:sldId id="337" r:id="rId10"/>
    <p:sldId id="336"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31"/>
            <p14:sldId id="327"/>
            <p14:sldId id="333"/>
            <p14:sldId id="334"/>
            <p14:sldId id="338"/>
            <p14:sldId id="337"/>
            <p14:sldId id="336"/>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2" d="100"/>
          <a:sy n="62" d="100"/>
        </p:scale>
        <p:origin x="-4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&lt;Mar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&lt;Mar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&lt;Mar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15-18-0149-00-0012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ULI profile and module organization  for convenient programmability</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 Mar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[Overview of IETF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 Working Group SCHC specification</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[Header compression plays a crucial role in enabling IPv6 over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[Describe SCHC to motivate further improvements by compressing 802.15.4 headers]</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1752600" y="609600"/>
            <a:ext cx="5638800" cy="1066800"/>
          </a:xfrm>
        </p:spPr>
        <p:txBody>
          <a:bodyPr/>
          <a:lstStyle/>
          <a:p>
            <a:r>
              <a:rPr lang="en-US" b="1" dirty="0" smtClean="0">
                <a:solidFill>
                  <a:srgbClr val="000000"/>
                </a:solidFill>
                <a:ea typeface="ＭＳ Ｐゴシック" charset="0"/>
                <a:cs typeface="ＭＳ Ｐゴシック" charset="0"/>
              </a:rPr>
              <a:t>SCHC: Static Context Header Compression</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4572000"/>
          </a:xfrm>
        </p:spPr>
        <p:txBody>
          <a:bodyPr/>
          <a:lstStyle/>
          <a:p>
            <a:r>
              <a:rPr lang="en-US" dirty="0" smtClean="0"/>
              <a:t>draft-ietf-lpwan-ipv6-static-context-hc</a:t>
            </a:r>
          </a:p>
          <a:p>
            <a:pPr marL="457200" lvl="1" indent="0">
              <a:buNone/>
            </a:pPr>
            <a:r>
              <a:rPr lang="en-US" dirty="0" smtClean="0"/>
              <a:t>     (…-10.txt)</a:t>
            </a:r>
          </a:p>
          <a:p>
            <a:r>
              <a:rPr lang="en-US" dirty="0" smtClean="0"/>
              <a:t>Static Context  --&gt; not mobile</a:t>
            </a:r>
          </a:p>
          <a:p>
            <a:r>
              <a:rPr lang="en-US" dirty="0" smtClean="0"/>
              <a:t>Basically </a:t>
            </a:r>
            <a:r>
              <a:rPr lang="en-US" dirty="0"/>
              <a:t>a dictionary-ruleset </a:t>
            </a:r>
            <a:r>
              <a:rPr lang="en-US" dirty="0" smtClean="0"/>
              <a:t>approach</a:t>
            </a:r>
          </a:p>
          <a:p>
            <a:r>
              <a:rPr lang="en-US" dirty="0" smtClean="0"/>
              <a:t>Technology-independent</a:t>
            </a:r>
          </a:p>
          <a:p>
            <a:pPr lvl="1">
              <a:buClr>
                <a:srgbClr val="FF0000"/>
              </a:buClr>
              <a:buFont typeface="Wingdings" panose="05000000000000000000" pitchFamily="2" charset="2"/>
              <a:buChar char="Ø"/>
            </a:pPr>
            <a:r>
              <a:rPr lang="en-US" dirty="0">
                <a:solidFill>
                  <a:srgbClr val="000000"/>
                </a:solidFill>
              </a:rPr>
              <a:t> </a:t>
            </a:r>
            <a:r>
              <a:rPr lang="en-US" dirty="0" smtClean="0">
                <a:solidFill>
                  <a:srgbClr val="000000"/>
                </a:solidFill>
              </a:rPr>
              <a:t>fragmentation needed for IPv6 adaptation</a:t>
            </a:r>
            <a:endParaRPr lang="en-US" dirty="0" smtClean="0"/>
          </a:p>
          <a:p>
            <a:r>
              <a:rPr lang="en-US" dirty="0" smtClean="0"/>
              <a:t>Star topologies</a:t>
            </a:r>
          </a:p>
          <a:p>
            <a:pPr lvl="1">
              <a:buClr>
                <a:srgbClr val="FF0000"/>
              </a:buClr>
              <a:buFont typeface="Wingdings" panose="05000000000000000000" pitchFamily="2" charset="2"/>
              <a:buChar char="Ø"/>
            </a:pPr>
            <a:r>
              <a:rPr lang="en-US" dirty="0" smtClean="0"/>
              <a:t> All </a:t>
            </a:r>
            <a:r>
              <a:rPr lang="en-US" dirty="0"/>
              <a:t>packets follow the same </a:t>
            </a:r>
            <a:r>
              <a:rPr lang="en-US" dirty="0" smtClean="0"/>
              <a:t>path</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685800"/>
          </a:xfrm>
        </p:spPr>
        <p:txBody>
          <a:bodyPr/>
          <a:lstStyle/>
          <a:p>
            <a:r>
              <a:rPr lang="en-US" dirty="0"/>
              <a:t>LPWAN </a:t>
            </a:r>
            <a:r>
              <a:rPr lang="en-US" dirty="0" smtClean="0"/>
              <a:t>Architecture, Compression</a:t>
            </a:r>
            <a:endParaRPr lang="en-US"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a:xfrm>
            <a:off x="4344988" y="6075303"/>
            <a:ext cx="530225" cy="182562"/>
          </a:xfrm>
        </p:spPr>
        <p:txBody>
          <a:bodyPr/>
          <a:lstStyle/>
          <a:p>
            <a:pPr>
              <a:defRPr/>
            </a:pPr>
            <a:r>
              <a:rPr lang="en-US" smtClean="0"/>
              <a:t>Slide </a:t>
            </a:r>
            <a:fld id="{7415733E-E371-8944-98C6-8B637C4A033A}" type="slidenum">
              <a:rPr lang="en-US" smtClean="0"/>
              <a:pPr>
                <a:defRPr/>
              </a:pPr>
              <a:t>3</a:t>
            </a:fld>
            <a:endParaRPr lang="en-US"/>
          </a:p>
        </p:txBody>
      </p:sp>
      <p:sp>
        <p:nvSpPr>
          <p:cNvPr id="8" name="Sun 7"/>
          <p:cNvSpPr/>
          <p:nvPr/>
        </p:nvSpPr>
        <p:spPr bwMode="auto">
          <a:xfrm>
            <a:off x="1066800" y="2819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9" name="Sun 8"/>
          <p:cNvSpPr/>
          <p:nvPr/>
        </p:nvSpPr>
        <p:spPr bwMode="auto">
          <a:xfrm>
            <a:off x="777240" y="344424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0" name="Sun 9"/>
          <p:cNvSpPr/>
          <p:nvPr/>
        </p:nvSpPr>
        <p:spPr bwMode="auto">
          <a:xfrm>
            <a:off x="1371600" y="31242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1" name="Sun 10"/>
          <p:cNvSpPr/>
          <p:nvPr/>
        </p:nvSpPr>
        <p:spPr bwMode="auto">
          <a:xfrm>
            <a:off x="1676400" y="26670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2" name="Sun 11"/>
          <p:cNvSpPr/>
          <p:nvPr/>
        </p:nvSpPr>
        <p:spPr bwMode="auto">
          <a:xfrm>
            <a:off x="1676400" y="34290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3" name="Sun 12"/>
          <p:cNvSpPr/>
          <p:nvPr/>
        </p:nvSpPr>
        <p:spPr bwMode="auto">
          <a:xfrm>
            <a:off x="1234440" y="40386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4" name="Sun 13"/>
          <p:cNvSpPr/>
          <p:nvPr/>
        </p:nvSpPr>
        <p:spPr bwMode="auto">
          <a:xfrm>
            <a:off x="1981200" y="37338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5" name="Sun 14"/>
          <p:cNvSpPr/>
          <p:nvPr/>
        </p:nvSpPr>
        <p:spPr bwMode="auto">
          <a:xfrm>
            <a:off x="777240" y="4724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6" name="Sun 15"/>
          <p:cNvSpPr/>
          <p:nvPr/>
        </p:nvSpPr>
        <p:spPr bwMode="auto">
          <a:xfrm>
            <a:off x="1828800" y="4724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7" name="Rectangle 16"/>
          <p:cNvSpPr/>
          <p:nvPr/>
        </p:nvSpPr>
        <p:spPr bwMode="auto">
          <a:xfrm>
            <a:off x="3108960" y="251460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0" name="Rectangle 19"/>
          <p:cNvSpPr/>
          <p:nvPr/>
        </p:nvSpPr>
        <p:spPr bwMode="auto">
          <a:xfrm>
            <a:off x="2667000" y="344424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1" name="Rectangle 20"/>
          <p:cNvSpPr/>
          <p:nvPr/>
        </p:nvSpPr>
        <p:spPr bwMode="auto">
          <a:xfrm>
            <a:off x="2895600" y="434340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2" name="Rectangle 21"/>
          <p:cNvSpPr/>
          <p:nvPr/>
        </p:nvSpPr>
        <p:spPr bwMode="auto">
          <a:xfrm>
            <a:off x="5334000" y="344424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Network Gateway (NGW)</a:t>
            </a:r>
            <a:endParaRPr kumimoji="0" lang="en-US" sz="1600" b="0" i="0" u="none" strike="noStrike" cap="none" normalizeH="0" baseline="0" dirty="0">
              <a:ln>
                <a:noFill/>
              </a:ln>
              <a:solidFill>
                <a:schemeClr val="tx1"/>
              </a:solidFill>
              <a:effectLst/>
              <a:latin typeface="Times New Roman" pitchFamily="-109" charset="0"/>
            </a:endParaRPr>
          </a:p>
        </p:txBody>
      </p:sp>
      <p:sp>
        <p:nvSpPr>
          <p:cNvPr id="23" name="Cloud 22"/>
          <p:cNvSpPr/>
          <p:nvPr/>
        </p:nvSpPr>
        <p:spPr bwMode="auto">
          <a:xfrm>
            <a:off x="6477000" y="1600200"/>
            <a:ext cx="2209800" cy="1844040"/>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09" charset="0"/>
              </a:rPr>
              <a:t>Internet</a:t>
            </a:r>
            <a:endParaRPr kumimoji="0" lang="en-US" sz="1200" b="0" i="0" u="none" strike="noStrike" cap="none" normalizeH="0" baseline="0" dirty="0">
              <a:ln>
                <a:noFill/>
              </a:ln>
              <a:solidFill>
                <a:schemeClr val="tx1"/>
              </a:solidFill>
              <a:effectLst/>
              <a:latin typeface="Times New Roman" pitchFamily="-109" charset="0"/>
            </a:endParaRPr>
          </a:p>
        </p:txBody>
      </p:sp>
      <p:cxnSp>
        <p:nvCxnSpPr>
          <p:cNvPr id="25" name="Straight Connector 24"/>
          <p:cNvCxnSpPr/>
          <p:nvPr/>
        </p:nvCxnSpPr>
        <p:spPr bwMode="auto">
          <a:xfrm flipV="1">
            <a:off x="6248400" y="3276600"/>
            <a:ext cx="60960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22" idx="1"/>
          </p:cNvCxnSpPr>
          <p:nvPr/>
        </p:nvCxnSpPr>
        <p:spPr bwMode="auto">
          <a:xfrm>
            <a:off x="3581400" y="382524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4000500" y="2941320"/>
            <a:ext cx="1333500" cy="6400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a:stCxn id="21" idx="3"/>
          </p:cNvCxnSpPr>
          <p:nvPr/>
        </p:nvCxnSpPr>
        <p:spPr bwMode="auto">
          <a:xfrm flipV="1">
            <a:off x="3810000" y="4191000"/>
            <a:ext cx="152400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Arrow Connector 32"/>
          <p:cNvCxnSpPr/>
          <p:nvPr/>
        </p:nvCxnSpPr>
        <p:spPr bwMode="auto">
          <a:xfrm>
            <a:off x="1828800" y="5543490"/>
            <a:ext cx="396240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4" name="TextBox 33"/>
          <p:cNvSpPr txBox="1"/>
          <p:nvPr/>
        </p:nvSpPr>
        <p:spPr>
          <a:xfrm>
            <a:off x="1909219" y="5573970"/>
            <a:ext cx="3897221" cy="400110"/>
          </a:xfrm>
          <a:prstGeom prst="rect">
            <a:avLst/>
          </a:prstGeom>
          <a:noFill/>
        </p:spPr>
        <p:txBody>
          <a:bodyPr wrap="none" rtlCol="0">
            <a:spAutoFit/>
          </a:bodyPr>
          <a:lstStyle/>
          <a:p>
            <a:r>
              <a:rPr lang="en-US" sz="2000" dirty="0" smtClean="0"/>
              <a:t>Compression from Dev </a:t>
            </a:r>
            <a:r>
              <a:rPr lang="en-US" sz="2000" dirty="0" smtClean="0">
                <a:sym typeface="Wingdings" panose="05000000000000000000" pitchFamily="2" charset="2"/>
              </a:rPr>
              <a:t></a:t>
            </a:r>
            <a:r>
              <a:rPr lang="en-US" sz="2000" dirty="0" smtClean="0"/>
              <a:t> NGW</a:t>
            </a:r>
            <a:endParaRPr lang="en-US" sz="2000" dirty="0"/>
          </a:p>
        </p:txBody>
      </p:sp>
    </p:spTree>
    <p:extLst>
      <p:ext uri="{BB962C8B-B14F-4D97-AF65-F5344CB8AC3E}">
        <p14:creationId xmlns:p14="http://schemas.microsoft.com/office/powerpoint/2010/main" val="2240275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762000"/>
          </a:xfrm>
        </p:spPr>
        <p:txBody>
          <a:bodyPr/>
          <a:lstStyle/>
          <a:p>
            <a:r>
              <a:rPr lang="en-US" b="1" dirty="0" smtClean="0">
                <a:solidFill>
                  <a:srgbClr val="000000"/>
                </a:solidFill>
                <a:ea typeface="Lucida Grande"/>
                <a:cs typeface="Lucida Grande"/>
              </a:rPr>
              <a:t>SCHC applicability</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524000"/>
            <a:ext cx="7772400" cy="4495800"/>
          </a:xfrm>
        </p:spPr>
        <p:txBody>
          <a:bodyPr/>
          <a:lstStyle/>
          <a:p>
            <a:r>
              <a:rPr lang="en-US" dirty="0"/>
              <a:t>predictable traffic flows</a:t>
            </a:r>
          </a:p>
          <a:p>
            <a:pPr lvl="1">
              <a:buClr>
                <a:srgbClr val="FF0000"/>
              </a:buClr>
              <a:buFont typeface="Wingdings" panose="05000000000000000000" pitchFamily="2" charset="2"/>
              <a:buChar char="Ø"/>
            </a:pPr>
            <a:r>
              <a:rPr lang="en-US" dirty="0"/>
              <a:t> new applications not easily installed</a:t>
            </a:r>
          </a:p>
          <a:p>
            <a:r>
              <a:rPr lang="en-US" dirty="0"/>
              <a:t>no out-of-sequence </a:t>
            </a:r>
            <a:r>
              <a:rPr lang="en-US" dirty="0" smtClean="0"/>
              <a:t>delivery</a:t>
            </a:r>
          </a:p>
          <a:p>
            <a:r>
              <a:rPr lang="en-US" dirty="0" smtClean="0"/>
              <a:t>Up </a:t>
            </a:r>
            <a:r>
              <a:rPr lang="en-US" dirty="0"/>
              <a:t>(</a:t>
            </a:r>
            <a:r>
              <a:rPr lang="en-US" dirty="0" smtClean="0"/>
              <a:t>Dev--&gt;NGW</a:t>
            </a:r>
            <a:r>
              <a:rPr lang="en-US" dirty="0"/>
              <a:t>), down, </a:t>
            </a:r>
            <a:r>
              <a:rPr lang="en-US" dirty="0" smtClean="0"/>
              <a:t>or bidirectional</a:t>
            </a:r>
          </a:p>
          <a:p>
            <a:r>
              <a:rPr lang="en-US" dirty="0" smtClean="0"/>
              <a:t>Provisioning </a:t>
            </a:r>
            <a:r>
              <a:rPr lang="en-US" dirty="0"/>
              <a:t>rulesets is out of </a:t>
            </a:r>
            <a:r>
              <a:rPr lang="en-US" dirty="0" smtClean="0"/>
              <a:t>scope[</a:t>
            </a:r>
            <a:r>
              <a:rPr lang="en-US" dirty="0" smtClean="0">
                <a:solidFill>
                  <a:srgbClr val="FF0000"/>
                </a:solidFill>
              </a:rPr>
              <a:t>!</a:t>
            </a:r>
            <a:r>
              <a:rPr lang="en-US" dirty="0" smtClean="0"/>
              <a:t>]</a:t>
            </a:r>
          </a:p>
          <a:p>
            <a:r>
              <a:rPr lang="en-US" dirty="0" smtClean="0"/>
              <a:t>Meaning of Rule </a:t>
            </a:r>
            <a:r>
              <a:rPr lang="en-US" dirty="0"/>
              <a:t>IDs </a:t>
            </a:r>
            <a:r>
              <a:rPr lang="en-US" dirty="0" smtClean="0"/>
              <a:t>is Dev-specific</a:t>
            </a:r>
          </a:p>
          <a:p>
            <a:pPr lvl="1">
              <a:buClr>
                <a:srgbClr val="FF0000"/>
              </a:buClr>
              <a:buFont typeface="Wingdings" panose="05000000000000000000" pitchFamily="2" charset="2"/>
              <a:buChar char="Ø"/>
            </a:pPr>
            <a:r>
              <a:rPr lang="en-US" dirty="0" smtClean="0"/>
              <a:t> NGW </a:t>
            </a:r>
            <a:r>
              <a:rPr lang="en-US" dirty="0"/>
              <a:t>has to know the Dev layer-2 address as well as the Rule ID</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622526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b="1" dirty="0" smtClean="0">
                <a:solidFill>
                  <a:srgbClr val="000000"/>
                </a:solidFill>
                <a:ea typeface="Lucida Grande"/>
                <a:cs typeface="Lucida Grande"/>
              </a:rPr>
              <a:t>SCHC fragmentation</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371600"/>
            <a:ext cx="7772400" cy="4572000"/>
          </a:xfrm>
        </p:spPr>
        <p:txBody>
          <a:bodyPr/>
          <a:lstStyle/>
          <a:p>
            <a:r>
              <a:rPr lang="en-US" dirty="0"/>
              <a:t>Retransmission timer for </a:t>
            </a:r>
            <a:r>
              <a:rPr lang="en-US" dirty="0" smtClean="0"/>
              <a:t>fragments</a:t>
            </a:r>
            <a:endParaRPr lang="en-US" dirty="0"/>
          </a:p>
          <a:p>
            <a:r>
              <a:rPr lang="en-US" dirty="0" smtClean="0"/>
              <a:t>Size </a:t>
            </a:r>
            <a:r>
              <a:rPr lang="en-US" dirty="0"/>
              <a:t>of </a:t>
            </a:r>
            <a:r>
              <a:rPr lang="en-US" i="1" u="sng" dirty="0"/>
              <a:t>FCN</a:t>
            </a:r>
            <a:r>
              <a:rPr lang="en-US" dirty="0"/>
              <a:t> (Fragment Compressed Number) is technology specific, &gt;=</a:t>
            </a:r>
            <a:r>
              <a:rPr lang="en-US" dirty="0" smtClean="0"/>
              <a:t>3</a:t>
            </a:r>
            <a:endParaRPr lang="en-US" dirty="0"/>
          </a:p>
          <a:p>
            <a:r>
              <a:rPr lang="en-US" dirty="0" smtClean="0"/>
              <a:t>All </a:t>
            </a:r>
            <a:r>
              <a:rPr lang="en-US" dirty="0"/>
              <a:t>fragments of the same packet have the same </a:t>
            </a:r>
            <a:r>
              <a:rPr lang="en-US" i="1" u="sng" dirty="0" err="1"/>
              <a:t>DTag</a:t>
            </a:r>
            <a:r>
              <a:rPr lang="en-US" dirty="0"/>
              <a:t> of size &gt;= 0 </a:t>
            </a:r>
            <a:r>
              <a:rPr lang="en-US" dirty="0" smtClean="0"/>
              <a:t>bits</a:t>
            </a:r>
            <a:endParaRPr lang="en-US" dirty="0"/>
          </a:p>
          <a:p>
            <a:r>
              <a:rPr lang="en-US" i="1" u="sng" dirty="0" smtClean="0"/>
              <a:t>MIC</a:t>
            </a:r>
            <a:r>
              <a:rPr lang="en-US" dirty="0" smtClean="0"/>
              <a:t> </a:t>
            </a:r>
            <a:r>
              <a:rPr lang="en-US" dirty="0"/>
              <a:t>over </a:t>
            </a:r>
            <a:r>
              <a:rPr lang="en-US" dirty="0" smtClean="0"/>
              <a:t>packet </a:t>
            </a:r>
            <a:r>
              <a:rPr lang="en-US" dirty="0"/>
              <a:t>before </a:t>
            </a:r>
            <a:r>
              <a:rPr lang="en-US" dirty="0" smtClean="0"/>
              <a:t>fragmentation</a:t>
            </a:r>
            <a:endParaRPr lang="en-US" dirty="0"/>
          </a:p>
          <a:p>
            <a:r>
              <a:rPr lang="en-US" i="1" u="sng" dirty="0" smtClean="0"/>
              <a:t>Bitmap</a:t>
            </a:r>
            <a:r>
              <a:rPr lang="en-US" dirty="0" smtClean="0"/>
              <a:t> </a:t>
            </a:r>
            <a:r>
              <a:rPr lang="en-US" dirty="0"/>
              <a:t>of fragments of the current </a:t>
            </a:r>
            <a:r>
              <a:rPr lang="en-US" dirty="0" smtClean="0"/>
              <a:t>window</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26549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t>Fragment reliability modes</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3124200"/>
          </a:xfrm>
        </p:spPr>
        <p:txBody>
          <a:bodyPr/>
          <a:lstStyle/>
          <a:p>
            <a:r>
              <a:rPr lang="en-US" dirty="0" smtClean="0"/>
              <a:t>No-ACK</a:t>
            </a:r>
            <a:endParaRPr lang="en-US" dirty="0"/>
          </a:p>
          <a:p>
            <a:r>
              <a:rPr lang="en-US" dirty="0" smtClean="0"/>
              <a:t>ACK-Always</a:t>
            </a:r>
            <a:endParaRPr lang="en-US" dirty="0"/>
          </a:p>
          <a:p>
            <a:r>
              <a:rPr lang="en-US" dirty="0" smtClean="0"/>
              <a:t>ACK-on-Error</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468031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09600"/>
            <a:ext cx="7772400" cy="609600"/>
          </a:xfrm>
        </p:spPr>
        <p:txBody>
          <a:bodyPr/>
          <a:lstStyle/>
          <a:p>
            <a:r>
              <a:rPr lang="en-US" dirty="0"/>
              <a:t>Matching operators (directional)</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371600"/>
            <a:ext cx="7772400" cy="4876800"/>
          </a:xfrm>
        </p:spPr>
        <p:txBody>
          <a:bodyPr/>
          <a:lstStyle/>
          <a:p>
            <a:r>
              <a:rPr lang="en-US" dirty="0" smtClean="0"/>
              <a:t>Equal</a:t>
            </a:r>
          </a:p>
          <a:p>
            <a:pPr lvl="1"/>
            <a:r>
              <a:rPr lang="en-US" dirty="0" smtClean="0"/>
              <a:t>match </a:t>
            </a:r>
            <a:r>
              <a:rPr lang="en-US" dirty="0"/>
              <a:t>result against a </a:t>
            </a:r>
            <a:r>
              <a:rPr lang="en-US" dirty="0" smtClean="0"/>
              <a:t>packet field value</a:t>
            </a:r>
          </a:p>
          <a:p>
            <a:r>
              <a:rPr lang="en-US" dirty="0" smtClean="0"/>
              <a:t>Ignore</a:t>
            </a:r>
          </a:p>
          <a:p>
            <a:pPr lvl="1"/>
            <a:r>
              <a:rPr lang="en-US" dirty="0" smtClean="0"/>
              <a:t>No </a:t>
            </a:r>
            <a:r>
              <a:rPr lang="en-US" dirty="0"/>
              <a:t>check is done against a field value</a:t>
            </a:r>
          </a:p>
          <a:p>
            <a:r>
              <a:rPr lang="en-US" dirty="0" smtClean="0"/>
              <a:t>MSB(x)</a:t>
            </a:r>
          </a:p>
          <a:p>
            <a:pPr lvl="1"/>
            <a:r>
              <a:rPr lang="en-US" dirty="0"/>
              <a:t>M</a:t>
            </a:r>
            <a:r>
              <a:rPr lang="en-US" dirty="0" smtClean="0"/>
              <a:t>atch against </a:t>
            </a:r>
            <a:r>
              <a:rPr lang="en-US" dirty="0"/>
              <a:t>the most significant x bits</a:t>
            </a:r>
          </a:p>
          <a:p>
            <a:r>
              <a:rPr lang="en-US" dirty="0" smtClean="0"/>
              <a:t>match-mapping</a:t>
            </a:r>
          </a:p>
          <a:p>
            <a:pPr lvl="1"/>
            <a:r>
              <a:rPr lang="en-US" dirty="0" smtClean="0"/>
              <a:t>Target </a:t>
            </a:r>
            <a:r>
              <a:rPr lang="en-US" dirty="0"/>
              <a:t>Value is </a:t>
            </a:r>
            <a:r>
              <a:rPr lang="en-US" dirty="0" smtClean="0"/>
              <a:t>list </a:t>
            </a:r>
            <a:r>
              <a:rPr lang="en-US" dirty="0"/>
              <a:t>of values, output is index</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816649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304800" y="685800"/>
            <a:ext cx="8686800" cy="609600"/>
          </a:xfrm>
        </p:spPr>
        <p:txBody>
          <a:bodyPr/>
          <a:lstStyle/>
          <a:p>
            <a:r>
              <a:rPr lang="en-US" dirty="0"/>
              <a:t>Compression/Decompression Actions (CDA)</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4191000"/>
          </a:xfrm>
        </p:spPr>
        <p:txBody>
          <a:bodyPr/>
          <a:lstStyle/>
          <a:p>
            <a:r>
              <a:rPr lang="en-US" dirty="0" smtClean="0"/>
              <a:t>not-sent </a:t>
            </a:r>
            <a:r>
              <a:rPr lang="en-US" dirty="0"/>
              <a:t>CDA  </a:t>
            </a:r>
          </a:p>
          <a:p>
            <a:r>
              <a:rPr lang="en-US" dirty="0" smtClean="0"/>
              <a:t>value-sent </a:t>
            </a:r>
            <a:r>
              <a:rPr lang="en-US" dirty="0"/>
              <a:t>CDA  </a:t>
            </a:r>
          </a:p>
          <a:p>
            <a:r>
              <a:rPr lang="en-US" dirty="0" smtClean="0"/>
              <a:t>mapping-sent </a:t>
            </a:r>
            <a:r>
              <a:rPr lang="en-US" dirty="0"/>
              <a:t>CDA  </a:t>
            </a:r>
          </a:p>
          <a:p>
            <a:r>
              <a:rPr lang="en-US" dirty="0" smtClean="0"/>
              <a:t>LSB(y</a:t>
            </a:r>
            <a:r>
              <a:rPr lang="en-US" dirty="0"/>
              <a:t>) CDA  </a:t>
            </a:r>
          </a:p>
          <a:p>
            <a:r>
              <a:rPr lang="en-US" dirty="0" err="1" smtClean="0"/>
              <a:t>DEViid</a:t>
            </a:r>
            <a:r>
              <a:rPr lang="en-US" dirty="0"/>
              <a:t>, </a:t>
            </a:r>
            <a:r>
              <a:rPr lang="en-US" dirty="0" err="1"/>
              <a:t>APPiid</a:t>
            </a:r>
            <a:r>
              <a:rPr lang="en-US" dirty="0"/>
              <a:t> </a:t>
            </a:r>
            <a:r>
              <a:rPr lang="en-US" dirty="0" smtClean="0"/>
              <a:t>CDA (~ device L2 </a:t>
            </a:r>
            <a:r>
              <a:rPr lang="en-US" dirty="0" err="1" smtClean="0"/>
              <a:t>addr</a:t>
            </a:r>
            <a:r>
              <a:rPr lang="en-US" dirty="0" smtClean="0"/>
              <a:t>)</a:t>
            </a:r>
            <a:endParaRPr lang="en-US" dirty="0"/>
          </a:p>
          <a:p>
            <a:r>
              <a:rPr lang="en-US" dirty="0" smtClean="0"/>
              <a:t>Compute-*</a:t>
            </a:r>
          </a:p>
          <a:p>
            <a:pPr lvl="1"/>
            <a:r>
              <a:rPr lang="en-US" dirty="0" smtClean="0"/>
              <a:t>elided and computed (checksum</a:t>
            </a:r>
            <a:r>
              <a:rPr lang="en-US" dirty="0"/>
              <a:t>, </a:t>
            </a:r>
            <a:r>
              <a:rPr lang="en-US" dirty="0" smtClean="0"/>
              <a:t>length…)</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09937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914400"/>
            <a:ext cx="7772400" cy="609600"/>
          </a:xfrm>
        </p:spPr>
        <p:txBody>
          <a:bodyPr/>
          <a:lstStyle/>
          <a:p>
            <a:r>
              <a:rPr lang="en-US" dirty="0"/>
              <a:t>SCHC Compression for IPv6 and UDP headers</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828800"/>
            <a:ext cx="7772400" cy="4572000"/>
          </a:xfrm>
        </p:spPr>
        <p:txBody>
          <a:bodyPr/>
          <a:lstStyle/>
          <a:p>
            <a:r>
              <a:rPr lang="en-US" sz="2000" dirty="0" smtClean="0"/>
              <a:t>IPv6 </a:t>
            </a:r>
            <a:r>
              <a:rPr lang="en-US" sz="2000" dirty="0"/>
              <a:t>version</a:t>
            </a:r>
          </a:p>
          <a:p>
            <a:r>
              <a:rPr lang="en-US" sz="2000" dirty="0" smtClean="0"/>
              <a:t>IPv6 </a:t>
            </a:r>
            <a:r>
              <a:rPr lang="en-US" sz="2000" dirty="0"/>
              <a:t>Traffic class</a:t>
            </a:r>
          </a:p>
          <a:p>
            <a:r>
              <a:rPr lang="en-US" sz="2000" dirty="0" smtClean="0"/>
              <a:t>Flow </a:t>
            </a:r>
            <a:r>
              <a:rPr lang="en-US" sz="2000" dirty="0"/>
              <a:t>label</a:t>
            </a:r>
          </a:p>
          <a:p>
            <a:r>
              <a:rPr lang="en-US" sz="2000" dirty="0" smtClean="0"/>
              <a:t>Payload </a:t>
            </a:r>
            <a:r>
              <a:rPr lang="en-US" sz="2000" dirty="0"/>
              <a:t>Length</a:t>
            </a:r>
          </a:p>
          <a:p>
            <a:r>
              <a:rPr lang="en-US" sz="2000" dirty="0" smtClean="0"/>
              <a:t>Next </a:t>
            </a:r>
            <a:r>
              <a:rPr lang="en-US" sz="2000" dirty="0"/>
              <a:t>Header</a:t>
            </a:r>
          </a:p>
          <a:p>
            <a:r>
              <a:rPr lang="en-US" sz="2000" dirty="0" smtClean="0"/>
              <a:t>Hop </a:t>
            </a:r>
            <a:r>
              <a:rPr lang="en-US" sz="2000" dirty="0"/>
              <a:t>Limit</a:t>
            </a:r>
          </a:p>
          <a:p>
            <a:r>
              <a:rPr lang="en-US" sz="2000" dirty="0" smtClean="0"/>
              <a:t>IPv6 </a:t>
            </a:r>
            <a:r>
              <a:rPr lang="en-US" sz="2000" dirty="0"/>
              <a:t>source and destination prefixes</a:t>
            </a:r>
          </a:p>
          <a:p>
            <a:r>
              <a:rPr lang="en-US" sz="2000" dirty="0" smtClean="0"/>
              <a:t>IPv6 </a:t>
            </a:r>
            <a:r>
              <a:rPr lang="en-US" sz="2000" dirty="0"/>
              <a:t>source and destination IID </a:t>
            </a:r>
          </a:p>
          <a:p>
            <a:r>
              <a:rPr lang="en-US" sz="2000" dirty="0" smtClean="0"/>
              <a:t>IPv6 </a:t>
            </a:r>
            <a:r>
              <a:rPr lang="en-US" sz="2000" dirty="0"/>
              <a:t>extensions </a:t>
            </a:r>
            <a:r>
              <a:rPr lang="en-US" sz="2000" dirty="0" smtClean="0"/>
              <a:t>(no compression </a:t>
            </a:r>
            <a:r>
              <a:rPr lang="en-US" sz="2000" smtClean="0"/>
              <a:t>actions defined yet)</a:t>
            </a:r>
            <a:endParaRPr lang="en-US" sz="2000" dirty="0"/>
          </a:p>
          <a:p>
            <a:r>
              <a:rPr lang="en-US" sz="2000" dirty="0" smtClean="0"/>
              <a:t>UDP </a:t>
            </a:r>
            <a:r>
              <a:rPr lang="en-US" sz="2000" dirty="0"/>
              <a:t>source and destination port </a:t>
            </a:r>
          </a:p>
          <a:p>
            <a:r>
              <a:rPr lang="en-US" sz="2000" dirty="0" smtClean="0"/>
              <a:t>UDP </a:t>
            </a:r>
            <a:r>
              <a:rPr lang="en-US" sz="2000" dirty="0"/>
              <a:t>length</a:t>
            </a:r>
          </a:p>
          <a:p>
            <a:r>
              <a:rPr lang="en-US" sz="2000" dirty="0" smtClean="0"/>
              <a:t>UDP </a:t>
            </a:r>
            <a:r>
              <a:rPr lang="en-US" sz="2000" dirty="0"/>
              <a:t>Checksum</a:t>
            </a:r>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2326622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108517</TotalTime>
  <Words>577</Words>
  <Application>Microsoft Office PowerPoint</Application>
  <PresentationFormat>On-screen Show (4:3)</PresentationFormat>
  <Paragraphs>150</Paragraphs>
  <Slides>9</Slides>
  <Notes>8</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Default Design</vt:lpstr>
      <vt:lpstr>Custom Design</vt:lpstr>
      <vt:lpstr>PowerPoint Presentation</vt:lpstr>
      <vt:lpstr>SCHC: Static Context Header Compression</vt:lpstr>
      <vt:lpstr>LPWAN Architecture, Compression</vt:lpstr>
      <vt:lpstr>SCHC applicability</vt:lpstr>
      <vt:lpstr>SCHC fragmentation</vt:lpstr>
      <vt:lpstr>Fragment reliability modes</vt:lpstr>
      <vt:lpstr>Matching operators (directional)</vt:lpstr>
      <vt:lpstr>Compression/Decompression Actions (CDA)</vt:lpstr>
      <vt:lpstr>SCHC Compression for IPv6 and UDP headers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1047</cp:revision>
  <cp:lastPrinted>2015-07-14T16:02:16Z</cp:lastPrinted>
  <dcterms:created xsi:type="dcterms:W3CDTF">2009-07-12T16:25:16Z</dcterms:created>
  <dcterms:modified xsi:type="dcterms:W3CDTF">2018-03-08T20:30:27Z</dcterms:modified>
</cp:coreProperties>
</file>