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1" r:id="rId2"/>
  </p:sldMasterIdLst>
  <p:notesMasterIdLst>
    <p:notesMasterId r:id="rId13"/>
  </p:notesMasterIdLst>
  <p:handoutMasterIdLst>
    <p:handoutMasterId r:id="rId14"/>
  </p:handoutMasterIdLst>
  <p:sldIdLst>
    <p:sldId id="287" r:id="rId3"/>
    <p:sldId id="323" r:id="rId4"/>
    <p:sldId id="331" r:id="rId5"/>
    <p:sldId id="327" r:id="rId6"/>
    <p:sldId id="332" r:id="rId7"/>
    <p:sldId id="333" r:id="rId8"/>
    <p:sldId id="334" r:id="rId9"/>
    <p:sldId id="338" r:id="rId10"/>
    <p:sldId id="337" r:id="rId11"/>
    <p:sldId id="336"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23"/>
            <p14:sldId id="331"/>
            <p14:sldId id="327"/>
            <p14:sldId id="332"/>
            <p14:sldId id="333"/>
            <p14:sldId id="334"/>
            <p14:sldId id="338"/>
            <p14:sldId id="337"/>
            <p14:sldId id="336"/>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22" autoAdjust="0"/>
    <p:restoredTop sz="99383" autoAdjust="0"/>
  </p:normalViewPr>
  <p:slideViewPr>
    <p:cSldViewPr>
      <p:cViewPr varScale="1">
        <p:scale>
          <a:sx n="62" d="100"/>
          <a:sy n="62" d="100"/>
        </p:scale>
        <p:origin x="-47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&lt;Mar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29273219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&lt;Mar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2548274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&lt;Mar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7926157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dirty="0" smtClean="0"/>
              <a:t>&lt;Mar  2018&gt;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3517152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dirty="0" smtClean="0"/>
              <a:t>&lt;Mar  2018&gt;</a:t>
            </a:r>
            <a:endParaRPr lang="en-US" dirty="0"/>
          </a:p>
        </p:txBody>
      </p:sp>
      <p:sp>
        <p:nvSpPr>
          <p:cNvPr id="8" name="Footer Placeholder 7"/>
          <p:cNvSpPr>
            <a:spLocks noGrp="1"/>
          </p:cNvSpPr>
          <p:nvPr>
            <p:ph type="ftr" sz="quarter" idx="11"/>
          </p:nvPr>
        </p:nvSpPr>
        <p:spPr/>
        <p:txBody>
          <a:bodyPr/>
          <a:lstStyle/>
          <a:p>
            <a:r>
              <a:rPr lang="en-US" smtClean="0"/>
              <a:t>&lt;Charlie Perkins&gt;, &lt;Futurewei&gt;</a:t>
            </a:r>
            <a:endParaRPr lang="en-US"/>
          </a:p>
        </p:txBody>
      </p:sp>
      <p:sp>
        <p:nvSpPr>
          <p:cNvPr id="9" name="Slide Number Placeholder 8"/>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5169495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&lt;Mar  2018&gt;</a:t>
            </a:r>
            <a:endParaRPr lang="en-US" dirty="0"/>
          </a:p>
        </p:txBody>
      </p:sp>
      <p:sp>
        <p:nvSpPr>
          <p:cNvPr id="4" name="Footer Placeholder 3"/>
          <p:cNvSpPr>
            <a:spLocks noGrp="1"/>
          </p:cNvSpPr>
          <p:nvPr>
            <p:ph type="ftr" sz="quarter" idx="11"/>
          </p:nvPr>
        </p:nvSpPr>
        <p:spPr/>
        <p:txBody>
          <a:bodyPr/>
          <a:lstStyle/>
          <a:p>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40470280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&lt;Mar  2018&gt;</a:t>
            </a:r>
            <a:endParaRPr lang="en-US" dirty="0"/>
          </a:p>
        </p:txBody>
      </p:sp>
      <p:sp>
        <p:nvSpPr>
          <p:cNvPr id="3" name="Footer Placeholder 2"/>
          <p:cNvSpPr>
            <a:spLocks noGrp="1"/>
          </p:cNvSpPr>
          <p:nvPr>
            <p:ph type="ftr" sz="quarter" idx="11"/>
          </p:nvPr>
        </p:nvSpPr>
        <p:spPr/>
        <p:txBody>
          <a:bodyPr/>
          <a:lstStyle/>
          <a:p>
            <a:r>
              <a:rPr lang="en-US" smtClean="0"/>
              <a:t>&lt;Charlie Perkins&gt;, &lt;Futurewei&gt;</a:t>
            </a:r>
            <a:endParaRPr lang="en-US"/>
          </a:p>
        </p:txBody>
      </p:sp>
      <p:sp>
        <p:nvSpPr>
          <p:cNvPr id="4" name="Slide Number Placeholder 3"/>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876494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&lt;Mar  2018&gt;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6901789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&lt;Mar  2018&gt;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0950863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&lt;Mar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7719342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&lt;Mar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486433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dirty="0" smtClean="0"/>
              <a:t>&lt;Mar  2018&gt;</a:t>
            </a:r>
            <a:endParaRPr lang="en-US" dirty="0"/>
          </a:p>
        </p:txBody>
      </p:sp>
      <p:sp>
        <p:nvSpPr>
          <p:cNvPr id="4" name="Footer Placeholder 3"/>
          <p:cNvSpPr>
            <a:spLocks noGrp="1"/>
          </p:cNvSpPr>
          <p:nvPr>
            <p:ph type="ftr" sz="quarter" idx="11"/>
          </p:nvPr>
        </p:nvSpPr>
        <p:spPr/>
        <p:txBody>
          <a:bodyPr/>
          <a:lstStyle/>
          <a:p>
            <a:pPr>
              <a:defRPr/>
            </a:pPr>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AD8365B0-1DCB-374B-8D2E-32E02956BE58}" type="slidenum">
              <a:rPr lang="en-US" smtClean="0"/>
              <a:pPr>
                <a:defRPr/>
              </a:pPr>
              <a:t>‹#›</a:t>
            </a:fld>
            <a:endParaRPr lang="en-US"/>
          </a:p>
        </p:txBody>
      </p:sp>
    </p:spTree>
    <p:extLst>
      <p:ext uri="{BB962C8B-B14F-4D97-AF65-F5344CB8AC3E}">
        <p14:creationId xmlns:p14="http://schemas.microsoft.com/office/powerpoint/2010/main" val="3226544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&lt;Mar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&lt;Mar  2018&gt;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smtClean="0"/>
              <a:t>&lt;Charlie Perkins&gt;, &lt;Futurewei&gt;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smtClean="0"/>
              <a:t>15-18-0149-00-0012</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&lt;Mar  2018&gt;</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&lt;Charlie Perkins&gt;, &lt;Futurewei&gt;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D7420C-4272-4DB2-8EFD-D13A12D898A1}" type="slidenum">
              <a:rPr lang="en-US" smtClean="0"/>
              <a:t>‹#›</a:t>
            </a:fld>
            <a:endParaRPr lang="en-US"/>
          </a:p>
        </p:txBody>
      </p:sp>
    </p:spTree>
    <p:extLst>
      <p:ext uri="{BB962C8B-B14F-4D97-AF65-F5344CB8AC3E}">
        <p14:creationId xmlns:p14="http://schemas.microsoft.com/office/powerpoint/2010/main" val="312371236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501675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ULI profile and module organization  for convenient programmability</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8 Mar 2018</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Charlie Perkins</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Futurewei</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Address </a:t>
            </a:r>
            <a:r>
              <a:rPr lang="es-ES" sz="1600" dirty="0">
                <a:solidFill>
                  <a:schemeClr val="tx2"/>
                </a:solidFill>
                <a:latin typeface="Times New Roman" pitchFamily="18" charset="0"/>
                <a:ea typeface="ＭＳ Ｐゴシック" pitchFamily="-65" charset="-128"/>
                <a:cs typeface="+mn-cs"/>
              </a:rPr>
              <a:t>[</a:t>
            </a:r>
            <a:r>
              <a:rPr lang="es-ES" sz="1600" dirty="0">
                <a:solidFill>
                  <a:srgbClr val="FF0000"/>
                </a:solidFill>
                <a:latin typeface="Times New Roman" pitchFamily="18" charset="0"/>
                <a:ea typeface="ＭＳ Ｐゴシック" pitchFamily="-65" charset="-128"/>
                <a:cs typeface="+mn-cs"/>
              </a:rPr>
              <a:t>2330 Central </a:t>
            </a:r>
            <a:r>
              <a:rPr lang="es-ES" sz="1600" dirty="0" err="1">
                <a:solidFill>
                  <a:srgbClr val="FF0000"/>
                </a:solidFill>
                <a:latin typeface="Times New Roman" pitchFamily="18" charset="0"/>
                <a:ea typeface="ＭＳ Ｐゴシック" pitchFamily="-65" charset="-128"/>
                <a:cs typeface="+mn-cs"/>
              </a:rPr>
              <a:t>Expy</a:t>
            </a:r>
            <a:r>
              <a:rPr lang="es-ES" sz="1600" dirty="0">
                <a:solidFill>
                  <a:srgbClr val="FF0000"/>
                </a:solidFill>
                <a:latin typeface="Times New Roman" pitchFamily="18" charset="0"/>
                <a:ea typeface="ＭＳ Ｐゴシック" pitchFamily="-65" charset="-128"/>
                <a:cs typeface="+mn-cs"/>
              </a:rPr>
              <a:t>, Santa Clara Ca, USA</a:t>
            </a:r>
            <a:r>
              <a:rPr lang="es-E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Voice</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1.408-330-4586</a:t>
            </a:r>
            <a:r>
              <a:rPr lang="en-U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E-Mail:[</a:t>
            </a:r>
            <a:r>
              <a:rPr lang="en-US" sz="1600" dirty="0">
                <a:solidFill>
                  <a:srgbClr val="FF0000"/>
                </a:solidFill>
                <a:latin typeface="Times New Roman" pitchFamily="18" charset="0"/>
                <a:ea typeface="ＭＳ Ｐゴシック" pitchFamily="-65" charset="-128"/>
                <a:cs typeface="+mn-cs"/>
              </a:rPr>
              <a:t>charlie.perkins@huawei.com</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[Overview of IETF [</a:t>
            </a:r>
            <a:r>
              <a:rPr lang="en-US" sz="1600" dirty="0" err="1" smtClean="0">
                <a:solidFill>
                  <a:schemeClr val="tx2"/>
                </a:solidFill>
                <a:latin typeface="Times New Roman" pitchFamily="18" charset="0"/>
                <a:ea typeface="ＭＳ Ｐゴシック" pitchFamily="-65" charset="-128"/>
                <a:cs typeface="+mn-cs"/>
              </a:rPr>
              <a:t>lpwan</a:t>
            </a:r>
            <a:r>
              <a:rPr lang="en-US" sz="1600" dirty="0" smtClean="0">
                <a:solidFill>
                  <a:schemeClr val="tx2"/>
                </a:solidFill>
                <a:latin typeface="Times New Roman" pitchFamily="18" charset="0"/>
                <a:ea typeface="ＭＳ Ｐゴシック" pitchFamily="-65" charset="-128"/>
                <a:cs typeface="+mn-cs"/>
              </a:rPr>
              <a:t>] Working Group SCHC specification</a:t>
            </a:r>
            <a:r>
              <a:rPr lang="en-US" sz="1600" dirty="0" smtClean="0">
                <a:solidFill>
                  <a:srgbClr val="FF0000"/>
                </a:solidFill>
                <a:latin typeface="Times New Roman" pitchFamily="18" charset="0"/>
                <a:ea typeface="ＭＳ Ｐゴシック" pitchFamily="-65" charset="-128"/>
                <a:cs typeface="+mn-cs"/>
              </a:rPr>
              <a:t>.</a:t>
            </a:r>
            <a:r>
              <a:rPr lang="en-US" sz="1600" dirty="0" smtClean="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[Header compression </a:t>
            </a:r>
            <a:r>
              <a:rPr lang="en-US" sz="1600" dirty="0" smtClean="0">
                <a:solidFill>
                  <a:schemeClr val="tx2"/>
                </a:solidFill>
                <a:latin typeface="Times New Roman" pitchFamily="18" charset="0"/>
                <a:ea typeface="ＭＳ Ｐゴシック" pitchFamily="-65" charset="-128"/>
                <a:cs typeface="+mn-cs"/>
              </a:rPr>
              <a:t>plays a crucial role in enabling </a:t>
            </a:r>
            <a:r>
              <a:rPr lang="en-US" sz="1600" dirty="0" smtClean="0">
                <a:solidFill>
                  <a:schemeClr val="tx2"/>
                </a:solidFill>
                <a:latin typeface="Times New Roman" pitchFamily="18" charset="0"/>
                <a:ea typeface="ＭＳ Ｐゴシック" pitchFamily="-65" charset="-128"/>
                <a:cs typeface="+mn-cs"/>
              </a:rPr>
              <a:t>IPv6 over </a:t>
            </a:r>
            <a:r>
              <a:rPr lang="en-US" sz="1600" dirty="0" err="1" smtClean="0">
                <a:solidFill>
                  <a:schemeClr val="tx2"/>
                </a:solidFill>
                <a:latin typeface="Times New Roman" pitchFamily="18" charset="0"/>
                <a:ea typeface="ＭＳ Ｐゴシック" pitchFamily="-65" charset="-128"/>
                <a:cs typeface="+mn-cs"/>
              </a:rPr>
              <a:t>lpwan</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[Describe SCHC to motivate further improvements by compressing 802.15.4 headers]</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a:t>
            </a:r>
            <a:r>
              <a:rPr lang="en-US" sz="1600" dirty="0" smtClean="0">
                <a:solidFill>
                  <a:schemeClr val="tx2"/>
                </a:solidFill>
                <a:latin typeface="Times New Roman" pitchFamily="18" charset="0"/>
                <a:ea typeface="ＭＳ Ｐゴシック" pitchFamily="-65" charset="-128"/>
                <a:cs typeface="+mn-cs"/>
              </a:rPr>
              <a:t>the </a:t>
            </a:r>
            <a:r>
              <a:rPr lang="en-US" sz="1600" dirty="0">
                <a:solidFill>
                  <a:schemeClr val="tx2"/>
                </a:solidFill>
                <a:latin typeface="Times New Roman" pitchFamily="18" charset="0"/>
                <a:ea typeface="ＭＳ Ｐゴシック" pitchFamily="-65" charset="-128"/>
                <a:cs typeface="+mn-cs"/>
              </a:rPr>
              <a:t>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&lt;Mar  2018&gt;</a:t>
            </a:r>
            <a:endParaRPr lang="en-US"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914400"/>
            <a:ext cx="7772400" cy="609600"/>
          </a:xfrm>
        </p:spPr>
        <p:txBody>
          <a:bodyPr/>
          <a:lstStyle/>
          <a:p>
            <a:r>
              <a:rPr lang="en-US" dirty="0"/>
              <a:t>SCHC Compression for IPv6 and UDP headers</a:t>
            </a:r>
            <a:endParaRPr lang="en-US" sz="2800" b="1" dirty="0">
              <a:ea typeface="ＭＳ Ｐゴシック" charset="0"/>
              <a:cs typeface="ＭＳ Ｐゴシック" charset="0"/>
            </a:endParaRPr>
          </a:p>
        </p:txBody>
      </p:sp>
      <p:sp>
        <p:nvSpPr>
          <p:cNvPr id="3" name="Content Placeholder 2"/>
          <p:cNvSpPr>
            <a:spLocks noGrp="1"/>
          </p:cNvSpPr>
          <p:nvPr>
            <p:ph idx="1"/>
          </p:nvPr>
        </p:nvSpPr>
        <p:spPr>
          <a:xfrm>
            <a:off x="685800" y="1828800"/>
            <a:ext cx="7772400" cy="4572000"/>
          </a:xfrm>
        </p:spPr>
        <p:txBody>
          <a:bodyPr/>
          <a:lstStyle/>
          <a:p>
            <a:r>
              <a:rPr lang="en-US" sz="2000" dirty="0" smtClean="0"/>
              <a:t>IPv6 </a:t>
            </a:r>
            <a:r>
              <a:rPr lang="en-US" sz="2000" dirty="0"/>
              <a:t>version</a:t>
            </a:r>
          </a:p>
          <a:p>
            <a:r>
              <a:rPr lang="en-US" sz="2000" dirty="0" smtClean="0"/>
              <a:t>IPv6 </a:t>
            </a:r>
            <a:r>
              <a:rPr lang="en-US" sz="2000" dirty="0"/>
              <a:t>Traffic class</a:t>
            </a:r>
          </a:p>
          <a:p>
            <a:r>
              <a:rPr lang="en-US" sz="2000" dirty="0" smtClean="0"/>
              <a:t>Flow </a:t>
            </a:r>
            <a:r>
              <a:rPr lang="en-US" sz="2000" dirty="0"/>
              <a:t>label</a:t>
            </a:r>
          </a:p>
          <a:p>
            <a:r>
              <a:rPr lang="en-US" sz="2000" dirty="0" smtClean="0"/>
              <a:t>Payload </a:t>
            </a:r>
            <a:r>
              <a:rPr lang="en-US" sz="2000" dirty="0"/>
              <a:t>Length</a:t>
            </a:r>
          </a:p>
          <a:p>
            <a:r>
              <a:rPr lang="en-US" sz="2000" dirty="0" smtClean="0"/>
              <a:t>Next </a:t>
            </a:r>
            <a:r>
              <a:rPr lang="en-US" sz="2000" dirty="0"/>
              <a:t>Header</a:t>
            </a:r>
          </a:p>
          <a:p>
            <a:r>
              <a:rPr lang="en-US" sz="2000" dirty="0" smtClean="0"/>
              <a:t>Hop </a:t>
            </a:r>
            <a:r>
              <a:rPr lang="en-US" sz="2000" dirty="0"/>
              <a:t>Limit</a:t>
            </a:r>
          </a:p>
          <a:p>
            <a:r>
              <a:rPr lang="en-US" sz="2000" dirty="0" smtClean="0"/>
              <a:t>IPv6 </a:t>
            </a:r>
            <a:r>
              <a:rPr lang="en-US" sz="2000" dirty="0"/>
              <a:t>source and destination prefixes</a:t>
            </a:r>
          </a:p>
          <a:p>
            <a:r>
              <a:rPr lang="en-US" sz="2000" dirty="0" smtClean="0"/>
              <a:t>IPv6 </a:t>
            </a:r>
            <a:r>
              <a:rPr lang="en-US" sz="2000" dirty="0"/>
              <a:t>source and destination IID </a:t>
            </a:r>
          </a:p>
          <a:p>
            <a:r>
              <a:rPr lang="en-US" sz="2000" dirty="0" smtClean="0"/>
              <a:t>IPv6 </a:t>
            </a:r>
            <a:r>
              <a:rPr lang="en-US" sz="2000" dirty="0"/>
              <a:t>extensions </a:t>
            </a:r>
          </a:p>
          <a:p>
            <a:r>
              <a:rPr lang="en-US" sz="2000" dirty="0" smtClean="0"/>
              <a:t>UDP </a:t>
            </a:r>
            <a:r>
              <a:rPr lang="en-US" sz="2000" dirty="0"/>
              <a:t>source and destination port </a:t>
            </a:r>
          </a:p>
          <a:p>
            <a:r>
              <a:rPr lang="en-US" sz="2000" dirty="0" smtClean="0"/>
              <a:t>UDP </a:t>
            </a:r>
            <a:r>
              <a:rPr lang="en-US" sz="2000" dirty="0"/>
              <a:t>length</a:t>
            </a:r>
          </a:p>
          <a:p>
            <a:r>
              <a:rPr lang="en-US" sz="2000" dirty="0" smtClean="0"/>
              <a:t>UDP </a:t>
            </a:r>
            <a:r>
              <a:rPr lang="en-US" sz="2000" dirty="0"/>
              <a:t>Checksum</a:t>
            </a:r>
            <a:endParaRPr lang="en-US" sz="2000" dirty="0"/>
          </a:p>
        </p:txBody>
      </p:sp>
      <p:sp>
        <p:nvSpPr>
          <p:cNvPr id="21505"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&lt;Mar  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Tree>
    <p:extLst>
      <p:ext uri="{BB962C8B-B14F-4D97-AF65-F5344CB8AC3E}">
        <p14:creationId xmlns:p14="http://schemas.microsoft.com/office/powerpoint/2010/main" val="23266227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1752600" y="609600"/>
            <a:ext cx="5638800" cy="1066800"/>
          </a:xfrm>
        </p:spPr>
        <p:txBody>
          <a:bodyPr/>
          <a:lstStyle/>
          <a:p>
            <a:r>
              <a:rPr lang="en-US" b="1" dirty="0" smtClean="0">
                <a:solidFill>
                  <a:srgbClr val="000000"/>
                </a:solidFill>
                <a:ea typeface="ＭＳ Ｐゴシック" charset="0"/>
                <a:cs typeface="ＭＳ Ｐゴシック" charset="0"/>
              </a:rPr>
              <a:t>SCHC: Static Context Header Compression</a:t>
            </a:r>
            <a:endParaRPr lang="en-US" sz="2800" b="1" dirty="0">
              <a:ea typeface="ＭＳ Ｐゴシック" charset="0"/>
              <a:cs typeface="ＭＳ Ｐゴシック" charset="0"/>
            </a:endParaRPr>
          </a:p>
        </p:txBody>
      </p:sp>
      <p:sp>
        <p:nvSpPr>
          <p:cNvPr id="3" name="Content Placeholder 2"/>
          <p:cNvSpPr>
            <a:spLocks noGrp="1"/>
          </p:cNvSpPr>
          <p:nvPr>
            <p:ph idx="1"/>
          </p:nvPr>
        </p:nvSpPr>
        <p:spPr>
          <a:xfrm>
            <a:off x="685800" y="1676400"/>
            <a:ext cx="7772400" cy="4572000"/>
          </a:xfrm>
        </p:spPr>
        <p:txBody>
          <a:bodyPr/>
          <a:lstStyle/>
          <a:p>
            <a:r>
              <a:rPr lang="en-US" dirty="0" smtClean="0"/>
              <a:t>draft-ietf-lpwan-ipv6-static-context-hc</a:t>
            </a:r>
          </a:p>
          <a:p>
            <a:pPr marL="457200" lvl="1" indent="0">
              <a:buNone/>
            </a:pPr>
            <a:r>
              <a:rPr lang="en-US" dirty="0" smtClean="0"/>
              <a:t>     (…-10.txt)</a:t>
            </a:r>
          </a:p>
          <a:p>
            <a:r>
              <a:rPr lang="en-US" dirty="0" smtClean="0"/>
              <a:t>Static Context  --&gt; not mobile</a:t>
            </a:r>
          </a:p>
          <a:p>
            <a:r>
              <a:rPr lang="en-US" dirty="0" smtClean="0"/>
              <a:t>Basically </a:t>
            </a:r>
            <a:r>
              <a:rPr lang="en-US" dirty="0"/>
              <a:t>a dictionary-ruleset </a:t>
            </a:r>
            <a:r>
              <a:rPr lang="en-US" dirty="0" smtClean="0"/>
              <a:t>approach</a:t>
            </a:r>
          </a:p>
          <a:p>
            <a:r>
              <a:rPr lang="en-US" dirty="0" smtClean="0"/>
              <a:t>Technology-independent</a:t>
            </a:r>
          </a:p>
          <a:p>
            <a:pPr lvl="1">
              <a:buClr>
                <a:srgbClr val="FF0000"/>
              </a:buClr>
              <a:buFont typeface="Wingdings" panose="05000000000000000000" pitchFamily="2" charset="2"/>
              <a:buChar char="Ø"/>
            </a:pPr>
            <a:r>
              <a:rPr lang="en-US" dirty="0">
                <a:solidFill>
                  <a:srgbClr val="000000"/>
                </a:solidFill>
              </a:rPr>
              <a:t> </a:t>
            </a:r>
            <a:r>
              <a:rPr lang="en-US" dirty="0" smtClean="0">
                <a:solidFill>
                  <a:srgbClr val="000000"/>
                </a:solidFill>
              </a:rPr>
              <a:t>fragmentation needed for IPv6 adaptation</a:t>
            </a:r>
            <a:endParaRPr lang="en-US" dirty="0" smtClean="0"/>
          </a:p>
          <a:p>
            <a:r>
              <a:rPr lang="en-US" dirty="0" smtClean="0"/>
              <a:t>Star topologies</a:t>
            </a:r>
          </a:p>
          <a:p>
            <a:pPr lvl="1">
              <a:buClr>
                <a:srgbClr val="FF0000"/>
              </a:buClr>
              <a:buFont typeface="Wingdings" panose="05000000000000000000" pitchFamily="2" charset="2"/>
              <a:buChar char="Ø"/>
            </a:pPr>
            <a:r>
              <a:rPr lang="en-US" dirty="0" smtClean="0"/>
              <a:t> All </a:t>
            </a:r>
            <a:r>
              <a:rPr lang="en-US" dirty="0"/>
              <a:t>packets follow the same </a:t>
            </a:r>
            <a:r>
              <a:rPr lang="en-US" dirty="0" smtClean="0"/>
              <a:t>path</a:t>
            </a:r>
            <a:endParaRPr lang="en-US" dirty="0" smtClean="0"/>
          </a:p>
        </p:txBody>
      </p:sp>
      <p:sp>
        <p:nvSpPr>
          <p:cNvPr id="21505"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&lt;Mar  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Tree>
    <p:extLst>
      <p:ext uri="{BB962C8B-B14F-4D97-AF65-F5344CB8AC3E}">
        <p14:creationId xmlns:p14="http://schemas.microsoft.com/office/powerpoint/2010/main" val="3127085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772400" cy="685800"/>
          </a:xfrm>
        </p:spPr>
        <p:txBody>
          <a:bodyPr/>
          <a:lstStyle/>
          <a:p>
            <a:r>
              <a:rPr lang="en-US" dirty="0"/>
              <a:t>LPWAN </a:t>
            </a:r>
            <a:r>
              <a:rPr lang="en-US" dirty="0" smtClean="0"/>
              <a:t>Architecture, Compression</a:t>
            </a:r>
            <a:endParaRPr lang="en-US" dirty="0"/>
          </a:p>
        </p:txBody>
      </p:sp>
      <p:sp>
        <p:nvSpPr>
          <p:cNvPr id="4" name="Date Placeholder 3"/>
          <p:cNvSpPr>
            <a:spLocks noGrp="1"/>
          </p:cNvSpPr>
          <p:nvPr>
            <p:ph type="dt" sz="half" idx="10"/>
          </p:nvPr>
        </p:nvSpPr>
        <p:spPr/>
        <p:txBody>
          <a:bodyPr/>
          <a:lstStyle/>
          <a:p>
            <a:pPr>
              <a:defRPr/>
            </a:pPr>
            <a:r>
              <a:rPr lang="en-US" smtClean="0"/>
              <a:t>&lt;Mar  2018&gt;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a:xfrm>
            <a:off x="4344988" y="6075303"/>
            <a:ext cx="530225" cy="182562"/>
          </a:xfrm>
        </p:spPr>
        <p:txBody>
          <a:bodyPr/>
          <a:lstStyle/>
          <a:p>
            <a:pPr>
              <a:defRPr/>
            </a:pPr>
            <a:r>
              <a:rPr lang="en-US" smtClean="0"/>
              <a:t>Slide </a:t>
            </a:r>
            <a:fld id="{7415733E-E371-8944-98C6-8B637C4A033A}" type="slidenum">
              <a:rPr lang="en-US" smtClean="0"/>
              <a:pPr>
                <a:defRPr/>
              </a:pPr>
              <a:t>3</a:t>
            </a:fld>
            <a:endParaRPr lang="en-US"/>
          </a:p>
        </p:txBody>
      </p:sp>
      <p:sp>
        <p:nvSpPr>
          <p:cNvPr id="8" name="Sun 7"/>
          <p:cNvSpPr/>
          <p:nvPr/>
        </p:nvSpPr>
        <p:spPr bwMode="auto">
          <a:xfrm>
            <a:off x="1066800" y="2819400"/>
            <a:ext cx="304800" cy="304800"/>
          </a:xfrm>
          <a:prstGeom prst="su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09" charset="0"/>
            </a:endParaRPr>
          </a:p>
        </p:txBody>
      </p:sp>
      <p:sp>
        <p:nvSpPr>
          <p:cNvPr id="9" name="Sun 8"/>
          <p:cNvSpPr/>
          <p:nvPr/>
        </p:nvSpPr>
        <p:spPr bwMode="auto">
          <a:xfrm>
            <a:off x="777240" y="3444240"/>
            <a:ext cx="304800" cy="304800"/>
          </a:xfrm>
          <a:prstGeom prst="su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09" charset="0"/>
            </a:endParaRPr>
          </a:p>
        </p:txBody>
      </p:sp>
      <p:sp>
        <p:nvSpPr>
          <p:cNvPr id="10" name="Sun 9"/>
          <p:cNvSpPr/>
          <p:nvPr/>
        </p:nvSpPr>
        <p:spPr bwMode="auto">
          <a:xfrm>
            <a:off x="1371600" y="3124200"/>
            <a:ext cx="304800" cy="304800"/>
          </a:xfrm>
          <a:prstGeom prst="su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09" charset="0"/>
            </a:endParaRPr>
          </a:p>
        </p:txBody>
      </p:sp>
      <p:sp>
        <p:nvSpPr>
          <p:cNvPr id="11" name="Sun 10"/>
          <p:cNvSpPr/>
          <p:nvPr/>
        </p:nvSpPr>
        <p:spPr bwMode="auto">
          <a:xfrm>
            <a:off x="1676400" y="2667000"/>
            <a:ext cx="304800" cy="304800"/>
          </a:xfrm>
          <a:prstGeom prst="su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09" charset="0"/>
            </a:endParaRPr>
          </a:p>
        </p:txBody>
      </p:sp>
      <p:sp>
        <p:nvSpPr>
          <p:cNvPr id="12" name="Sun 11"/>
          <p:cNvSpPr/>
          <p:nvPr/>
        </p:nvSpPr>
        <p:spPr bwMode="auto">
          <a:xfrm>
            <a:off x="1676400" y="3429000"/>
            <a:ext cx="304800" cy="304800"/>
          </a:xfrm>
          <a:prstGeom prst="su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09" charset="0"/>
            </a:endParaRPr>
          </a:p>
        </p:txBody>
      </p:sp>
      <p:sp>
        <p:nvSpPr>
          <p:cNvPr id="13" name="Sun 12"/>
          <p:cNvSpPr/>
          <p:nvPr/>
        </p:nvSpPr>
        <p:spPr bwMode="auto">
          <a:xfrm>
            <a:off x="1234440" y="4038600"/>
            <a:ext cx="304800" cy="304800"/>
          </a:xfrm>
          <a:prstGeom prst="su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09" charset="0"/>
            </a:endParaRPr>
          </a:p>
        </p:txBody>
      </p:sp>
      <p:sp>
        <p:nvSpPr>
          <p:cNvPr id="14" name="Sun 13"/>
          <p:cNvSpPr/>
          <p:nvPr/>
        </p:nvSpPr>
        <p:spPr bwMode="auto">
          <a:xfrm>
            <a:off x="1981200" y="3733800"/>
            <a:ext cx="304800" cy="304800"/>
          </a:xfrm>
          <a:prstGeom prst="su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09" charset="0"/>
            </a:endParaRPr>
          </a:p>
        </p:txBody>
      </p:sp>
      <p:sp>
        <p:nvSpPr>
          <p:cNvPr id="15" name="Sun 14"/>
          <p:cNvSpPr/>
          <p:nvPr/>
        </p:nvSpPr>
        <p:spPr bwMode="auto">
          <a:xfrm>
            <a:off x="777240" y="4724400"/>
            <a:ext cx="304800" cy="304800"/>
          </a:xfrm>
          <a:prstGeom prst="su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09" charset="0"/>
            </a:endParaRPr>
          </a:p>
        </p:txBody>
      </p:sp>
      <p:sp>
        <p:nvSpPr>
          <p:cNvPr id="16" name="Sun 15"/>
          <p:cNvSpPr/>
          <p:nvPr/>
        </p:nvSpPr>
        <p:spPr bwMode="auto">
          <a:xfrm>
            <a:off x="1828800" y="4724400"/>
            <a:ext cx="304800" cy="304800"/>
          </a:xfrm>
          <a:prstGeom prst="su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09" charset="0"/>
            </a:endParaRPr>
          </a:p>
        </p:txBody>
      </p:sp>
      <p:sp>
        <p:nvSpPr>
          <p:cNvPr id="17" name="Rectangle 16"/>
          <p:cNvSpPr/>
          <p:nvPr/>
        </p:nvSpPr>
        <p:spPr bwMode="auto">
          <a:xfrm>
            <a:off x="3108960" y="2514600"/>
            <a:ext cx="914400" cy="762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09" charset="0"/>
              </a:rPr>
              <a:t>Radio Gateway (RG)</a:t>
            </a:r>
            <a:endParaRPr kumimoji="0" lang="en-US" sz="1600" b="0" i="0" u="none" strike="noStrike" cap="none" normalizeH="0" baseline="0" dirty="0">
              <a:ln>
                <a:noFill/>
              </a:ln>
              <a:solidFill>
                <a:schemeClr val="tx1"/>
              </a:solidFill>
              <a:effectLst/>
              <a:latin typeface="Times New Roman" pitchFamily="-109" charset="0"/>
            </a:endParaRPr>
          </a:p>
        </p:txBody>
      </p:sp>
      <p:sp>
        <p:nvSpPr>
          <p:cNvPr id="20" name="Rectangle 19"/>
          <p:cNvSpPr/>
          <p:nvPr/>
        </p:nvSpPr>
        <p:spPr bwMode="auto">
          <a:xfrm>
            <a:off x="2667000" y="3444240"/>
            <a:ext cx="914400" cy="762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09" charset="0"/>
              </a:rPr>
              <a:t>Radio Gateway (RG)</a:t>
            </a:r>
            <a:endParaRPr kumimoji="0" lang="en-US" sz="1600" b="0" i="0" u="none" strike="noStrike" cap="none" normalizeH="0" baseline="0" dirty="0">
              <a:ln>
                <a:noFill/>
              </a:ln>
              <a:solidFill>
                <a:schemeClr val="tx1"/>
              </a:solidFill>
              <a:effectLst/>
              <a:latin typeface="Times New Roman" pitchFamily="-109" charset="0"/>
            </a:endParaRPr>
          </a:p>
        </p:txBody>
      </p:sp>
      <p:sp>
        <p:nvSpPr>
          <p:cNvPr id="21" name="Rectangle 20"/>
          <p:cNvSpPr/>
          <p:nvPr/>
        </p:nvSpPr>
        <p:spPr bwMode="auto">
          <a:xfrm>
            <a:off x="2895600" y="4343400"/>
            <a:ext cx="914400" cy="762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09" charset="0"/>
              </a:rPr>
              <a:t>Radio Gateway (RG)</a:t>
            </a:r>
            <a:endParaRPr kumimoji="0" lang="en-US" sz="1600" b="0" i="0" u="none" strike="noStrike" cap="none" normalizeH="0" baseline="0" dirty="0">
              <a:ln>
                <a:noFill/>
              </a:ln>
              <a:solidFill>
                <a:schemeClr val="tx1"/>
              </a:solidFill>
              <a:effectLst/>
              <a:latin typeface="Times New Roman" pitchFamily="-109" charset="0"/>
            </a:endParaRPr>
          </a:p>
        </p:txBody>
      </p:sp>
      <p:sp>
        <p:nvSpPr>
          <p:cNvPr id="22" name="Rectangle 21"/>
          <p:cNvSpPr/>
          <p:nvPr/>
        </p:nvSpPr>
        <p:spPr bwMode="auto">
          <a:xfrm>
            <a:off x="5334000" y="3444240"/>
            <a:ext cx="914400" cy="762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09" charset="0"/>
              </a:rPr>
              <a:t>Network Gateway (NGW)</a:t>
            </a:r>
            <a:endParaRPr kumimoji="0" lang="en-US" sz="1600" b="0" i="0" u="none" strike="noStrike" cap="none" normalizeH="0" baseline="0" dirty="0">
              <a:ln>
                <a:noFill/>
              </a:ln>
              <a:solidFill>
                <a:schemeClr val="tx1"/>
              </a:solidFill>
              <a:effectLst/>
              <a:latin typeface="Times New Roman" pitchFamily="-109" charset="0"/>
            </a:endParaRPr>
          </a:p>
        </p:txBody>
      </p:sp>
      <p:sp>
        <p:nvSpPr>
          <p:cNvPr id="23" name="Cloud 22"/>
          <p:cNvSpPr/>
          <p:nvPr/>
        </p:nvSpPr>
        <p:spPr bwMode="auto">
          <a:xfrm>
            <a:off x="6477000" y="1600200"/>
            <a:ext cx="2209800" cy="1844040"/>
          </a:xfrm>
          <a:prstGeom prst="cloud">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09" charset="0"/>
              </a:rPr>
              <a:t>Internet</a:t>
            </a:r>
            <a:endParaRPr kumimoji="0" lang="en-US" sz="1200" b="0" i="0" u="none" strike="noStrike" cap="none" normalizeH="0" baseline="0" dirty="0">
              <a:ln>
                <a:noFill/>
              </a:ln>
              <a:solidFill>
                <a:schemeClr val="tx1"/>
              </a:solidFill>
              <a:effectLst/>
              <a:latin typeface="Times New Roman" pitchFamily="-109" charset="0"/>
            </a:endParaRPr>
          </a:p>
        </p:txBody>
      </p:sp>
      <p:cxnSp>
        <p:nvCxnSpPr>
          <p:cNvPr id="25" name="Straight Connector 24"/>
          <p:cNvCxnSpPr/>
          <p:nvPr/>
        </p:nvCxnSpPr>
        <p:spPr bwMode="auto">
          <a:xfrm flipV="1">
            <a:off x="6248400" y="3276600"/>
            <a:ext cx="609600" cy="304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6" name="Straight Connector 25"/>
          <p:cNvCxnSpPr>
            <a:endCxn id="22" idx="1"/>
          </p:cNvCxnSpPr>
          <p:nvPr/>
        </p:nvCxnSpPr>
        <p:spPr bwMode="auto">
          <a:xfrm>
            <a:off x="3581400" y="3825240"/>
            <a:ext cx="1752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7" name="Straight Connector 26"/>
          <p:cNvCxnSpPr/>
          <p:nvPr/>
        </p:nvCxnSpPr>
        <p:spPr bwMode="auto">
          <a:xfrm>
            <a:off x="4000500" y="2941320"/>
            <a:ext cx="1333500" cy="64008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8" name="Straight Connector 27"/>
          <p:cNvCxnSpPr>
            <a:stCxn id="21" idx="3"/>
          </p:cNvCxnSpPr>
          <p:nvPr/>
        </p:nvCxnSpPr>
        <p:spPr bwMode="auto">
          <a:xfrm flipV="1">
            <a:off x="3810000" y="4191000"/>
            <a:ext cx="1524000" cy="533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3" name="Straight Arrow Connector 32"/>
          <p:cNvCxnSpPr/>
          <p:nvPr/>
        </p:nvCxnSpPr>
        <p:spPr bwMode="auto">
          <a:xfrm>
            <a:off x="1828800" y="5543490"/>
            <a:ext cx="3962400" cy="0"/>
          </a:xfrm>
          <a:prstGeom prst="straightConnector1">
            <a:avLst/>
          </a:prstGeom>
          <a:solidFill>
            <a:schemeClr val="accent1"/>
          </a:solidFill>
          <a:ln w="12700" cap="flat" cmpd="sng" algn="ctr">
            <a:solidFill>
              <a:schemeClr val="tx1"/>
            </a:solidFill>
            <a:prstDash val="solid"/>
            <a:round/>
            <a:headEnd type="arrow"/>
            <a:tailEnd type="arrow"/>
          </a:ln>
          <a:effectLst/>
        </p:spPr>
      </p:cxnSp>
      <p:sp>
        <p:nvSpPr>
          <p:cNvPr id="34" name="TextBox 33"/>
          <p:cNvSpPr txBox="1"/>
          <p:nvPr/>
        </p:nvSpPr>
        <p:spPr>
          <a:xfrm>
            <a:off x="1909219" y="5573970"/>
            <a:ext cx="3897221" cy="400110"/>
          </a:xfrm>
          <a:prstGeom prst="rect">
            <a:avLst/>
          </a:prstGeom>
          <a:noFill/>
        </p:spPr>
        <p:txBody>
          <a:bodyPr wrap="none" rtlCol="0">
            <a:spAutoFit/>
          </a:bodyPr>
          <a:lstStyle/>
          <a:p>
            <a:r>
              <a:rPr lang="en-US" sz="2000" dirty="0" smtClean="0"/>
              <a:t>Compression from Dev </a:t>
            </a:r>
            <a:r>
              <a:rPr lang="en-US" sz="2000" dirty="0" smtClean="0">
                <a:sym typeface="Wingdings" panose="05000000000000000000" pitchFamily="2" charset="2"/>
              </a:rPr>
              <a:t></a:t>
            </a:r>
            <a:r>
              <a:rPr lang="en-US" sz="2000" dirty="0" smtClean="0"/>
              <a:t> NGW</a:t>
            </a:r>
            <a:endParaRPr lang="en-US" sz="2000" dirty="0"/>
          </a:p>
        </p:txBody>
      </p:sp>
    </p:spTree>
    <p:extLst>
      <p:ext uri="{BB962C8B-B14F-4D97-AF65-F5344CB8AC3E}">
        <p14:creationId xmlns:p14="http://schemas.microsoft.com/office/powerpoint/2010/main" val="2240275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762000"/>
          </a:xfrm>
        </p:spPr>
        <p:txBody>
          <a:bodyPr/>
          <a:lstStyle/>
          <a:p>
            <a:r>
              <a:rPr lang="en-US" b="1" dirty="0" smtClean="0">
                <a:solidFill>
                  <a:srgbClr val="000000"/>
                </a:solidFill>
                <a:ea typeface="Lucida Grande"/>
                <a:cs typeface="Lucida Grande"/>
              </a:rPr>
              <a:t>SCHC applicability</a:t>
            </a:r>
            <a:endParaRPr lang="en-US" sz="2800" b="1" dirty="0">
              <a:ea typeface="ＭＳ Ｐゴシック" charset="0"/>
              <a:cs typeface="ＭＳ Ｐゴシック" charset="0"/>
            </a:endParaRPr>
          </a:p>
        </p:txBody>
      </p:sp>
      <p:sp>
        <p:nvSpPr>
          <p:cNvPr id="3" name="Content Placeholder 2"/>
          <p:cNvSpPr>
            <a:spLocks noGrp="1"/>
          </p:cNvSpPr>
          <p:nvPr>
            <p:ph idx="1"/>
          </p:nvPr>
        </p:nvSpPr>
        <p:spPr>
          <a:xfrm>
            <a:off x="685800" y="1524000"/>
            <a:ext cx="7772400" cy="4495800"/>
          </a:xfrm>
        </p:spPr>
        <p:txBody>
          <a:bodyPr/>
          <a:lstStyle/>
          <a:p>
            <a:r>
              <a:rPr lang="en-US" dirty="0"/>
              <a:t>predictable traffic flows</a:t>
            </a:r>
          </a:p>
          <a:p>
            <a:pPr lvl="1">
              <a:buClr>
                <a:srgbClr val="FF0000"/>
              </a:buClr>
              <a:buFont typeface="Wingdings" panose="05000000000000000000" pitchFamily="2" charset="2"/>
              <a:buChar char="Ø"/>
            </a:pPr>
            <a:r>
              <a:rPr lang="en-US" dirty="0"/>
              <a:t> new applications not easily installed</a:t>
            </a:r>
          </a:p>
          <a:p>
            <a:r>
              <a:rPr lang="en-US" dirty="0"/>
              <a:t>no out-of-sequence </a:t>
            </a:r>
            <a:r>
              <a:rPr lang="en-US" dirty="0" smtClean="0"/>
              <a:t>delivery</a:t>
            </a:r>
          </a:p>
          <a:p>
            <a:r>
              <a:rPr lang="en-US" dirty="0" smtClean="0"/>
              <a:t>Up </a:t>
            </a:r>
            <a:r>
              <a:rPr lang="en-US" dirty="0"/>
              <a:t>(</a:t>
            </a:r>
            <a:r>
              <a:rPr lang="en-US" dirty="0" smtClean="0"/>
              <a:t>Dev--&gt;NGW</a:t>
            </a:r>
            <a:r>
              <a:rPr lang="en-US" dirty="0"/>
              <a:t>), down, </a:t>
            </a:r>
            <a:r>
              <a:rPr lang="en-US" dirty="0" smtClean="0"/>
              <a:t>or bidirectional</a:t>
            </a:r>
          </a:p>
          <a:p>
            <a:r>
              <a:rPr lang="en-US" dirty="0" smtClean="0"/>
              <a:t>Provisioning </a:t>
            </a:r>
            <a:r>
              <a:rPr lang="en-US" dirty="0"/>
              <a:t>rulesets is out of </a:t>
            </a:r>
            <a:r>
              <a:rPr lang="en-US" dirty="0" smtClean="0"/>
              <a:t>scope[</a:t>
            </a:r>
            <a:r>
              <a:rPr lang="en-US" dirty="0" smtClean="0">
                <a:solidFill>
                  <a:srgbClr val="FF0000"/>
                </a:solidFill>
              </a:rPr>
              <a:t>!</a:t>
            </a:r>
            <a:r>
              <a:rPr lang="en-US" dirty="0" smtClean="0"/>
              <a:t>]</a:t>
            </a:r>
          </a:p>
          <a:p>
            <a:r>
              <a:rPr lang="en-US" dirty="0" smtClean="0"/>
              <a:t>Meaning of Rule </a:t>
            </a:r>
            <a:r>
              <a:rPr lang="en-US" dirty="0"/>
              <a:t>IDs </a:t>
            </a:r>
            <a:r>
              <a:rPr lang="en-US" dirty="0" smtClean="0"/>
              <a:t>is Dev-specific</a:t>
            </a:r>
          </a:p>
          <a:p>
            <a:pPr lvl="1">
              <a:buClr>
                <a:srgbClr val="FF0000"/>
              </a:buClr>
              <a:buFont typeface="Wingdings" panose="05000000000000000000" pitchFamily="2" charset="2"/>
              <a:buChar char="Ø"/>
            </a:pPr>
            <a:r>
              <a:rPr lang="en-US" dirty="0" smtClean="0"/>
              <a:t> NGW </a:t>
            </a:r>
            <a:r>
              <a:rPr lang="en-US" dirty="0"/>
              <a:t>has to know the Dev layer-2 address as well as the Rule ID</a:t>
            </a:r>
            <a:endParaRPr lang="en-US" dirty="0"/>
          </a:p>
        </p:txBody>
      </p:sp>
      <p:sp>
        <p:nvSpPr>
          <p:cNvPr id="21505"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&lt;Mar  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Tree>
    <p:extLst>
      <p:ext uri="{BB962C8B-B14F-4D97-AF65-F5344CB8AC3E}">
        <p14:creationId xmlns:p14="http://schemas.microsoft.com/office/powerpoint/2010/main" val="6225261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p:txBody>
          <a:bodyPr/>
          <a:lstStyle/>
          <a:p>
            <a:r>
              <a:rPr lang="en-US" b="1" dirty="0" smtClean="0">
                <a:solidFill>
                  <a:srgbClr val="000000"/>
                </a:solidFill>
                <a:ea typeface="Lucida Grande"/>
                <a:cs typeface="Lucida Grande"/>
              </a:rPr>
              <a:t>SCHC applicability</a:t>
            </a:r>
            <a:endParaRPr lang="en-US" sz="2800" b="1" dirty="0">
              <a:ea typeface="ＭＳ Ｐゴシック" charset="0"/>
              <a:cs typeface="ＭＳ Ｐゴシック" charset="0"/>
            </a:endParaRPr>
          </a:p>
        </p:txBody>
      </p:sp>
      <p:sp>
        <p:nvSpPr>
          <p:cNvPr id="3" name="Content Placeholder 2"/>
          <p:cNvSpPr>
            <a:spLocks noGrp="1"/>
          </p:cNvSpPr>
          <p:nvPr>
            <p:ph idx="1"/>
          </p:nvPr>
        </p:nvSpPr>
        <p:spPr/>
        <p:txBody>
          <a:bodyPr/>
          <a:lstStyle/>
          <a:p>
            <a:r>
              <a:rPr lang="en-US" dirty="0"/>
              <a:t>predictable traffic flows</a:t>
            </a:r>
          </a:p>
          <a:p>
            <a:pPr lvl="1">
              <a:buClr>
                <a:srgbClr val="FF0000"/>
              </a:buClr>
              <a:buFont typeface="Wingdings" panose="05000000000000000000" pitchFamily="2" charset="2"/>
              <a:buChar char="Ø"/>
            </a:pPr>
            <a:r>
              <a:rPr lang="en-US" dirty="0"/>
              <a:t> new applications not easily installed</a:t>
            </a:r>
          </a:p>
          <a:p>
            <a:r>
              <a:rPr lang="en-US" dirty="0"/>
              <a:t>no out-of-sequence </a:t>
            </a:r>
            <a:r>
              <a:rPr lang="en-US" dirty="0" smtClean="0"/>
              <a:t>delivery</a:t>
            </a:r>
          </a:p>
          <a:p>
            <a:r>
              <a:rPr lang="en-US" dirty="0" smtClean="0"/>
              <a:t>Provisioning </a:t>
            </a:r>
            <a:r>
              <a:rPr lang="en-US" dirty="0"/>
              <a:t>rulesets is out of </a:t>
            </a:r>
            <a:r>
              <a:rPr lang="en-US" dirty="0" smtClean="0"/>
              <a:t>scope[</a:t>
            </a:r>
            <a:r>
              <a:rPr lang="en-US" dirty="0" smtClean="0">
                <a:solidFill>
                  <a:srgbClr val="FF0000"/>
                </a:solidFill>
              </a:rPr>
              <a:t>!</a:t>
            </a:r>
            <a:r>
              <a:rPr lang="en-US" dirty="0" smtClean="0"/>
              <a:t>]</a:t>
            </a:r>
          </a:p>
          <a:p>
            <a:r>
              <a:rPr lang="en-US" dirty="0" smtClean="0"/>
              <a:t>Meaning of Rule </a:t>
            </a:r>
            <a:r>
              <a:rPr lang="en-US" dirty="0"/>
              <a:t>IDs </a:t>
            </a:r>
            <a:r>
              <a:rPr lang="en-US" dirty="0" smtClean="0"/>
              <a:t>is Dev-specific</a:t>
            </a:r>
          </a:p>
          <a:p>
            <a:pPr lvl="1">
              <a:buClr>
                <a:srgbClr val="FF0000"/>
              </a:buClr>
              <a:buFont typeface="Wingdings" panose="05000000000000000000" pitchFamily="2" charset="2"/>
              <a:buChar char="Ø"/>
            </a:pPr>
            <a:r>
              <a:rPr lang="en-US" dirty="0" smtClean="0"/>
              <a:t> NGW </a:t>
            </a:r>
            <a:r>
              <a:rPr lang="en-US" dirty="0"/>
              <a:t>has to know the Dev layer-2 address as well as the Rule ID</a:t>
            </a:r>
            <a:endParaRPr lang="en-US" dirty="0"/>
          </a:p>
        </p:txBody>
      </p:sp>
      <p:sp>
        <p:nvSpPr>
          <p:cNvPr id="21505"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&lt;Mar  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Tree>
    <p:extLst>
      <p:ext uri="{BB962C8B-B14F-4D97-AF65-F5344CB8AC3E}">
        <p14:creationId xmlns:p14="http://schemas.microsoft.com/office/powerpoint/2010/main" val="8761464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609600"/>
          </a:xfrm>
        </p:spPr>
        <p:txBody>
          <a:bodyPr/>
          <a:lstStyle/>
          <a:p>
            <a:r>
              <a:rPr lang="en-US" b="1" dirty="0" smtClean="0">
                <a:solidFill>
                  <a:srgbClr val="000000"/>
                </a:solidFill>
                <a:ea typeface="Lucida Grande"/>
                <a:cs typeface="Lucida Grande"/>
              </a:rPr>
              <a:t>SCHC fragmentation</a:t>
            </a:r>
            <a:endParaRPr lang="en-US" sz="2800" b="1" dirty="0">
              <a:ea typeface="ＭＳ Ｐゴシック" charset="0"/>
              <a:cs typeface="ＭＳ Ｐゴシック" charset="0"/>
            </a:endParaRPr>
          </a:p>
        </p:txBody>
      </p:sp>
      <p:sp>
        <p:nvSpPr>
          <p:cNvPr id="3" name="Content Placeholder 2"/>
          <p:cNvSpPr>
            <a:spLocks noGrp="1"/>
          </p:cNvSpPr>
          <p:nvPr>
            <p:ph idx="1"/>
          </p:nvPr>
        </p:nvSpPr>
        <p:spPr>
          <a:xfrm>
            <a:off x="685800" y="1371600"/>
            <a:ext cx="7772400" cy="4572000"/>
          </a:xfrm>
        </p:spPr>
        <p:txBody>
          <a:bodyPr/>
          <a:lstStyle/>
          <a:p>
            <a:r>
              <a:rPr lang="en-US" dirty="0"/>
              <a:t>Retransmission timer for </a:t>
            </a:r>
            <a:r>
              <a:rPr lang="en-US" dirty="0" smtClean="0"/>
              <a:t>fragments</a:t>
            </a:r>
            <a:endParaRPr lang="en-US" dirty="0"/>
          </a:p>
          <a:p>
            <a:r>
              <a:rPr lang="en-US" dirty="0" smtClean="0"/>
              <a:t>Size </a:t>
            </a:r>
            <a:r>
              <a:rPr lang="en-US" dirty="0"/>
              <a:t>of </a:t>
            </a:r>
            <a:r>
              <a:rPr lang="en-US" i="1" u="sng" dirty="0"/>
              <a:t>FCN</a:t>
            </a:r>
            <a:r>
              <a:rPr lang="en-US" dirty="0"/>
              <a:t> (Fragment Compressed Number) is technology specific, &gt;=</a:t>
            </a:r>
            <a:r>
              <a:rPr lang="en-US" dirty="0" smtClean="0"/>
              <a:t>3</a:t>
            </a:r>
            <a:endParaRPr lang="en-US" dirty="0"/>
          </a:p>
          <a:p>
            <a:r>
              <a:rPr lang="en-US" dirty="0" smtClean="0"/>
              <a:t>All </a:t>
            </a:r>
            <a:r>
              <a:rPr lang="en-US" dirty="0"/>
              <a:t>fragments of the same packet have the same </a:t>
            </a:r>
            <a:r>
              <a:rPr lang="en-US" i="1" u="sng" dirty="0" err="1"/>
              <a:t>DTag</a:t>
            </a:r>
            <a:r>
              <a:rPr lang="en-US" dirty="0"/>
              <a:t> of size &gt;= 0 </a:t>
            </a:r>
            <a:r>
              <a:rPr lang="en-US" dirty="0" smtClean="0"/>
              <a:t>bits</a:t>
            </a:r>
            <a:endParaRPr lang="en-US" dirty="0"/>
          </a:p>
          <a:p>
            <a:r>
              <a:rPr lang="en-US" i="1" u="sng" dirty="0" smtClean="0"/>
              <a:t>MIC</a:t>
            </a:r>
            <a:r>
              <a:rPr lang="en-US" dirty="0" smtClean="0"/>
              <a:t> </a:t>
            </a:r>
            <a:r>
              <a:rPr lang="en-US" dirty="0"/>
              <a:t>over </a:t>
            </a:r>
            <a:r>
              <a:rPr lang="en-US" dirty="0" smtClean="0"/>
              <a:t>packet </a:t>
            </a:r>
            <a:r>
              <a:rPr lang="en-US" dirty="0"/>
              <a:t>before </a:t>
            </a:r>
            <a:r>
              <a:rPr lang="en-US" dirty="0" smtClean="0"/>
              <a:t>fragmentation</a:t>
            </a:r>
            <a:endParaRPr lang="en-US" dirty="0"/>
          </a:p>
          <a:p>
            <a:r>
              <a:rPr lang="en-US" i="1" u="sng" dirty="0" smtClean="0"/>
              <a:t>Bitmap</a:t>
            </a:r>
            <a:r>
              <a:rPr lang="en-US" dirty="0" smtClean="0"/>
              <a:t> </a:t>
            </a:r>
            <a:r>
              <a:rPr lang="en-US" dirty="0"/>
              <a:t>of fragments of the current </a:t>
            </a:r>
            <a:r>
              <a:rPr lang="en-US" dirty="0" smtClean="0"/>
              <a:t>window</a:t>
            </a:r>
            <a:endParaRPr lang="en-US" dirty="0"/>
          </a:p>
        </p:txBody>
      </p:sp>
      <p:sp>
        <p:nvSpPr>
          <p:cNvPr id="21505"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&lt;Mar  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Tree>
    <p:extLst>
      <p:ext uri="{BB962C8B-B14F-4D97-AF65-F5344CB8AC3E}">
        <p14:creationId xmlns:p14="http://schemas.microsoft.com/office/powerpoint/2010/main" val="32654915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609600"/>
          </a:xfrm>
        </p:spPr>
        <p:txBody>
          <a:bodyPr/>
          <a:lstStyle/>
          <a:p>
            <a:r>
              <a:rPr lang="en-US" dirty="0"/>
              <a:t>Fragment reliability modes</a:t>
            </a:r>
            <a:endParaRPr lang="en-US" sz="2800" b="1" dirty="0">
              <a:ea typeface="ＭＳ Ｐゴシック" charset="0"/>
              <a:cs typeface="ＭＳ Ｐゴシック" charset="0"/>
            </a:endParaRPr>
          </a:p>
        </p:txBody>
      </p:sp>
      <p:sp>
        <p:nvSpPr>
          <p:cNvPr id="3" name="Content Placeholder 2"/>
          <p:cNvSpPr>
            <a:spLocks noGrp="1"/>
          </p:cNvSpPr>
          <p:nvPr>
            <p:ph idx="1"/>
          </p:nvPr>
        </p:nvSpPr>
        <p:spPr>
          <a:xfrm>
            <a:off x="685800" y="1676400"/>
            <a:ext cx="7772400" cy="3124200"/>
          </a:xfrm>
        </p:spPr>
        <p:txBody>
          <a:bodyPr/>
          <a:lstStyle/>
          <a:p>
            <a:r>
              <a:rPr lang="en-US" dirty="0" smtClean="0"/>
              <a:t>No-ACK</a:t>
            </a:r>
            <a:endParaRPr lang="en-US" dirty="0"/>
          </a:p>
          <a:p>
            <a:r>
              <a:rPr lang="en-US" dirty="0" smtClean="0"/>
              <a:t>ACK-Always</a:t>
            </a:r>
            <a:endParaRPr lang="en-US" dirty="0"/>
          </a:p>
          <a:p>
            <a:r>
              <a:rPr lang="en-US" dirty="0" smtClean="0"/>
              <a:t>ACK-on-Error</a:t>
            </a:r>
            <a:endParaRPr lang="en-US" dirty="0"/>
          </a:p>
        </p:txBody>
      </p:sp>
      <p:sp>
        <p:nvSpPr>
          <p:cNvPr id="21505"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&lt;Mar  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Tree>
    <p:extLst>
      <p:ext uri="{BB962C8B-B14F-4D97-AF65-F5344CB8AC3E}">
        <p14:creationId xmlns:p14="http://schemas.microsoft.com/office/powerpoint/2010/main" val="34680310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09600"/>
            <a:ext cx="7772400" cy="609600"/>
          </a:xfrm>
        </p:spPr>
        <p:txBody>
          <a:bodyPr/>
          <a:lstStyle/>
          <a:p>
            <a:r>
              <a:rPr lang="en-US" dirty="0"/>
              <a:t>Matching operators (directional)</a:t>
            </a:r>
            <a:endParaRPr lang="en-US" sz="2800" b="1" dirty="0">
              <a:ea typeface="ＭＳ Ｐゴシック" charset="0"/>
              <a:cs typeface="ＭＳ Ｐゴシック" charset="0"/>
            </a:endParaRPr>
          </a:p>
        </p:txBody>
      </p:sp>
      <p:sp>
        <p:nvSpPr>
          <p:cNvPr id="3" name="Content Placeholder 2"/>
          <p:cNvSpPr>
            <a:spLocks noGrp="1"/>
          </p:cNvSpPr>
          <p:nvPr>
            <p:ph idx="1"/>
          </p:nvPr>
        </p:nvSpPr>
        <p:spPr>
          <a:xfrm>
            <a:off x="685800" y="1371600"/>
            <a:ext cx="7772400" cy="4876800"/>
          </a:xfrm>
        </p:spPr>
        <p:txBody>
          <a:bodyPr/>
          <a:lstStyle/>
          <a:p>
            <a:r>
              <a:rPr lang="en-US" dirty="0" smtClean="0"/>
              <a:t>Equal</a:t>
            </a:r>
          </a:p>
          <a:p>
            <a:pPr lvl="1"/>
            <a:r>
              <a:rPr lang="en-US" dirty="0" smtClean="0"/>
              <a:t>match </a:t>
            </a:r>
            <a:r>
              <a:rPr lang="en-US" dirty="0"/>
              <a:t>result against a </a:t>
            </a:r>
            <a:r>
              <a:rPr lang="en-US" dirty="0" smtClean="0"/>
              <a:t>packet field value</a:t>
            </a:r>
          </a:p>
          <a:p>
            <a:r>
              <a:rPr lang="en-US" dirty="0" smtClean="0"/>
              <a:t>Ignore</a:t>
            </a:r>
          </a:p>
          <a:p>
            <a:pPr lvl="1"/>
            <a:r>
              <a:rPr lang="en-US" dirty="0" smtClean="0"/>
              <a:t>No </a:t>
            </a:r>
            <a:r>
              <a:rPr lang="en-US" dirty="0"/>
              <a:t>check is done against a field value</a:t>
            </a:r>
          </a:p>
          <a:p>
            <a:r>
              <a:rPr lang="en-US" dirty="0" smtClean="0"/>
              <a:t>MSB(x)</a:t>
            </a:r>
          </a:p>
          <a:p>
            <a:pPr lvl="1"/>
            <a:r>
              <a:rPr lang="en-US" dirty="0"/>
              <a:t>M</a:t>
            </a:r>
            <a:r>
              <a:rPr lang="en-US" dirty="0" smtClean="0"/>
              <a:t>atch against </a:t>
            </a:r>
            <a:r>
              <a:rPr lang="en-US" dirty="0"/>
              <a:t>the most significant x bits</a:t>
            </a:r>
          </a:p>
          <a:p>
            <a:r>
              <a:rPr lang="en-US" dirty="0" smtClean="0"/>
              <a:t>match-mapping</a:t>
            </a:r>
          </a:p>
          <a:p>
            <a:pPr lvl="1"/>
            <a:r>
              <a:rPr lang="en-US" dirty="0" smtClean="0"/>
              <a:t>Target </a:t>
            </a:r>
            <a:r>
              <a:rPr lang="en-US" dirty="0"/>
              <a:t>Value is </a:t>
            </a:r>
            <a:r>
              <a:rPr lang="en-US" dirty="0" smtClean="0"/>
              <a:t>list </a:t>
            </a:r>
            <a:r>
              <a:rPr lang="en-US" dirty="0"/>
              <a:t>of values, output is index</a:t>
            </a:r>
            <a:endParaRPr lang="en-US" dirty="0"/>
          </a:p>
        </p:txBody>
      </p:sp>
      <p:sp>
        <p:nvSpPr>
          <p:cNvPr id="21505"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&lt;Mar  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Tree>
    <p:extLst>
      <p:ext uri="{BB962C8B-B14F-4D97-AF65-F5344CB8AC3E}">
        <p14:creationId xmlns:p14="http://schemas.microsoft.com/office/powerpoint/2010/main" val="38166497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304800" y="685800"/>
            <a:ext cx="8686800" cy="609600"/>
          </a:xfrm>
        </p:spPr>
        <p:txBody>
          <a:bodyPr/>
          <a:lstStyle/>
          <a:p>
            <a:r>
              <a:rPr lang="en-US" dirty="0"/>
              <a:t>Compression/Decompression Actions (CDA)</a:t>
            </a:r>
            <a:endParaRPr lang="en-US" sz="2800" b="1" dirty="0">
              <a:ea typeface="ＭＳ Ｐゴシック" charset="0"/>
              <a:cs typeface="ＭＳ Ｐゴシック" charset="0"/>
            </a:endParaRPr>
          </a:p>
        </p:txBody>
      </p:sp>
      <p:sp>
        <p:nvSpPr>
          <p:cNvPr id="3" name="Content Placeholder 2"/>
          <p:cNvSpPr>
            <a:spLocks noGrp="1"/>
          </p:cNvSpPr>
          <p:nvPr>
            <p:ph idx="1"/>
          </p:nvPr>
        </p:nvSpPr>
        <p:spPr>
          <a:xfrm>
            <a:off x="685800" y="1676400"/>
            <a:ext cx="7772400" cy="4191000"/>
          </a:xfrm>
        </p:spPr>
        <p:txBody>
          <a:bodyPr/>
          <a:lstStyle/>
          <a:p>
            <a:r>
              <a:rPr lang="en-US" dirty="0" smtClean="0"/>
              <a:t>not-sent </a:t>
            </a:r>
            <a:r>
              <a:rPr lang="en-US" dirty="0"/>
              <a:t>CDA  </a:t>
            </a:r>
          </a:p>
          <a:p>
            <a:r>
              <a:rPr lang="en-US" dirty="0" smtClean="0"/>
              <a:t>value-sent </a:t>
            </a:r>
            <a:r>
              <a:rPr lang="en-US" dirty="0"/>
              <a:t>CDA  </a:t>
            </a:r>
          </a:p>
          <a:p>
            <a:r>
              <a:rPr lang="en-US" dirty="0" smtClean="0"/>
              <a:t>mapping-sent </a:t>
            </a:r>
            <a:r>
              <a:rPr lang="en-US" dirty="0"/>
              <a:t>CDA  </a:t>
            </a:r>
          </a:p>
          <a:p>
            <a:r>
              <a:rPr lang="en-US" dirty="0" smtClean="0"/>
              <a:t>LSB(y</a:t>
            </a:r>
            <a:r>
              <a:rPr lang="en-US" dirty="0"/>
              <a:t>) CDA  </a:t>
            </a:r>
          </a:p>
          <a:p>
            <a:r>
              <a:rPr lang="en-US" dirty="0" err="1" smtClean="0"/>
              <a:t>DEViid</a:t>
            </a:r>
            <a:r>
              <a:rPr lang="en-US" dirty="0"/>
              <a:t>, </a:t>
            </a:r>
            <a:r>
              <a:rPr lang="en-US" dirty="0" err="1"/>
              <a:t>APPiid</a:t>
            </a:r>
            <a:r>
              <a:rPr lang="en-US" dirty="0"/>
              <a:t> CDA  </a:t>
            </a:r>
          </a:p>
          <a:p>
            <a:r>
              <a:rPr lang="en-US" dirty="0" smtClean="0"/>
              <a:t>Compute-*</a:t>
            </a:r>
          </a:p>
          <a:p>
            <a:pPr lvl="1"/>
            <a:r>
              <a:rPr lang="en-US" dirty="0" smtClean="0"/>
              <a:t>elided and computed (checksum</a:t>
            </a:r>
            <a:r>
              <a:rPr lang="en-US" dirty="0"/>
              <a:t>, </a:t>
            </a:r>
            <a:r>
              <a:rPr lang="en-US" dirty="0" smtClean="0"/>
              <a:t>length…)</a:t>
            </a:r>
            <a:endParaRPr lang="en-US" dirty="0"/>
          </a:p>
        </p:txBody>
      </p:sp>
      <p:sp>
        <p:nvSpPr>
          <p:cNvPr id="21505"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&lt;Mar  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Tree>
    <p:extLst>
      <p:ext uri="{BB962C8B-B14F-4D97-AF65-F5344CB8AC3E}">
        <p14:creationId xmlns:p14="http://schemas.microsoft.com/office/powerpoint/2010/main" val="30993755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108472</TotalTime>
  <Words>638</Words>
  <Application>Microsoft Office PowerPoint</Application>
  <PresentationFormat>On-screen Show (4:3)</PresentationFormat>
  <Paragraphs>166</Paragraphs>
  <Slides>10</Slides>
  <Notes>9</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Default Design</vt:lpstr>
      <vt:lpstr>Custom Design</vt:lpstr>
      <vt:lpstr>PowerPoint Presentation</vt:lpstr>
      <vt:lpstr>SCHC: Static Context Header Compression</vt:lpstr>
      <vt:lpstr>LPWAN Architecture, Compression</vt:lpstr>
      <vt:lpstr>SCHC applicability</vt:lpstr>
      <vt:lpstr>SCHC applicability</vt:lpstr>
      <vt:lpstr>SCHC fragmentation</vt:lpstr>
      <vt:lpstr>Fragment reliability modes</vt:lpstr>
      <vt:lpstr>Matching operators (directional)</vt:lpstr>
      <vt:lpstr>Compression/Decompression Actions (CDA)</vt:lpstr>
      <vt:lpstr>SCHC Compression for IPv6 and UDP headers</vt:lpstr>
    </vt:vector>
  </TitlesOfParts>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Report for Irvine</dc:title>
  <dc:subject>IEEE 802.15 &lt;TG12&gt;</dc:subject>
  <dc:creator>Pat Kinney</dc:creator>
  <dc:description>&lt;15-18-0012-00-0012&gt;</dc:description>
  <cp:lastModifiedBy>charliep</cp:lastModifiedBy>
  <cp:revision>1044</cp:revision>
  <cp:lastPrinted>2015-07-14T16:02:16Z</cp:lastPrinted>
  <dcterms:created xsi:type="dcterms:W3CDTF">2009-07-12T16:25:16Z</dcterms:created>
  <dcterms:modified xsi:type="dcterms:W3CDTF">2018-03-08T18:17:40Z</dcterms:modified>
</cp:coreProperties>
</file>