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318" r:id="rId2"/>
    <p:sldId id="319" r:id="rId3"/>
    <p:sldId id="323" r:id="rId4"/>
    <p:sldId id="328" r:id="rId5"/>
    <p:sldId id="324" r:id="rId6"/>
    <p:sldId id="325" r:id="rId7"/>
    <p:sldId id="32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85" autoAdjust="0"/>
    <p:restoredTop sz="95179" autoAdjust="0"/>
  </p:normalViewPr>
  <p:slideViewPr>
    <p:cSldViewPr>
      <p:cViewPr varScale="1">
        <p:scale>
          <a:sx n="100" d="100"/>
          <a:sy n="100" d="100"/>
        </p:scale>
        <p:origin x="117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2</a:t>
            </a:fld>
            <a:endParaRPr lang="en-US"/>
          </a:p>
        </p:txBody>
      </p:sp>
    </p:spTree>
    <p:extLst>
      <p:ext uri="{BB962C8B-B14F-4D97-AF65-F5344CB8AC3E}">
        <p14:creationId xmlns:p14="http://schemas.microsoft.com/office/powerpoint/2010/main" val="16396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3</a:t>
            </a:fld>
            <a:endParaRPr lang="en-US"/>
          </a:p>
        </p:txBody>
      </p:sp>
    </p:spTree>
    <p:extLst>
      <p:ext uri="{BB962C8B-B14F-4D97-AF65-F5344CB8AC3E}">
        <p14:creationId xmlns:p14="http://schemas.microsoft.com/office/powerpoint/2010/main" val="101237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4</a:t>
            </a:fld>
            <a:endParaRPr lang="en-US"/>
          </a:p>
        </p:txBody>
      </p:sp>
    </p:spTree>
    <p:extLst>
      <p:ext uri="{BB962C8B-B14F-4D97-AF65-F5344CB8AC3E}">
        <p14:creationId xmlns:p14="http://schemas.microsoft.com/office/powerpoint/2010/main" val="25249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724694"/>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16918" cy="276999"/>
          </a:xfrm>
        </p:spPr>
        <p:txBody>
          <a:bodyPr/>
          <a:lstStyle>
            <a:lvl1pPr>
              <a:defRPr/>
            </a:lvl1pPr>
          </a:lstStyle>
          <a:p>
            <a:r>
              <a:rPr lang="en-US" dirty="0"/>
              <a:t>March 2018</a:t>
            </a:r>
          </a:p>
        </p:txBody>
      </p:sp>
      <p:sp>
        <p:nvSpPr>
          <p:cNvPr id="5" name="Footer Placeholder 4"/>
          <p:cNvSpPr>
            <a:spLocks noGrp="1"/>
          </p:cNvSpPr>
          <p:nvPr>
            <p:ph type="ftr" sz="quarter" idx="11"/>
          </p:nvPr>
        </p:nvSpPr>
        <p:spPr>
          <a:xfrm>
            <a:off x="7285567" y="6475413"/>
            <a:ext cx="1258358" cy="184666"/>
          </a:xfrm>
        </p:spPr>
        <p:txBody>
          <a:bodyPr/>
          <a:lstStyle>
            <a:lvl1pPr>
              <a:defRPr/>
            </a:lvl1pPr>
          </a:lstStyle>
          <a:p>
            <a:r>
              <a:rPr lang="en-US" dirty="0"/>
              <a:t>Jay Holcomb (Itron)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March 2018</a:t>
            </a:r>
            <a:endParaRPr lang="en-US" dirty="0"/>
          </a:p>
        </p:txBody>
      </p:sp>
      <p:sp>
        <p:nvSpPr>
          <p:cNvPr id="1029" name="Rectangle 5"/>
          <p:cNvSpPr>
            <a:spLocks noGrp="1" noChangeArrowheads="1"/>
          </p:cNvSpPr>
          <p:nvPr>
            <p:ph type="ftr" sz="quarter" idx="3"/>
          </p:nvPr>
        </p:nvSpPr>
        <p:spPr bwMode="auto">
          <a:xfrm>
            <a:off x="7285567" y="6475413"/>
            <a:ext cx="1258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4875213" y="332601"/>
            <a:ext cx="3582987"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IEEE 802.15-18/0145r00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8/dcn/18/18-18-0023-00-0000-in-band-interference-effects-on-802-15-uwb.ppt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8/18-18-0022-01-0000-fcc-18-17-nprm-for-95-3000-ghz.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8/dcn/18/18-18-0021-00-0000-nprm-fcc-18-18.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8/18-18-0008-01-0000-rr-tag-irvine-interim-meeting-agenda-january-2018.pptx" TargetMode="External"/><Relationship Id="rId1" Type="http://schemas.openxmlformats.org/officeDocument/2006/relationships/slideLayout" Target="../slideLayouts/slideLayout1.xml"/><Relationship Id="rId4" Type="http://schemas.openxmlformats.org/officeDocument/2006/relationships/hyperlink" Target="https://mentor.ieee.org/802.18/dcn/17/18-17-0140-01-0000-meeting-minutes-nov-2017-orlando.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61349"/>
            <a:ext cx="916918" cy="276999"/>
          </a:xfrm>
        </p:spPr>
        <p:txBody>
          <a:bodyPr/>
          <a:lstStyle/>
          <a:p>
            <a:r>
              <a:rPr lang="en-US"/>
              <a:t>March 2018</a:t>
            </a:r>
            <a:endParaRPr lang="en-US" dirty="0"/>
          </a:p>
        </p:txBody>
      </p:sp>
      <p:sp>
        <p:nvSpPr>
          <p:cNvPr id="5" name="Footer Placeholder 4"/>
          <p:cNvSpPr>
            <a:spLocks noGrp="1"/>
          </p:cNvSpPr>
          <p:nvPr>
            <p:ph type="ftr" sz="quarter" idx="11"/>
          </p:nvPr>
        </p:nvSpPr>
        <p:spPr>
          <a:xfrm>
            <a:off x="7247096" y="6475413"/>
            <a:ext cx="1296829"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Specialized Networks (WSNs)</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March 2018</a:t>
            </a:r>
            <a:r>
              <a:rPr lang="en-US" altLang="en-US" sz="1600" dirty="0">
                <a:solidFill>
                  <a:schemeClr val="tx2"/>
                </a:solidFill>
              </a:rPr>
              <a:t>]	</a:t>
            </a:r>
          </a:p>
          <a:p>
            <a:r>
              <a:rPr lang="en-US" altLang="en-US" sz="1600" dirty="0">
                <a:solidFill>
                  <a:schemeClr val="tx2"/>
                </a:solidFill>
              </a:rPr>
              <a:t>Date Submitted: 	 [</a:t>
            </a:r>
            <a:r>
              <a:rPr lang="en-US" altLang="en-US" sz="1600" dirty="0">
                <a:solidFill>
                  <a:srgbClr val="FF0000"/>
                </a:solidFill>
              </a:rPr>
              <a:t>08 March 2018</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 	 [</a:t>
            </a:r>
            <a:r>
              <a:rPr lang="en-US" altLang="en-US" sz="1600" dirty="0">
                <a:solidFill>
                  <a:srgbClr val="FF0000"/>
                </a:solidFill>
              </a:rPr>
              <a:t>+1-509-891-3281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p>
          <a:p>
            <a:r>
              <a:rPr lang="en-US" altLang="en-US" sz="1600" dirty="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a:solidFill>
                  <a:srgbClr val="FF0000"/>
                </a:solidFill>
              </a:rPr>
              <a:t>Liaison Report on 802.18 for March, 2018</a:t>
            </a:r>
            <a:r>
              <a:rPr lang="en-US" altLang="en-US" sz="1600" dirty="0">
                <a:solidFill>
                  <a:schemeClr val="tx2"/>
                </a:solidFill>
              </a:rPr>
              <a:t>]</a:t>
            </a:r>
          </a:p>
          <a:p>
            <a:pPr>
              <a:spcBef>
                <a:spcPts val="600"/>
              </a:spcBef>
              <a:spcAft>
                <a:spcPts val="600"/>
              </a:spcAft>
            </a:pPr>
            <a:r>
              <a:rPr lang="en-US" altLang="en-US" sz="1600" dirty="0">
                <a:solidFill>
                  <a:schemeClr val="tx2"/>
                </a:solidFill>
              </a:rPr>
              <a:t>Abstract:	 [</a:t>
            </a:r>
            <a:r>
              <a:rPr lang="en-US" altLang="en-US" sz="1600" dirty="0">
                <a:solidFill>
                  <a:srgbClr val="FF0000"/>
                </a:solidFill>
              </a:rPr>
              <a:t>Liaison Report on 802.18 for March,  2018</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289737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March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sz="2800" dirty="0"/>
              <a:t>Items Reviewed/Discussed in the RR-TAG</a:t>
            </a:r>
            <a:endParaRPr lang="en-US" sz="2800" dirty="0"/>
          </a:p>
        </p:txBody>
      </p:sp>
      <p:sp>
        <p:nvSpPr>
          <p:cNvPr id="8" name="Content Placeholder 2"/>
          <p:cNvSpPr>
            <a:spLocks noGrp="1"/>
          </p:cNvSpPr>
          <p:nvPr>
            <p:ph idx="1"/>
          </p:nvPr>
        </p:nvSpPr>
        <p:spPr>
          <a:xfrm>
            <a:off x="692272" y="914399"/>
            <a:ext cx="8077200" cy="5029201"/>
          </a:xfrm>
        </p:spPr>
        <p:txBody>
          <a:bodyPr/>
          <a:lstStyle/>
          <a:p>
            <a:pPr>
              <a:buFont typeface="Arial" panose="020B0604020202020204" pitchFamily="34" charset="0"/>
              <a:buChar char="•"/>
            </a:pPr>
            <a:endParaRPr lang="en-US" altLang="en-US" sz="2000" dirty="0"/>
          </a:p>
          <a:p>
            <a:endParaRPr lang="en-US" altLang="en-US" dirty="0"/>
          </a:p>
          <a:p>
            <a:r>
              <a:rPr lang="en-US" altLang="en-US" dirty="0"/>
              <a:t>Fellowship Program visitors</a:t>
            </a:r>
          </a:p>
          <a:p>
            <a:pPr lvl="1"/>
            <a:r>
              <a:rPr lang="en-US" altLang="en-US" dirty="0"/>
              <a:t>Had an 802.18 tutorial with the Fellowship visitors Monday PM2. </a:t>
            </a:r>
          </a:p>
          <a:p>
            <a:pPr lvl="1"/>
            <a:r>
              <a:rPr lang="en-US" altLang="en-US" dirty="0"/>
              <a:t>They were in attendance and introduced at the 802.18 meeting.</a:t>
            </a:r>
          </a:p>
          <a:p>
            <a:endParaRPr lang="en-US" altLang="en-US" dirty="0"/>
          </a:p>
          <a:p>
            <a:r>
              <a:rPr lang="en-US" altLang="en-US" dirty="0"/>
              <a:t>UWB presentation</a:t>
            </a:r>
          </a:p>
          <a:p>
            <a:pPr lvl="1"/>
            <a:r>
              <a:rPr lang="en-US" b="0" dirty="0"/>
              <a:t>In-band interference effects on 802.15 UWB</a:t>
            </a:r>
            <a:endParaRPr lang="en-US" altLang="en-US" dirty="0"/>
          </a:p>
          <a:p>
            <a:pPr lvl="1"/>
            <a:r>
              <a:rPr lang="en-US" altLang="en-US" dirty="0">
                <a:hlinkClick r:id="rId3"/>
              </a:rPr>
              <a:t>https://mentor.ieee.org/802.18/dcn/18/18-18-0023-00-0000-in-band-interference-effects-on-802-15-uwb.pptx</a:t>
            </a:r>
            <a:r>
              <a:rPr lang="en-US" altLang="en-US" dirty="0"/>
              <a:t>  </a:t>
            </a:r>
          </a:p>
          <a:p>
            <a:pPr lvl="2">
              <a:buFont typeface="Arial" panose="020B0604020202020204" pitchFamily="34" charset="0"/>
              <a:buChar char="•"/>
            </a:pPr>
            <a:endParaRPr lang="en-US" altLang="en-US" sz="2200" dirty="0"/>
          </a:p>
          <a:p>
            <a:pPr lvl="2">
              <a:buFont typeface="Arial" panose="020B0604020202020204" pitchFamily="34" charset="0"/>
              <a:buChar char="•"/>
            </a:pPr>
            <a:endParaRPr lang="en-US" altLang="en-US" sz="2000" dirty="0"/>
          </a:p>
          <a:p>
            <a:endParaRPr lang="en-US" altLang="en-US" sz="1400" dirty="0"/>
          </a:p>
        </p:txBody>
      </p:sp>
    </p:spTree>
    <p:extLst>
      <p:ext uri="{BB962C8B-B14F-4D97-AF65-F5344CB8AC3E}">
        <p14:creationId xmlns:p14="http://schemas.microsoft.com/office/powerpoint/2010/main" val="415876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dirty="0"/>
              <a:t>March 2018</a:t>
            </a:r>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8" name="Content Placeholder 2"/>
          <p:cNvSpPr>
            <a:spLocks noGrp="1"/>
          </p:cNvSpPr>
          <p:nvPr>
            <p:ph idx="1"/>
          </p:nvPr>
        </p:nvSpPr>
        <p:spPr>
          <a:xfrm>
            <a:off x="696913" y="1295400"/>
            <a:ext cx="8077200" cy="4575270"/>
          </a:xfrm>
        </p:spPr>
        <p:txBody>
          <a:bodyPr/>
          <a:lstStyle/>
          <a:p>
            <a:pPr>
              <a:buFont typeface="Arial" panose="020B0604020202020204" pitchFamily="34" charset="0"/>
              <a:buChar char="•"/>
            </a:pPr>
            <a:r>
              <a:rPr lang="en-US" sz="2000" dirty="0"/>
              <a:t>NPRMs announced at February’s FCC Open Meeting</a:t>
            </a:r>
          </a:p>
          <a:p>
            <a:pPr lvl="1">
              <a:buFont typeface="Arial" panose="020B0604020202020204" pitchFamily="34" charset="0"/>
              <a:buChar char="•"/>
            </a:pPr>
            <a:r>
              <a:rPr lang="en-US" altLang="en-US" sz="1800" dirty="0"/>
              <a:t>Open 95 to 3000 GHz for unlicensed use, including new licensing regimes</a:t>
            </a:r>
          </a:p>
          <a:p>
            <a:pPr lvl="1">
              <a:buFont typeface="Arial" panose="020B0604020202020204" pitchFamily="34" charset="0"/>
              <a:buChar char="•"/>
            </a:pPr>
            <a:r>
              <a:rPr lang="en-US" sz="1800" dirty="0">
                <a:hlinkClick r:id="rId3"/>
              </a:rPr>
              <a:t>https://mentor.ieee.org/802.18/dcn/18/18-18-0022-01-0000-fcc-18-17-nprm-for-95-3000-ghz.pdf</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Revision of Section 7 on expediting access for new technologies</a:t>
            </a:r>
          </a:p>
          <a:p>
            <a:pPr lvl="1">
              <a:buFont typeface="Arial" panose="020B0604020202020204" pitchFamily="34" charset="0"/>
              <a:buChar char="•"/>
            </a:pPr>
            <a:r>
              <a:rPr lang="en-US" sz="1800" dirty="0">
                <a:hlinkClick r:id="rId4"/>
              </a:rPr>
              <a:t>https://mentor.ieee.org/802.18/dcn/18/18-18-0021-00-0000-nprm-fcc-18-18.docx</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New National Broadband map</a:t>
            </a:r>
          </a:p>
          <a:p>
            <a:pPr lvl="1">
              <a:buFont typeface="Arial" panose="020B0604020202020204" pitchFamily="34" charset="0"/>
              <a:buChar char="•"/>
            </a:pPr>
            <a:r>
              <a:rPr lang="en-US" sz="1800" dirty="0"/>
              <a:t>broadbandmap.fcc.gov now available, but is it accurate or useful?</a:t>
            </a:r>
          </a:p>
          <a:p>
            <a:pPr>
              <a:buFont typeface="Arial" panose="020B0604020202020204" pitchFamily="34" charset="0"/>
              <a:buChar char="•"/>
            </a:pPr>
            <a:endParaRPr lang="en-US" sz="2000" dirty="0"/>
          </a:p>
          <a:p>
            <a:pPr>
              <a:buFont typeface="Arial" panose="020B0604020202020204" pitchFamily="34" charset="0"/>
              <a:buChar char="•"/>
            </a:pPr>
            <a:r>
              <a:rPr lang="en-US" sz="2000" dirty="0"/>
              <a:t>Announced that NTIA studying repurposing 3450-3550 MHz band for wireless services</a:t>
            </a:r>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p:txBody>
      </p:sp>
      <p:sp>
        <p:nvSpPr>
          <p:cNvPr id="13" name="Title 1">
            <a:extLst>
              <a:ext uri="{FF2B5EF4-FFF2-40B4-BE49-F238E27FC236}">
                <a16:creationId xmlns:a16="http://schemas.microsoft.com/office/drawing/2014/main" id="{13BF8130-FCF1-4CA2-93CB-644391EFC999}"/>
              </a:ext>
            </a:extLst>
          </p:cNvPr>
          <p:cNvSpPr>
            <a:spLocks noGrp="1"/>
          </p:cNvSpPr>
          <p:nvPr>
            <p:ph type="title"/>
          </p:nvPr>
        </p:nvSpPr>
        <p:spPr>
          <a:xfrm>
            <a:off x="696913" y="471100"/>
            <a:ext cx="7772400" cy="900500"/>
          </a:xfrm>
        </p:spPr>
        <p:txBody>
          <a:bodyPr/>
          <a:lstStyle/>
          <a:p>
            <a:r>
              <a:rPr lang="en-US" altLang="en-US" sz="2800" dirty="0"/>
              <a:t>New FCC Actions &amp; Issues</a:t>
            </a:r>
            <a:endParaRPr lang="en-US" sz="2800" dirty="0"/>
          </a:p>
        </p:txBody>
      </p:sp>
    </p:spTree>
    <p:extLst>
      <p:ext uri="{BB962C8B-B14F-4D97-AF65-F5344CB8AC3E}">
        <p14:creationId xmlns:p14="http://schemas.microsoft.com/office/powerpoint/2010/main" val="382056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March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8" name="Content Placeholder 2"/>
          <p:cNvSpPr>
            <a:spLocks noGrp="1"/>
          </p:cNvSpPr>
          <p:nvPr>
            <p:ph idx="1"/>
          </p:nvPr>
        </p:nvSpPr>
        <p:spPr>
          <a:xfrm>
            <a:off x="696913" y="971843"/>
            <a:ext cx="8077200" cy="5256213"/>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dirty="0"/>
              <a:t>Activism with regulators on behalf of people with poor or no Internet connectivity</a:t>
            </a:r>
          </a:p>
          <a:p>
            <a:pPr lvl="1">
              <a:buFont typeface="Arial" panose="020B0604020202020204" pitchFamily="34" charset="0"/>
              <a:buChar char="•"/>
            </a:pPr>
            <a:r>
              <a:rPr lang="en-US" dirty="0"/>
              <a:t>3.8B people are not connected</a:t>
            </a:r>
          </a:p>
          <a:p>
            <a:pPr lvl="1">
              <a:buFont typeface="Arial" panose="020B0604020202020204" pitchFamily="34" charset="0"/>
              <a:buChar char="•"/>
            </a:pPr>
            <a:r>
              <a:rPr lang="en-US" dirty="0"/>
              <a:t>Developing nations</a:t>
            </a:r>
          </a:p>
          <a:p>
            <a:pPr lvl="1">
              <a:buFont typeface="Arial" panose="020B0604020202020204" pitchFamily="34" charset="0"/>
              <a:buChar char="•"/>
            </a:pPr>
            <a:r>
              <a:rPr lang="en-US" dirty="0"/>
              <a:t>Rural United States</a:t>
            </a:r>
          </a:p>
          <a:p>
            <a:pPr lvl="1">
              <a:buFont typeface="Arial" panose="020B0604020202020204" pitchFamily="34" charset="0"/>
              <a:buChar char="•"/>
            </a:pPr>
            <a:r>
              <a:rPr lang="en-US" dirty="0"/>
              <a:t>Native American areas</a:t>
            </a:r>
          </a:p>
          <a:p>
            <a:pPr>
              <a:buFont typeface="Arial" panose="020B0604020202020204" pitchFamily="34" charset="0"/>
              <a:buChar char="•"/>
            </a:pPr>
            <a:r>
              <a:rPr lang="en-US" dirty="0"/>
              <a:t>Other suggestions?</a:t>
            </a:r>
          </a:p>
          <a:p>
            <a:pPr lvl="1">
              <a:buFont typeface="Arial" panose="020B0604020202020204" pitchFamily="34" charset="0"/>
              <a:buChar char="•"/>
            </a:pPr>
            <a:r>
              <a:rPr lang="en-US" dirty="0"/>
              <a:t>Experimental licensing changes – time grants, etc.</a:t>
            </a:r>
          </a:p>
          <a:p>
            <a:pPr lvl="1">
              <a:buFont typeface="Arial" panose="020B0604020202020204" pitchFamily="34" charset="0"/>
              <a:buChar char="•"/>
            </a:pPr>
            <a:r>
              <a:rPr lang="en-US" dirty="0"/>
              <a:t>Lite-licensing, coordinating with incumbents</a:t>
            </a:r>
          </a:p>
          <a:p>
            <a:pPr lvl="1">
              <a:buFont typeface="Arial" panose="020B0604020202020204" pitchFamily="34" charset="0"/>
              <a:buChar char="•"/>
            </a:pPr>
            <a:r>
              <a:rPr lang="en-US" dirty="0"/>
              <a:t>Can we define “harmful” interference?</a:t>
            </a:r>
          </a:p>
          <a:p>
            <a:pPr>
              <a:buFont typeface="Arial" panose="020B0604020202020204" pitchFamily="34" charset="0"/>
              <a:buChar char="•"/>
            </a:pPr>
            <a:r>
              <a:rPr lang="en-US" altLang="en-US" dirty="0"/>
              <a:t>Is there anything IEEE 802 can do to contribute to help?</a:t>
            </a:r>
          </a:p>
          <a:p>
            <a:pPr>
              <a:buFont typeface="Arial" panose="020B0604020202020204" pitchFamily="34" charset="0"/>
              <a:buChar char="•"/>
            </a:pPr>
            <a:endParaRPr lang="en-US" altLang="en-US" sz="2000" dirty="0"/>
          </a:p>
        </p:txBody>
      </p:sp>
      <p:sp>
        <p:nvSpPr>
          <p:cNvPr id="13" name="Title 1">
            <a:extLst>
              <a:ext uri="{FF2B5EF4-FFF2-40B4-BE49-F238E27FC236}">
                <a16:creationId xmlns:a16="http://schemas.microsoft.com/office/drawing/2014/main" id="{13BF8130-FCF1-4CA2-93CB-644391EFC999}"/>
              </a:ext>
            </a:extLst>
          </p:cNvPr>
          <p:cNvSpPr>
            <a:spLocks noGrp="1"/>
          </p:cNvSpPr>
          <p:nvPr>
            <p:ph type="title"/>
          </p:nvPr>
        </p:nvSpPr>
        <p:spPr>
          <a:xfrm>
            <a:off x="696913" y="471100"/>
            <a:ext cx="7772400" cy="1066800"/>
          </a:xfrm>
        </p:spPr>
        <p:txBody>
          <a:bodyPr/>
          <a:lstStyle/>
          <a:p>
            <a:r>
              <a:rPr lang="en-GB" sz="2800" dirty="0"/>
              <a:t>Additional</a:t>
            </a:r>
            <a:endParaRPr lang="en-US" sz="2800" dirty="0"/>
          </a:p>
        </p:txBody>
      </p:sp>
    </p:spTree>
    <p:extLst>
      <p:ext uri="{BB962C8B-B14F-4D97-AF65-F5344CB8AC3E}">
        <p14:creationId xmlns:p14="http://schemas.microsoft.com/office/powerpoint/2010/main" val="1568576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March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696913" y="1313656"/>
            <a:ext cx="7772400" cy="3886200"/>
          </a:xfrm>
        </p:spPr>
        <p:txBody>
          <a:bodyPr/>
          <a:lstStyle/>
          <a:p>
            <a:r>
              <a:rPr lang="en-US" altLang="en-US" dirty="0"/>
              <a:t>Documents Approved</a:t>
            </a:r>
            <a:endParaRPr lang="en-US" altLang="en-US" sz="2000" dirty="0"/>
          </a:p>
          <a:p>
            <a:pPr lvl="1"/>
            <a:r>
              <a:rPr lang="en-US" altLang="en-US" dirty="0"/>
              <a:t>Agenda for the week</a:t>
            </a:r>
          </a:p>
          <a:p>
            <a:pPr lvl="2"/>
            <a:r>
              <a:rPr lang="en-US" altLang="en-US" dirty="0">
                <a:hlinkClick r:id="rId2"/>
              </a:rPr>
              <a:t>https://mentor.ieee.org/802.18/dcn/18/18-18-0008-01-0000-rr-tag-irvine-interim-meeting-agenda-january-2018.pptx</a:t>
            </a:r>
            <a:endParaRPr lang="en-US" altLang="en-US" dirty="0"/>
          </a:p>
          <a:p>
            <a:pPr lvl="2"/>
            <a:endParaRPr lang="en-US" altLang="en-US" dirty="0"/>
          </a:p>
          <a:p>
            <a:pPr lvl="1"/>
            <a:r>
              <a:rPr lang="en-US" altLang="en-US" dirty="0"/>
              <a:t>Irvine  minutes</a:t>
            </a:r>
            <a:endParaRPr lang="en-US" altLang="en-US" sz="1200" dirty="0">
              <a:hlinkClick r:id="rId3"/>
            </a:endParaRPr>
          </a:p>
          <a:p>
            <a:pPr lvl="2"/>
            <a:r>
              <a:rPr lang="en-US" altLang="en-US" dirty="0">
                <a:hlinkClick r:id="rId4"/>
              </a:rPr>
              <a:t>https://mentor.ieee.org/802.18/dcn/17/18-17-0140-01-0000-meeting-minutes-nov-2017-orlando.docx</a:t>
            </a:r>
            <a:r>
              <a:rPr lang="en-US" altLang="en-US" dirty="0"/>
              <a:t> </a:t>
            </a:r>
          </a:p>
          <a:p>
            <a:pPr marL="857250" lvl="2" indent="0">
              <a:buNone/>
            </a:pPr>
            <a:endParaRPr lang="en-US" altLang="en-US" dirty="0"/>
          </a:p>
          <a:p>
            <a:pPr marL="857250" lvl="2" indent="0">
              <a:buNone/>
            </a:pPr>
            <a:endParaRPr lang="en-US" altLang="en-US" dirty="0"/>
          </a:p>
          <a:p>
            <a:r>
              <a:rPr lang="en-US" altLang="en-US" dirty="0"/>
              <a:t>Elected, to be confirmed at the Friday EC session; </a:t>
            </a:r>
          </a:p>
          <a:p>
            <a:pPr lvl="1"/>
            <a:r>
              <a:rPr lang="en-US" altLang="en-US" dirty="0"/>
              <a:t>For Chair:		Jay Holcomb</a:t>
            </a:r>
          </a:p>
          <a:p>
            <a:pPr lvl="1"/>
            <a:r>
              <a:rPr lang="en-US" altLang="en-US" dirty="0"/>
              <a:t>For Vice-Chair: 	open</a:t>
            </a:r>
          </a:p>
          <a:p>
            <a:pPr lvl="1"/>
            <a:endParaRPr lang="en-US" altLang="en-US" sz="1400" dirty="0"/>
          </a:p>
          <a:p>
            <a:pPr marL="857250" lvl="2" indent="0">
              <a:buNone/>
            </a:pPr>
            <a:endParaRPr lang="en-US" altLang="en-US" sz="1600" dirty="0"/>
          </a:p>
        </p:txBody>
      </p:sp>
    </p:spTree>
    <p:extLst>
      <p:ext uri="{BB962C8B-B14F-4D97-AF65-F5344CB8AC3E}">
        <p14:creationId xmlns:p14="http://schemas.microsoft.com/office/powerpoint/2010/main" val="2809811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March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533400"/>
          </a:xfrm>
        </p:spPr>
        <p:txBody>
          <a:bodyPr/>
          <a:lstStyle/>
          <a:p>
            <a:r>
              <a:rPr lang="en-GB" sz="2800" dirty="0"/>
              <a:t>Next</a:t>
            </a:r>
            <a:endParaRPr lang="en-US" sz="2800" dirty="0"/>
          </a:p>
        </p:txBody>
      </p:sp>
      <p:sp>
        <p:nvSpPr>
          <p:cNvPr id="8" name="Content Placeholder 2"/>
          <p:cNvSpPr>
            <a:spLocks noGrp="1"/>
          </p:cNvSpPr>
          <p:nvPr>
            <p:ph idx="1"/>
          </p:nvPr>
        </p:nvSpPr>
        <p:spPr>
          <a:xfrm>
            <a:off x="771525" y="1224023"/>
            <a:ext cx="7772400" cy="4114800"/>
          </a:xfrm>
        </p:spPr>
        <p:txBody>
          <a:bodyPr/>
          <a:lstStyle/>
          <a:p>
            <a:r>
              <a:rPr lang="en-US" sz="2000" dirty="0"/>
              <a:t>Americas</a:t>
            </a:r>
          </a:p>
          <a:p>
            <a:pPr marL="457200" lvl="1" indent="0">
              <a:buNone/>
            </a:pPr>
            <a:r>
              <a:rPr lang="en-US" altLang="en-US" dirty="0"/>
              <a:t>-    NPRMs mentioned</a:t>
            </a:r>
            <a:endParaRPr lang="en-US" dirty="0"/>
          </a:p>
          <a:p>
            <a:endParaRPr lang="en-US" sz="2000" dirty="0"/>
          </a:p>
          <a:p>
            <a:r>
              <a:rPr lang="en-US" sz="2000" dirty="0"/>
              <a:t>EMEA </a:t>
            </a:r>
          </a:p>
          <a:p>
            <a:pPr lvl="1"/>
            <a:r>
              <a:rPr lang="en-US" dirty="0"/>
              <a:t>Continue monitoring: 	</a:t>
            </a:r>
          </a:p>
          <a:p>
            <a:pPr lvl="2"/>
            <a:r>
              <a:rPr lang="en-US" dirty="0"/>
              <a:t>6 GHz license exempt sharing </a:t>
            </a:r>
          </a:p>
          <a:p>
            <a:pPr lvl="2"/>
            <a:r>
              <a:rPr lang="en-US" altLang="en-US" dirty="0"/>
              <a:t>60 GHz  SR Doc. etc. </a:t>
            </a:r>
          </a:p>
          <a:p>
            <a:endParaRPr lang="en-US" altLang="en-US" sz="2000" dirty="0"/>
          </a:p>
          <a:p>
            <a:r>
              <a:rPr lang="en-US" altLang="en-US" sz="2000" dirty="0"/>
              <a:t>APAC</a:t>
            </a:r>
          </a:p>
          <a:p>
            <a:pPr lvl="1"/>
            <a:r>
              <a:rPr lang="en-US" dirty="0"/>
              <a:t>Anything new that comes up. </a:t>
            </a:r>
          </a:p>
          <a:p>
            <a:pPr lvl="1"/>
            <a:endParaRPr lang="en-US" dirty="0"/>
          </a:p>
          <a:p>
            <a:r>
              <a:rPr lang="en-US" sz="2000" dirty="0"/>
              <a:t>Ongoing:</a:t>
            </a:r>
          </a:p>
          <a:p>
            <a:pPr lvl="1"/>
            <a:r>
              <a:rPr lang="en-US" dirty="0"/>
              <a:t>Monitor / support ITU contributions, FCC activities, etc. </a:t>
            </a:r>
          </a:p>
          <a:p>
            <a:endParaRPr lang="en-US" dirty="0"/>
          </a:p>
        </p:txBody>
      </p:sp>
    </p:spTree>
    <p:extLst>
      <p:ext uri="{BB962C8B-B14F-4D97-AF65-F5344CB8AC3E}">
        <p14:creationId xmlns:p14="http://schemas.microsoft.com/office/powerpoint/2010/main" val="3544624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March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696912" y="1523999"/>
            <a:ext cx="8066087" cy="4951413"/>
          </a:xfrm>
        </p:spPr>
        <p:txBody>
          <a:bodyPr/>
          <a:lstStyle/>
          <a:p>
            <a:r>
              <a:rPr lang="en-US" sz="2000" dirty="0"/>
              <a:t>The RR-TAG adjourned AM2 Tuesday, this week. </a:t>
            </a:r>
          </a:p>
          <a:p>
            <a:endParaRPr lang="en-US" sz="2000" b="0" dirty="0"/>
          </a:p>
          <a:p>
            <a:r>
              <a:rPr lang="en-US" sz="2000" dirty="0"/>
              <a:t>Will hold weekly, as needed, teleconferences, 14:30 ET Thursdays.</a:t>
            </a:r>
          </a:p>
          <a:p>
            <a:pPr lvl="1"/>
            <a:r>
              <a:rPr lang="en-US" dirty="0"/>
              <a:t>Scheduled through  30 August 2018</a:t>
            </a:r>
          </a:p>
          <a:p>
            <a:pPr lvl="1"/>
            <a:r>
              <a:rPr lang="en-US" dirty="0"/>
              <a:t>Watch for updates.</a:t>
            </a:r>
          </a:p>
          <a:p>
            <a:pPr lvl="1"/>
            <a:endParaRPr lang="en-US" dirty="0"/>
          </a:p>
          <a:p>
            <a:pPr lvl="1"/>
            <a:r>
              <a:rPr lang="en-US" b="1" dirty="0"/>
              <a:t>Next teleconference planed for 22 March 2018, </a:t>
            </a:r>
            <a:r>
              <a:rPr lang="en-US" dirty="0"/>
              <a:t>1430et/1130pt</a:t>
            </a:r>
          </a:p>
          <a:p>
            <a:pPr lvl="2"/>
            <a:r>
              <a:rPr lang="en-US" sz="2000" dirty="0"/>
              <a:t>Call in information: </a:t>
            </a:r>
            <a:r>
              <a:rPr lang="en-US" altLang="en-US" sz="2000" dirty="0"/>
              <a:t>18-16/0038-08 </a:t>
            </a:r>
            <a:r>
              <a:rPr lang="en-US" altLang="en-US" sz="2000" b="1" dirty="0"/>
              <a:t>(</a:t>
            </a:r>
            <a:r>
              <a:rPr lang="en-US" altLang="en-US" sz="2000" b="1" i="1" u="sng" dirty="0"/>
              <a:t>or latest</a:t>
            </a:r>
            <a:r>
              <a:rPr lang="en-US" altLang="en-US" sz="2000" b="1" dirty="0"/>
              <a:t>)</a:t>
            </a:r>
            <a:endParaRPr lang="en-US" sz="2000" b="1" dirty="0"/>
          </a:p>
          <a:p>
            <a:pPr lvl="2"/>
            <a:r>
              <a:rPr lang="en-US" sz="2000" dirty="0"/>
              <a:t>All notices are sent through the 802.18 list server reflector. </a:t>
            </a:r>
          </a:p>
          <a:p>
            <a:endParaRPr lang="en-US" sz="2000" b="0" dirty="0"/>
          </a:p>
          <a:p>
            <a:pPr algn="just"/>
            <a:r>
              <a:rPr lang="en-US" sz="2000" dirty="0"/>
              <a:t>The next face to face meeting of the 802.18 RR-TAG will be at the Interim May 6-11, 2018, Warsaw Marriott, Warsaw, Poland</a:t>
            </a:r>
          </a:p>
        </p:txBody>
      </p:sp>
    </p:spTree>
    <p:extLst>
      <p:ext uri="{BB962C8B-B14F-4D97-AF65-F5344CB8AC3E}">
        <p14:creationId xmlns:p14="http://schemas.microsoft.com/office/powerpoint/2010/main" val="4259647115"/>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2178</TotalTime>
  <Words>488</Words>
  <Application>Microsoft Office PowerPoint</Application>
  <PresentationFormat>On-screen Show (4:3)</PresentationFormat>
  <Paragraphs>119</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ＭＳ Ｐゴシック</vt:lpstr>
      <vt:lpstr>Arial</vt:lpstr>
      <vt:lpstr>Times New Roman</vt:lpstr>
      <vt:lpstr>802-18-Submission</vt:lpstr>
      <vt:lpstr>Project: IEEE P802.15 Working Group for Wireless Specialized Networks (WSNs) </vt:lpstr>
      <vt:lpstr>Items Reviewed/Discussed in the RR-TAG</vt:lpstr>
      <vt:lpstr>New FCC Actions &amp; Issues</vt:lpstr>
      <vt:lpstr>Additional</vt:lpstr>
      <vt:lpstr>Approved</vt:lpstr>
      <vt:lpstr>Next</vt:lpstr>
      <vt:lpstr>802.18 Meeting Close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
  <cp:keywords>___</cp:keywords>
  <cp:lastModifiedBy>Holcomb, Jay</cp:lastModifiedBy>
  <cp:revision>532</cp:revision>
  <cp:lastPrinted>2012-05-17T14:33:36Z</cp:lastPrinted>
  <dcterms:created xsi:type="dcterms:W3CDTF">2012-05-17T18:49:07Z</dcterms:created>
  <dcterms:modified xsi:type="dcterms:W3CDTF">2018-03-09T00:26:41Z</dcterms:modified>
</cp:coreProperties>
</file>